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58" r:id="rId1"/>
    <p:sldMasterId id="2147483660" r:id="rId2"/>
    <p:sldMasterId id="2147483662" r:id="rId3"/>
    <p:sldMasterId id="2147483663" r:id="rId4"/>
    <p:sldMasterId id="2147483666" r:id="rId5"/>
  </p:sldMasterIdLst>
  <p:notesMasterIdLst>
    <p:notesMasterId r:id="rId57"/>
  </p:notesMasterIdLst>
  <p:handoutMasterIdLst>
    <p:handoutMasterId r:id="rId58"/>
  </p:handoutMasterIdLst>
  <p:sldIdLst>
    <p:sldId id="277" r:id="rId6"/>
    <p:sldId id="464" r:id="rId7"/>
    <p:sldId id="514" r:id="rId8"/>
    <p:sldId id="908" r:id="rId9"/>
    <p:sldId id="870" r:id="rId10"/>
    <p:sldId id="871" r:id="rId11"/>
    <p:sldId id="872" r:id="rId12"/>
    <p:sldId id="876" r:id="rId13"/>
    <p:sldId id="841" r:id="rId14"/>
    <p:sldId id="839" r:id="rId15"/>
    <p:sldId id="874" r:id="rId16"/>
    <p:sldId id="843" r:id="rId17"/>
    <p:sldId id="877" r:id="rId18"/>
    <p:sldId id="861" r:id="rId19"/>
    <p:sldId id="862" r:id="rId20"/>
    <p:sldId id="867" r:id="rId21"/>
    <p:sldId id="869" r:id="rId22"/>
    <p:sldId id="852" r:id="rId23"/>
    <p:sldId id="878" r:id="rId24"/>
    <p:sldId id="838" r:id="rId25"/>
    <p:sldId id="844" r:id="rId26"/>
    <p:sldId id="845" r:id="rId27"/>
    <p:sldId id="846" r:id="rId28"/>
    <p:sldId id="847" r:id="rId29"/>
    <p:sldId id="848" r:id="rId30"/>
    <p:sldId id="873" r:id="rId31"/>
    <p:sldId id="857" r:id="rId32"/>
    <p:sldId id="907" r:id="rId33"/>
    <p:sldId id="880" r:id="rId34"/>
    <p:sldId id="881" r:id="rId35"/>
    <p:sldId id="882" r:id="rId36"/>
    <p:sldId id="883" r:id="rId37"/>
    <p:sldId id="884" r:id="rId38"/>
    <p:sldId id="886" r:id="rId39"/>
    <p:sldId id="887" r:id="rId40"/>
    <p:sldId id="888" r:id="rId41"/>
    <p:sldId id="889" r:id="rId42"/>
    <p:sldId id="890" r:id="rId43"/>
    <p:sldId id="891" r:id="rId44"/>
    <p:sldId id="892" r:id="rId45"/>
    <p:sldId id="893" r:id="rId46"/>
    <p:sldId id="894" r:id="rId47"/>
    <p:sldId id="895" r:id="rId48"/>
    <p:sldId id="896" r:id="rId49"/>
    <p:sldId id="897" r:id="rId50"/>
    <p:sldId id="900" r:id="rId51"/>
    <p:sldId id="901" r:id="rId52"/>
    <p:sldId id="903" r:id="rId53"/>
    <p:sldId id="904" r:id="rId54"/>
    <p:sldId id="905" r:id="rId55"/>
    <p:sldId id="909" r:id="rId56"/>
  </p:sldIdLst>
  <p:sldSz cx="9144000" cy="6858000" type="screen4x3"/>
  <p:notesSz cx="7099300" cy="10234613"/>
  <p:defaultTextStyle>
    <a:defPPr>
      <a:defRPr lang="ko-KR"/>
    </a:defPPr>
    <a:lvl1pPr algn="l" rtl="0" eaLnBrk="0" fontAlgn="base" hangingPunct="0">
      <a:spcBef>
        <a:spcPct val="0"/>
      </a:spcBef>
      <a:spcAft>
        <a:spcPct val="0"/>
      </a:spcAft>
      <a:defRPr kumimoji="1" sz="1200" kern="1200">
        <a:solidFill>
          <a:schemeClr val="tx1"/>
        </a:solidFill>
        <a:latin typeface="Arial" panose="020B0604020202020204" pitchFamily="34" charset="0"/>
        <a:ea typeface="HY헤드라인M" pitchFamily="18" charset="-127"/>
        <a:cs typeface="+mn-cs"/>
      </a:defRPr>
    </a:lvl1pPr>
    <a:lvl2pPr marL="457200" algn="l" rtl="0" eaLnBrk="0" fontAlgn="base" hangingPunct="0">
      <a:spcBef>
        <a:spcPct val="0"/>
      </a:spcBef>
      <a:spcAft>
        <a:spcPct val="0"/>
      </a:spcAft>
      <a:defRPr kumimoji="1" sz="1200" kern="1200">
        <a:solidFill>
          <a:schemeClr val="tx1"/>
        </a:solidFill>
        <a:latin typeface="Arial" panose="020B0604020202020204" pitchFamily="34" charset="0"/>
        <a:ea typeface="HY헤드라인M" pitchFamily="18" charset="-127"/>
        <a:cs typeface="+mn-cs"/>
      </a:defRPr>
    </a:lvl2pPr>
    <a:lvl3pPr marL="914400" algn="l" rtl="0" eaLnBrk="0" fontAlgn="base" hangingPunct="0">
      <a:spcBef>
        <a:spcPct val="0"/>
      </a:spcBef>
      <a:spcAft>
        <a:spcPct val="0"/>
      </a:spcAft>
      <a:defRPr kumimoji="1" sz="1200" kern="1200">
        <a:solidFill>
          <a:schemeClr val="tx1"/>
        </a:solidFill>
        <a:latin typeface="Arial" panose="020B0604020202020204" pitchFamily="34" charset="0"/>
        <a:ea typeface="HY헤드라인M" pitchFamily="18" charset="-127"/>
        <a:cs typeface="+mn-cs"/>
      </a:defRPr>
    </a:lvl3pPr>
    <a:lvl4pPr marL="1371600" algn="l" rtl="0" eaLnBrk="0" fontAlgn="base" hangingPunct="0">
      <a:spcBef>
        <a:spcPct val="0"/>
      </a:spcBef>
      <a:spcAft>
        <a:spcPct val="0"/>
      </a:spcAft>
      <a:defRPr kumimoji="1" sz="1200" kern="1200">
        <a:solidFill>
          <a:schemeClr val="tx1"/>
        </a:solidFill>
        <a:latin typeface="Arial" panose="020B0604020202020204" pitchFamily="34" charset="0"/>
        <a:ea typeface="HY헤드라인M" pitchFamily="18" charset="-127"/>
        <a:cs typeface="+mn-cs"/>
      </a:defRPr>
    </a:lvl4pPr>
    <a:lvl5pPr marL="1828800" algn="l" rtl="0" eaLnBrk="0" fontAlgn="base" hangingPunct="0">
      <a:spcBef>
        <a:spcPct val="0"/>
      </a:spcBef>
      <a:spcAft>
        <a:spcPct val="0"/>
      </a:spcAft>
      <a:defRPr kumimoji="1" sz="1200" kern="1200">
        <a:solidFill>
          <a:schemeClr val="tx1"/>
        </a:solidFill>
        <a:latin typeface="Arial" panose="020B0604020202020204" pitchFamily="34" charset="0"/>
        <a:ea typeface="HY헤드라인M" pitchFamily="18" charset="-127"/>
        <a:cs typeface="+mn-cs"/>
      </a:defRPr>
    </a:lvl5pPr>
    <a:lvl6pPr marL="2286000" algn="l" defTabSz="914400" rtl="0" eaLnBrk="1" latinLnBrk="0" hangingPunct="1">
      <a:defRPr kumimoji="1" sz="1200" kern="1200">
        <a:solidFill>
          <a:schemeClr val="tx1"/>
        </a:solidFill>
        <a:latin typeface="Arial" panose="020B0604020202020204" pitchFamily="34" charset="0"/>
        <a:ea typeface="HY헤드라인M" pitchFamily="18" charset="-127"/>
        <a:cs typeface="+mn-cs"/>
      </a:defRPr>
    </a:lvl6pPr>
    <a:lvl7pPr marL="2743200" algn="l" defTabSz="914400" rtl="0" eaLnBrk="1" latinLnBrk="0" hangingPunct="1">
      <a:defRPr kumimoji="1" sz="1200" kern="1200">
        <a:solidFill>
          <a:schemeClr val="tx1"/>
        </a:solidFill>
        <a:latin typeface="Arial" panose="020B0604020202020204" pitchFamily="34" charset="0"/>
        <a:ea typeface="HY헤드라인M" pitchFamily="18" charset="-127"/>
        <a:cs typeface="+mn-cs"/>
      </a:defRPr>
    </a:lvl7pPr>
    <a:lvl8pPr marL="3200400" algn="l" defTabSz="914400" rtl="0" eaLnBrk="1" latinLnBrk="0" hangingPunct="1">
      <a:defRPr kumimoji="1" sz="1200" kern="1200">
        <a:solidFill>
          <a:schemeClr val="tx1"/>
        </a:solidFill>
        <a:latin typeface="Arial" panose="020B0604020202020204" pitchFamily="34" charset="0"/>
        <a:ea typeface="HY헤드라인M" pitchFamily="18" charset="-127"/>
        <a:cs typeface="+mn-cs"/>
      </a:defRPr>
    </a:lvl8pPr>
    <a:lvl9pPr marL="3657600" algn="l" defTabSz="914400" rtl="0" eaLnBrk="1" latinLnBrk="0" hangingPunct="1">
      <a:defRPr kumimoji="1" sz="1200" kern="1200">
        <a:solidFill>
          <a:schemeClr val="tx1"/>
        </a:solidFill>
        <a:latin typeface="Arial" panose="020B0604020202020204" pitchFamily="34" charset="0"/>
        <a:ea typeface="HY헤드라인M" pitchFamily="18" charset="-127"/>
        <a:cs typeface="+mn-cs"/>
      </a:defRPr>
    </a:lvl9pPr>
  </p:defaultTextStyle>
  <p:extLst>
    <p:ext uri="{EFAFB233-063F-42B5-8137-9DF3F51BA10A}">
      <p15:sldGuideLst xmlns:p15="http://schemas.microsoft.com/office/powerpoint/2012/main">
        <p15:guide id="1" orient="horz" pos="2157">
          <p15:clr>
            <a:srgbClr val="A4A3A4"/>
          </p15:clr>
        </p15:guide>
        <p15:guide id="2" pos="2879">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FF33"/>
    <a:srgbClr val="009900"/>
    <a:srgbClr val="669900"/>
    <a:srgbClr val="CCFF99"/>
    <a:srgbClr val="0000FF"/>
    <a:srgbClr val="CCECFF"/>
    <a:srgbClr val="CCFFFF"/>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52" autoAdjust="0"/>
    <p:restoredTop sz="90244" autoAdjust="0"/>
  </p:normalViewPr>
  <p:slideViewPr>
    <p:cSldViewPr snapToGrid="0">
      <p:cViewPr varScale="1">
        <p:scale>
          <a:sx n="84" d="100"/>
          <a:sy n="84" d="100"/>
        </p:scale>
        <p:origin x="2094" y="90"/>
      </p:cViewPr>
      <p:guideLst>
        <p:guide orient="horz" pos="2157"/>
        <p:guide pos="2879"/>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63" d="100"/>
          <a:sy n="63" d="100"/>
        </p:scale>
        <p:origin x="335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s>
</file>

<file path=ppt/_rels/viewProps.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slide" Target="slides/slide38.xml"/><Relationship Id="rId1" Type="http://schemas.openxmlformats.org/officeDocument/2006/relationships/slide" Target="slides/slide3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3" tIns="47376" rIns="94753" bIns="47376" numCol="1" anchor="t" anchorCtr="0" compatLnSpc="1">
            <a:prstTxWarp prst="textNoShape">
              <a:avLst/>
            </a:prstTxWarp>
          </a:bodyPr>
          <a:lstStyle>
            <a:lvl1pPr algn="l" defTabSz="949325" eaLnBrk="1" latinLnBrk="1" hangingPunct="1">
              <a:buFontTx/>
              <a:buNone/>
              <a:defRPr smtClean="0">
                <a:latin typeface="Gulim" panose="020B0600000101010101" pitchFamily="34" charset="-127"/>
                <a:ea typeface="Gulim" panose="020B0600000101010101" pitchFamily="34" charset="-127"/>
              </a:defRPr>
            </a:lvl1pPr>
          </a:lstStyle>
          <a:p>
            <a:pPr>
              <a:defRPr/>
            </a:pPr>
            <a:endParaRPr lang="en-US" altLang="ko-KR"/>
          </a:p>
        </p:txBody>
      </p:sp>
      <p:sp>
        <p:nvSpPr>
          <p:cNvPr id="9219" name="Rectangle 3"/>
          <p:cNvSpPr>
            <a:spLocks noGrp="1" noChangeArrowheads="1"/>
          </p:cNvSpPr>
          <p:nvPr>
            <p:ph type="dt" sz="quarter" idx="1"/>
          </p:nvPr>
        </p:nvSpPr>
        <p:spPr bwMode="auto">
          <a:xfrm>
            <a:off x="4022725" y="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3" tIns="47376" rIns="94753" bIns="47376" numCol="1" anchor="t" anchorCtr="0" compatLnSpc="1">
            <a:prstTxWarp prst="textNoShape">
              <a:avLst/>
            </a:prstTxWarp>
          </a:bodyPr>
          <a:lstStyle>
            <a:lvl1pPr algn="r" defTabSz="949325" eaLnBrk="1" latinLnBrk="1" hangingPunct="1">
              <a:buFontTx/>
              <a:buNone/>
              <a:defRPr smtClean="0">
                <a:latin typeface="Gulim" panose="020B0600000101010101" pitchFamily="34" charset="-127"/>
                <a:ea typeface="Gulim" panose="020B0600000101010101" pitchFamily="34" charset="-127"/>
              </a:defRPr>
            </a:lvl1pPr>
          </a:lstStyle>
          <a:p>
            <a:pPr>
              <a:defRPr/>
            </a:pPr>
            <a:endParaRPr lang="en-US" altLang="ko-KR"/>
          </a:p>
        </p:txBody>
      </p:sp>
      <p:sp>
        <p:nvSpPr>
          <p:cNvPr id="9220" name="Rectangle 4"/>
          <p:cNvSpPr>
            <a:spLocks noGrp="1" noChangeArrowheads="1"/>
          </p:cNvSpPr>
          <p:nvPr>
            <p:ph type="ftr" sz="quarter" idx="2"/>
          </p:nvPr>
        </p:nvSpPr>
        <p:spPr bwMode="auto">
          <a:xfrm>
            <a:off x="0" y="972185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3" tIns="47376" rIns="94753" bIns="47376" numCol="1" anchor="b" anchorCtr="0" compatLnSpc="1">
            <a:prstTxWarp prst="textNoShape">
              <a:avLst/>
            </a:prstTxWarp>
          </a:bodyPr>
          <a:lstStyle>
            <a:lvl1pPr algn="l" defTabSz="949325" eaLnBrk="1" latinLnBrk="1" hangingPunct="1">
              <a:buFontTx/>
              <a:buNone/>
              <a:defRPr smtClean="0">
                <a:latin typeface="Gulim" panose="020B0600000101010101" pitchFamily="34" charset="-127"/>
                <a:ea typeface="Gulim" panose="020B0600000101010101" pitchFamily="34" charset="-127"/>
              </a:defRPr>
            </a:lvl1pPr>
          </a:lstStyle>
          <a:p>
            <a:pPr>
              <a:defRPr/>
            </a:pPr>
            <a:endParaRPr lang="en-US" altLang="ko-KR"/>
          </a:p>
        </p:txBody>
      </p:sp>
      <p:sp>
        <p:nvSpPr>
          <p:cNvPr id="9221" name="Rectangle 5"/>
          <p:cNvSpPr>
            <a:spLocks noGrp="1" noChangeArrowheads="1"/>
          </p:cNvSpPr>
          <p:nvPr>
            <p:ph type="sldNum" sz="quarter" idx="3"/>
          </p:nvPr>
        </p:nvSpPr>
        <p:spPr bwMode="auto">
          <a:xfrm>
            <a:off x="4022725" y="972185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3" tIns="47376" rIns="94753" bIns="47376" numCol="1" anchor="b" anchorCtr="0" compatLnSpc="1">
            <a:prstTxWarp prst="textNoShape">
              <a:avLst/>
            </a:prstTxWarp>
          </a:bodyPr>
          <a:lstStyle>
            <a:lvl1pPr algn="r" defTabSz="949325" eaLnBrk="1" latinLnBrk="1" hangingPunct="1">
              <a:buFontTx/>
              <a:buNone/>
              <a:defRPr smtClean="0">
                <a:latin typeface="Gulim" panose="020B0600000101010101" pitchFamily="34" charset="-127"/>
                <a:ea typeface="Gulim" panose="020B0600000101010101" pitchFamily="34" charset="-127"/>
              </a:defRPr>
            </a:lvl1pPr>
          </a:lstStyle>
          <a:p>
            <a:pPr>
              <a:defRPr/>
            </a:pPr>
            <a:fld id="{2869751E-0F9C-46FF-9C2A-2BC28C3A9412}" type="slidenum">
              <a:rPr lang="en-US" altLang="ko-KR"/>
              <a:pPr>
                <a:defRPr/>
              </a:pPr>
              <a:t>‹#›</a:t>
            </a:fld>
            <a:endParaRPr lang="en-US" altLang="ko-KR"/>
          </a:p>
        </p:txBody>
      </p:sp>
    </p:spTree>
    <p:extLst>
      <p:ext uri="{BB962C8B-B14F-4D97-AF65-F5344CB8AC3E}">
        <p14:creationId xmlns:p14="http://schemas.microsoft.com/office/powerpoint/2010/main" val="127902052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3" tIns="47376" rIns="94753" bIns="47376" numCol="1" anchor="t" anchorCtr="0" compatLnSpc="1">
            <a:prstTxWarp prst="textNoShape">
              <a:avLst/>
            </a:prstTxWarp>
          </a:bodyPr>
          <a:lstStyle>
            <a:lvl1pPr algn="l" defTabSz="949325" eaLnBrk="1" latinLnBrk="1" hangingPunct="1">
              <a:buFontTx/>
              <a:buNone/>
              <a:defRPr smtClean="0">
                <a:latin typeface="Gulim" panose="020B0600000101010101" pitchFamily="34" charset="-127"/>
                <a:ea typeface="Gulim" panose="020B0600000101010101" pitchFamily="34" charset="-127"/>
              </a:defRPr>
            </a:lvl1pPr>
          </a:lstStyle>
          <a:p>
            <a:pPr>
              <a:defRPr/>
            </a:pPr>
            <a:endParaRPr lang="en-US" altLang="ko-KR"/>
          </a:p>
        </p:txBody>
      </p:sp>
      <p:sp>
        <p:nvSpPr>
          <p:cNvPr id="8195" name="Rectangle 3"/>
          <p:cNvSpPr>
            <a:spLocks noGrp="1" noChangeArrowheads="1"/>
          </p:cNvSpPr>
          <p:nvPr>
            <p:ph type="dt" idx="1"/>
          </p:nvPr>
        </p:nvSpPr>
        <p:spPr bwMode="auto">
          <a:xfrm>
            <a:off x="4022725" y="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3" tIns="47376" rIns="94753" bIns="47376" numCol="1" anchor="t" anchorCtr="0" compatLnSpc="1">
            <a:prstTxWarp prst="textNoShape">
              <a:avLst/>
            </a:prstTxWarp>
          </a:bodyPr>
          <a:lstStyle>
            <a:lvl1pPr algn="r" defTabSz="949325" eaLnBrk="1" latinLnBrk="1" hangingPunct="1">
              <a:buFontTx/>
              <a:buNone/>
              <a:defRPr smtClean="0">
                <a:latin typeface="Gulim" panose="020B0600000101010101" pitchFamily="34" charset="-127"/>
                <a:ea typeface="Gulim" panose="020B0600000101010101" pitchFamily="34" charset="-127"/>
              </a:defRPr>
            </a:lvl1pPr>
          </a:lstStyle>
          <a:p>
            <a:pPr>
              <a:defRPr/>
            </a:pPr>
            <a:endParaRPr lang="en-US" altLang="ko-KR"/>
          </a:p>
        </p:txBody>
      </p:sp>
      <p:sp>
        <p:nvSpPr>
          <p:cNvPr id="10244" name="Rectangle 4"/>
          <p:cNvSpPr>
            <a:spLocks noGrp="1" noRot="1" noChangeAspect="1" noChangeArrowheads="1" noTextEdit="1"/>
          </p:cNvSpPr>
          <p:nvPr>
            <p:ph type="sldImg" idx="2"/>
          </p:nvPr>
        </p:nvSpPr>
        <p:spPr bwMode="auto">
          <a:xfrm>
            <a:off x="993775" y="769938"/>
            <a:ext cx="5113338" cy="38354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8197" name="Rectangle 5"/>
          <p:cNvSpPr>
            <a:spLocks noGrp="1" noChangeArrowheads="1"/>
          </p:cNvSpPr>
          <p:nvPr>
            <p:ph type="body" sz="quarter" idx="3"/>
          </p:nvPr>
        </p:nvSpPr>
        <p:spPr bwMode="auto">
          <a:xfrm>
            <a:off x="946150" y="4860925"/>
            <a:ext cx="5207000" cy="460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3" tIns="47376" rIns="94753" bIns="47376" numCol="1" anchor="t" anchorCtr="0" compatLnSpc="1">
            <a:prstTxWarp prst="textNoShape">
              <a:avLst/>
            </a:prstTxWarp>
          </a:bodyPr>
          <a:lstStyle/>
          <a:p>
            <a:pPr lvl="0"/>
            <a:r>
              <a:rPr lang="ko-KR" altLang="en-US" noProof="0" smtClean="0"/>
              <a:t>마스터 텍스트 스타일을 편집합니다</a:t>
            </a:r>
          </a:p>
          <a:p>
            <a:pPr lvl="1"/>
            <a:r>
              <a:rPr lang="ko-KR" altLang="en-US" noProof="0" smtClean="0"/>
              <a:t>둘째 수준</a:t>
            </a:r>
          </a:p>
          <a:p>
            <a:pPr lvl="2"/>
            <a:r>
              <a:rPr lang="ko-KR" altLang="en-US" noProof="0" smtClean="0"/>
              <a:t>셋째 수준</a:t>
            </a:r>
          </a:p>
          <a:p>
            <a:pPr lvl="3"/>
            <a:r>
              <a:rPr lang="ko-KR" altLang="en-US" noProof="0" smtClean="0"/>
              <a:t>넷째 수준</a:t>
            </a:r>
          </a:p>
          <a:p>
            <a:pPr lvl="4"/>
            <a:r>
              <a:rPr lang="ko-KR" altLang="en-US" noProof="0" smtClean="0"/>
              <a:t>다섯째 수준</a:t>
            </a:r>
          </a:p>
        </p:txBody>
      </p:sp>
      <p:sp>
        <p:nvSpPr>
          <p:cNvPr id="8198" name="Rectangle 6"/>
          <p:cNvSpPr>
            <a:spLocks noGrp="1" noChangeArrowheads="1"/>
          </p:cNvSpPr>
          <p:nvPr>
            <p:ph type="ftr" sz="quarter" idx="4"/>
          </p:nvPr>
        </p:nvSpPr>
        <p:spPr bwMode="auto">
          <a:xfrm>
            <a:off x="0" y="972185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3" tIns="47376" rIns="94753" bIns="47376" numCol="1" anchor="b" anchorCtr="0" compatLnSpc="1">
            <a:prstTxWarp prst="textNoShape">
              <a:avLst/>
            </a:prstTxWarp>
          </a:bodyPr>
          <a:lstStyle>
            <a:lvl1pPr algn="l" defTabSz="949325" eaLnBrk="1" latinLnBrk="1" hangingPunct="1">
              <a:buFontTx/>
              <a:buNone/>
              <a:defRPr smtClean="0">
                <a:latin typeface="Gulim" panose="020B0600000101010101" pitchFamily="34" charset="-127"/>
                <a:ea typeface="Gulim" panose="020B0600000101010101" pitchFamily="34" charset="-127"/>
              </a:defRPr>
            </a:lvl1pPr>
          </a:lstStyle>
          <a:p>
            <a:pPr>
              <a:defRPr/>
            </a:pPr>
            <a:endParaRPr lang="en-US" altLang="ko-KR"/>
          </a:p>
        </p:txBody>
      </p:sp>
      <p:sp>
        <p:nvSpPr>
          <p:cNvPr id="8199" name="Rectangle 7"/>
          <p:cNvSpPr>
            <a:spLocks noGrp="1" noChangeArrowheads="1"/>
          </p:cNvSpPr>
          <p:nvPr>
            <p:ph type="sldNum" sz="quarter" idx="5"/>
          </p:nvPr>
        </p:nvSpPr>
        <p:spPr bwMode="auto">
          <a:xfrm>
            <a:off x="4022725" y="9721850"/>
            <a:ext cx="3076575" cy="5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4753" tIns="47376" rIns="94753" bIns="47376" numCol="1" anchor="b" anchorCtr="0" compatLnSpc="1">
            <a:prstTxWarp prst="textNoShape">
              <a:avLst/>
            </a:prstTxWarp>
          </a:bodyPr>
          <a:lstStyle>
            <a:lvl1pPr algn="r" defTabSz="949325" eaLnBrk="1" latinLnBrk="1" hangingPunct="1">
              <a:buFontTx/>
              <a:buNone/>
              <a:defRPr smtClean="0">
                <a:latin typeface="Gulim" panose="020B0600000101010101" pitchFamily="34" charset="-127"/>
                <a:ea typeface="Gulim" panose="020B0600000101010101" pitchFamily="34" charset="-127"/>
              </a:defRPr>
            </a:lvl1pPr>
          </a:lstStyle>
          <a:p>
            <a:pPr>
              <a:defRPr/>
            </a:pPr>
            <a:fld id="{99A0E9C2-DB55-4D7D-B560-B5C7A75D5927}" type="slidenum">
              <a:rPr lang="en-US" altLang="ko-KR"/>
              <a:pPr>
                <a:defRPr/>
              </a:pPr>
              <a:t>‹#›</a:t>
            </a:fld>
            <a:endParaRPr lang="en-US" altLang="ko-KR"/>
          </a:p>
        </p:txBody>
      </p:sp>
    </p:spTree>
    <p:extLst>
      <p:ext uri="{BB962C8B-B14F-4D97-AF65-F5344CB8AC3E}">
        <p14:creationId xmlns:p14="http://schemas.microsoft.com/office/powerpoint/2010/main" val="2049789296"/>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1pPr>
    <a:lvl2pPr marL="457200" algn="l" rtl="0" eaLnBrk="0" fontAlgn="base" latinLnBrk="1" hangingPunct="0">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2pPr>
    <a:lvl3pPr marL="914400" algn="l" rtl="0" eaLnBrk="0" fontAlgn="base" latinLnBrk="1" hangingPunct="0">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3pPr>
    <a:lvl4pPr marL="1371600" algn="l" rtl="0" eaLnBrk="0" fontAlgn="base" latinLnBrk="1" hangingPunct="0">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4pPr>
    <a:lvl5pPr marL="1828800" algn="l" rtl="0" eaLnBrk="0" fontAlgn="base" latinLnBrk="1" hangingPunct="0">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aike.baidu.com/item/%E6%98%BE%E8%89%B2%E6%80%A7"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p:spPr>
        <p:txBody>
          <a:bodyPr/>
          <a:lstStyle>
            <a:lvl1pPr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r">
              <a:buFontTx/>
              <a:buNone/>
            </a:pPr>
            <a:fld id="{038F8B13-A957-4B2C-A762-06D51B382CFA}" type="slidenum">
              <a:rPr lang="en-US" altLang="ko-KR">
                <a:latin typeface="Gulim" panose="020B0600000101010101" pitchFamily="34" charset="-127"/>
                <a:ea typeface="Gulim" panose="020B0600000101010101" pitchFamily="34" charset="-127"/>
              </a:rPr>
              <a:pPr algn="r">
                <a:buFontTx/>
                <a:buNone/>
              </a:pPr>
              <a:t>1</a:t>
            </a:fld>
            <a:endParaRPr lang="en-US" altLang="ko-KR">
              <a:latin typeface="Gulim" panose="020B0600000101010101" pitchFamily="34" charset="-127"/>
              <a:ea typeface="Gulim" panose="020B0600000101010101" pitchFamily="34" charset="-127"/>
            </a:endParaRPr>
          </a:p>
        </p:txBody>
      </p:sp>
      <p:sp>
        <p:nvSpPr>
          <p:cNvPr id="15363" name="Rectangle 2"/>
          <p:cNvSpPr>
            <a:spLocks noGrp="1" noRot="1" noChangeAspect="1" noChangeArrowheads="1" noTextEdit="1"/>
          </p:cNvSpPr>
          <p:nvPr>
            <p:ph type="sldImg"/>
          </p:nvPr>
        </p:nvSpPr>
        <p:spPr>
          <a:xfrm>
            <a:off x="1014413" y="769938"/>
            <a:ext cx="5111750" cy="3833812"/>
          </a:xfrm>
          <a:ln/>
        </p:spPr>
      </p:sp>
      <p:sp>
        <p:nvSpPr>
          <p:cNvPr id="15364" name="Rectangle 3"/>
          <p:cNvSpPr>
            <a:spLocks noGrp="1" noChangeArrowheads="1"/>
          </p:cNvSpPr>
          <p:nvPr>
            <p:ph type="body" idx="1"/>
          </p:nvPr>
        </p:nvSpPr>
        <p:spPr>
          <a:xfrm>
            <a:off x="941388" y="4864100"/>
            <a:ext cx="5216525" cy="4600575"/>
          </a:xfrm>
          <a:noFill/>
        </p:spPr>
        <p:txBody>
          <a:bodyPr lIns="94975" tIns="47488" rIns="94975" bIns="47488"/>
          <a:lstStyle/>
          <a:p>
            <a:pPr eaLnBrk="1" hangingPunct="1"/>
            <a:endParaRPr lang="en-US" altLang="zh-CN" smtClean="0">
              <a:solidFill>
                <a:srgbClr val="EF3935"/>
              </a:solidFill>
            </a:endParaRPr>
          </a:p>
        </p:txBody>
      </p:sp>
    </p:spTree>
    <p:extLst>
      <p:ext uri="{BB962C8B-B14F-4D97-AF65-F5344CB8AC3E}">
        <p14:creationId xmlns:p14="http://schemas.microsoft.com/office/powerpoint/2010/main" val="2850513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effectLst/>
              </a:rPr>
              <a:t>LEDs have been widely applied to back lighting, </a:t>
            </a:r>
            <a:r>
              <a:rPr lang="en-US" altLang="zh-CN" dirty="0" err="1" smtClean="0">
                <a:effectLst/>
              </a:rPr>
              <a:t>flashlamp</a:t>
            </a:r>
            <a:r>
              <a:rPr lang="en-US" altLang="zh-CN" dirty="0" smtClean="0">
                <a:effectLst/>
              </a:rPr>
              <a:t>, screen display, the signal direction and transportation means. </a:t>
            </a:r>
          </a:p>
          <a:p>
            <a:r>
              <a:rPr lang="en-US" altLang="zh-CN" dirty="0" smtClean="0">
                <a:effectLst/>
              </a:rPr>
              <a:t>LED</a:t>
            </a:r>
            <a:r>
              <a:rPr lang="zh-CN" altLang="en-US" dirty="0" smtClean="0">
                <a:effectLst/>
              </a:rPr>
              <a:t>广泛应用于背光、闪光灯、屏幕显示、信号指示及交通工具等各个方面。 </a:t>
            </a:r>
          </a:p>
          <a:p>
            <a:endParaRPr lang="zh-CN" altLang="en-US" dirty="0"/>
          </a:p>
        </p:txBody>
      </p:sp>
      <p:sp>
        <p:nvSpPr>
          <p:cNvPr id="4" name="灯片编号占位符 3"/>
          <p:cNvSpPr>
            <a:spLocks noGrp="1"/>
          </p:cNvSpPr>
          <p:nvPr>
            <p:ph type="sldNum" sz="quarter" idx="10"/>
          </p:nvPr>
        </p:nvSpPr>
        <p:spPr/>
        <p:txBody>
          <a:bodyPr/>
          <a:lstStyle/>
          <a:p>
            <a:pPr>
              <a:defRPr/>
            </a:pPr>
            <a:fld id="{99A0E9C2-DB55-4D7D-B560-B5C7A75D5927}" type="slidenum">
              <a:rPr lang="en-US" altLang="ko-KR" smtClean="0"/>
              <a:pPr>
                <a:defRPr/>
              </a:pPr>
              <a:t>16</a:t>
            </a:fld>
            <a:endParaRPr lang="en-US" altLang="ko-KR"/>
          </a:p>
        </p:txBody>
      </p:sp>
    </p:spTree>
    <p:extLst>
      <p:ext uri="{BB962C8B-B14F-4D97-AF65-F5344CB8AC3E}">
        <p14:creationId xmlns:p14="http://schemas.microsoft.com/office/powerpoint/2010/main" val="2085620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r">
              <a:buFontTx/>
              <a:buNone/>
            </a:pPr>
            <a:fld id="{E4A5261F-290D-4732-8BB3-7C58E305EA80}" type="slidenum">
              <a:rPr lang="en-US" altLang="ko-KR">
                <a:latin typeface="Gulim" panose="020B0600000101010101" pitchFamily="34" charset="-127"/>
                <a:ea typeface="Gulim" panose="020B0600000101010101" pitchFamily="34" charset="-127"/>
              </a:rPr>
              <a:pPr algn="r">
                <a:buFontTx/>
                <a:buNone/>
              </a:pPr>
              <a:t>17</a:t>
            </a:fld>
            <a:endParaRPr lang="en-US" altLang="ko-KR">
              <a:latin typeface="Gulim" panose="020B0600000101010101" pitchFamily="34" charset="-127"/>
              <a:ea typeface="Gulim" panose="020B0600000101010101" pitchFamily="34" charset="-127"/>
            </a:endParaRPr>
          </a:p>
        </p:txBody>
      </p:sp>
      <p:sp>
        <p:nvSpPr>
          <p:cNvPr id="32771" name="Rectangle 2"/>
          <p:cNvSpPr>
            <a:spLocks noGrp="1" noRot="1" noChangeAspect="1" noChangeArrowheads="1" noTextEdit="1"/>
          </p:cNvSpPr>
          <p:nvPr>
            <p:ph type="sldImg"/>
          </p:nvPr>
        </p:nvSpPr>
        <p:spPr>
          <a:xfrm>
            <a:off x="1014413" y="769938"/>
            <a:ext cx="5111750" cy="3833812"/>
          </a:xfrm>
          <a:ln/>
        </p:spPr>
      </p:sp>
      <p:sp>
        <p:nvSpPr>
          <p:cNvPr id="32772" name="Rectangle 3"/>
          <p:cNvSpPr>
            <a:spLocks noGrp="1" noChangeArrowheads="1"/>
          </p:cNvSpPr>
          <p:nvPr>
            <p:ph type="body" idx="1"/>
          </p:nvPr>
        </p:nvSpPr>
        <p:spPr>
          <a:xfrm>
            <a:off x="941388" y="4864100"/>
            <a:ext cx="5216525" cy="4600575"/>
          </a:xfrm>
          <a:noFill/>
        </p:spPr>
        <p:txBody>
          <a:bodyPr lIns="94975" tIns="47488" rIns="94975" bIns="47488"/>
          <a:lstStyle/>
          <a:p>
            <a:pPr eaLnBrk="1" hangingPunct="1"/>
            <a:r>
              <a:rPr lang="en-US" altLang="zh-CN" dirty="0" smtClean="0"/>
              <a:t>DBR</a:t>
            </a:r>
            <a:r>
              <a:rPr lang="zh-CN" altLang="en-US" dirty="0" smtClean="0"/>
              <a:t>（布拉格反射镜）</a:t>
            </a:r>
            <a:endParaRPr lang="en-US" altLang="zh-CN" dirty="0" smtClean="0">
              <a:solidFill>
                <a:srgbClr val="EF3935"/>
              </a:solidFill>
            </a:endParaRPr>
          </a:p>
        </p:txBody>
      </p:sp>
    </p:spTree>
    <p:extLst>
      <p:ext uri="{BB962C8B-B14F-4D97-AF65-F5344CB8AC3E}">
        <p14:creationId xmlns:p14="http://schemas.microsoft.com/office/powerpoint/2010/main" val="3169928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r">
              <a:buFontTx/>
              <a:buNone/>
            </a:pPr>
            <a:fld id="{394B82EE-24B9-4DCB-9DE4-301A0C528AD6}" type="slidenum">
              <a:rPr lang="en-US" altLang="ko-KR">
                <a:latin typeface="Gulim" panose="020B0600000101010101" pitchFamily="34" charset="-127"/>
                <a:ea typeface="Gulim" panose="020B0600000101010101" pitchFamily="34" charset="-127"/>
              </a:rPr>
              <a:pPr algn="r">
                <a:buFontTx/>
                <a:buNone/>
              </a:pPr>
              <a:t>18</a:t>
            </a:fld>
            <a:endParaRPr lang="en-US" altLang="ko-KR">
              <a:latin typeface="Gulim" panose="020B0600000101010101" pitchFamily="34" charset="-127"/>
              <a:ea typeface="Gulim" panose="020B0600000101010101" pitchFamily="34" charset="-127"/>
            </a:endParaRPr>
          </a:p>
        </p:txBody>
      </p:sp>
      <p:sp>
        <p:nvSpPr>
          <p:cNvPr id="34819" name="Rectangle 2"/>
          <p:cNvSpPr>
            <a:spLocks noGrp="1" noRot="1" noChangeAspect="1" noChangeArrowheads="1" noTextEdit="1"/>
          </p:cNvSpPr>
          <p:nvPr>
            <p:ph type="sldImg"/>
          </p:nvPr>
        </p:nvSpPr>
        <p:spPr>
          <a:xfrm>
            <a:off x="1014413" y="769938"/>
            <a:ext cx="5111750" cy="3833812"/>
          </a:xfrm>
          <a:ln/>
        </p:spPr>
      </p:sp>
      <p:sp>
        <p:nvSpPr>
          <p:cNvPr id="34820" name="Rectangle 3"/>
          <p:cNvSpPr>
            <a:spLocks noGrp="1" noChangeArrowheads="1"/>
          </p:cNvSpPr>
          <p:nvPr>
            <p:ph type="body" idx="1"/>
          </p:nvPr>
        </p:nvSpPr>
        <p:spPr>
          <a:xfrm>
            <a:off x="941388" y="4864100"/>
            <a:ext cx="5216525" cy="4600575"/>
          </a:xfrm>
          <a:noFill/>
        </p:spPr>
        <p:txBody>
          <a:bodyPr lIns="94975" tIns="47488" rIns="94975" bIns="47488"/>
          <a:lstStyle/>
          <a:p>
            <a:pPr eaLnBrk="1" hangingPunct="1"/>
            <a:endParaRPr lang="en-US" altLang="zh-CN" smtClean="0">
              <a:solidFill>
                <a:srgbClr val="EF3935"/>
              </a:solidFill>
            </a:endParaRPr>
          </a:p>
        </p:txBody>
      </p:sp>
    </p:spTree>
    <p:extLst>
      <p:ext uri="{BB962C8B-B14F-4D97-AF65-F5344CB8AC3E}">
        <p14:creationId xmlns:p14="http://schemas.microsoft.com/office/powerpoint/2010/main" val="11565576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r">
              <a:buFontTx/>
              <a:buNone/>
            </a:pPr>
            <a:fld id="{0081708F-B8D9-4B76-A7D9-26AF425792C5}" type="slidenum">
              <a:rPr lang="en-US" altLang="ko-KR">
                <a:latin typeface="Gulim" panose="020B0600000101010101" pitchFamily="34" charset="-127"/>
                <a:ea typeface="Gulim" panose="020B0600000101010101" pitchFamily="34" charset="-127"/>
              </a:rPr>
              <a:pPr algn="r">
                <a:buFontTx/>
                <a:buNone/>
              </a:pPr>
              <a:t>44</a:t>
            </a:fld>
            <a:endParaRPr lang="en-US" altLang="ko-KR">
              <a:latin typeface="Gulim" panose="020B0600000101010101" pitchFamily="34" charset="-127"/>
              <a:ea typeface="Gulim" panose="020B0600000101010101" pitchFamily="34" charset="-127"/>
            </a:endParaRPr>
          </a:p>
        </p:txBody>
      </p:sp>
      <p:sp>
        <p:nvSpPr>
          <p:cNvPr id="73731" name="Rectangle 7"/>
          <p:cNvSpPr txBox="1">
            <a:spLocks noGrp="1" noChangeArrowheads="1"/>
          </p:cNvSpPr>
          <p:nvPr/>
        </p:nvSpPr>
        <p:spPr bwMode="auto">
          <a:xfrm>
            <a:off x="4021138" y="9720263"/>
            <a:ext cx="3076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nchor="b"/>
          <a:lstStyle>
            <a:lvl1pPr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1pPr>
            <a:lvl2pPr marL="769938" indent="-296863"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2pPr>
            <a:lvl3pPr marL="1184275" indent="-236538"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3pPr>
            <a:lvl4pPr marL="1658938" indent="-238125"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4pPr>
            <a:lvl5pPr marL="2132013" indent="-236538"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5pPr>
            <a:lvl6pPr marL="2589213" indent="-236538" defTabSz="947738" eaLnBrk="0" fontAlgn="base" latinLnBrk="1" hangingPunct="0">
              <a:spcBef>
                <a:spcPct val="30000"/>
              </a:spcBef>
              <a:spcAft>
                <a:spcPct val="0"/>
              </a:spcAft>
              <a:defRPr kumimoji="1" sz="1200">
                <a:solidFill>
                  <a:schemeClr val="tx1"/>
                </a:solidFill>
                <a:latin typeface="Gulim" panose="020B0600000101010101" pitchFamily="34" charset="-127"/>
                <a:ea typeface="Gulim" panose="020B0600000101010101" pitchFamily="34" charset="-127"/>
              </a:defRPr>
            </a:lvl6pPr>
            <a:lvl7pPr marL="3046413" indent="-236538" defTabSz="947738" eaLnBrk="0" fontAlgn="base" latinLnBrk="1" hangingPunct="0">
              <a:spcBef>
                <a:spcPct val="30000"/>
              </a:spcBef>
              <a:spcAft>
                <a:spcPct val="0"/>
              </a:spcAft>
              <a:defRPr kumimoji="1" sz="1200">
                <a:solidFill>
                  <a:schemeClr val="tx1"/>
                </a:solidFill>
                <a:latin typeface="Gulim" panose="020B0600000101010101" pitchFamily="34" charset="-127"/>
                <a:ea typeface="Gulim" panose="020B0600000101010101" pitchFamily="34" charset="-127"/>
              </a:defRPr>
            </a:lvl7pPr>
            <a:lvl8pPr marL="3503613" indent="-236538" defTabSz="947738" eaLnBrk="0" fontAlgn="base" latinLnBrk="1" hangingPunct="0">
              <a:spcBef>
                <a:spcPct val="30000"/>
              </a:spcBef>
              <a:spcAft>
                <a:spcPct val="0"/>
              </a:spcAft>
              <a:defRPr kumimoji="1" sz="1200">
                <a:solidFill>
                  <a:schemeClr val="tx1"/>
                </a:solidFill>
                <a:latin typeface="Gulim" panose="020B0600000101010101" pitchFamily="34" charset="-127"/>
                <a:ea typeface="Gulim" panose="020B0600000101010101" pitchFamily="34" charset="-127"/>
              </a:defRPr>
            </a:lvl8pPr>
            <a:lvl9pPr marL="3960813" indent="-236538" defTabSz="947738" eaLnBrk="0" fontAlgn="base" latinLnBrk="1" hangingPunct="0">
              <a:spcBef>
                <a:spcPct val="30000"/>
              </a:spcBef>
              <a:spcAft>
                <a:spcPct val="0"/>
              </a:spcAft>
              <a:defRPr kumimoji="1" sz="1200">
                <a:solidFill>
                  <a:schemeClr val="tx1"/>
                </a:solidFill>
                <a:latin typeface="Gulim" panose="020B0600000101010101" pitchFamily="34" charset="-127"/>
                <a:ea typeface="Gulim" panose="020B0600000101010101" pitchFamily="34" charset="-127"/>
              </a:defRPr>
            </a:lvl9pPr>
          </a:lstStyle>
          <a:p>
            <a:pPr algn="r" eaLnBrk="1" latinLnBrk="0" hangingPunct="1">
              <a:spcBef>
                <a:spcPct val="0"/>
              </a:spcBef>
            </a:pPr>
            <a:fld id="{192F7C27-23DB-4053-9B20-D764A3173033}" type="slidenum">
              <a:rPr kumimoji="0" lang="en-GB" altLang="ko-KR">
                <a:latin typeface="Arial" panose="020B0604020202020204" pitchFamily="34" charset="0"/>
              </a:rPr>
              <a:pPr algn="r" eaLnBrk="1" latinLnBrk="0" hangingPunct="1">
                <a:spcBef>
                  <a:spcPct val="0"/>
                </a:spcBef>
              </a:pPr>
              <a:t>44</a:t>
            </a:fld>
            <a:endParaRPr kumimoji="0" lang="en-GB" altLang="ko-KR">
              <a:latin typeface="Arial" panose="020B0604020202020204" pitchFamily="34" charset="0"/>
            </a:endParaRPr>
          </a:p>
        </p:txBody>
      </p:sp>
      <p:sp>
        <p:nvSpPr>
          <p:cNvPr id="73732" name="Rectangle 2"/>
          <p:cNvSpPr>
            <a:spLocks noGrp="1" noRot="1" noChangeAspect="1" noChangeArrowheads="1" noTextEdit="1"/>
          </p:cNvSpPr>
          <p:nvPr>
            <p:ph type="sldImg"/>
          </p:nvPr>
        </p:nvSpPr>
        <p:spPr>
          <a:xfrm>
            <a:off x="992188" y="768350"/>
            <a:ext cx="5114925" cy="3836988"/>
          </a:xfrm>
          <a:ln/>
        </p:spPr>
      </p:sp>
      <p:sp>
        <p:nvSpPr>
          <p:cNvPr id="73733" name="Rectangle 3"/>
          <p:cNvSpPr>
            <a:spLocks noGrp="1" noChangeArrowheads="1"/>
          </p:cNvSpPr>
          <p:nvPr>
            <p:ph type="body" idx="1"/>
          </p:nvPr>
        </p:nvSpPr>
        <p:spPr>
          <a:xfrm>
            <a:off x="946150" y="4860925"/>
            <a:ext cx="5207000" cy="4605338"/>
          </a:xfrm>
          <a:noFill/>
        </p:spPr>
        <p:txBody>
          <a:bodyPr lIns="94768" tIns="47384" rIns="94768" bIns="47384"/>
          <a:lstStyle/>
          <a:p>
            <a:pPr eaLnBrk="1" hangingPunct="1"/>
            <a:endParaRPr lang="en-US" altLang="zh-CN" smtClean="0"/>
          </a:p>
        </p:txBody>
      </p:sp>
    </p:spTree>
    <p:extLst>
      <p:ext uri="{BB962C8B-B14F-4D97-AF65-F5344CB8AC3E}">
        <p14:creationId xmlns:p14="http://schemas.microsoft.com/office/powerpoint/2010/main" val="33262085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r">
              <a:buFontTx/>
              <a:buNone/>
            </a:pPr>
            <a:fld id="{6ABAC1EF-D778-4BC6-A16D-86D1C842BC6F}" type="slidenum">
              <a:rPr lang="en-US" altLang="ko-KR">
                <a:latin typeface="Gulim" panose="020B0600000101010101" pitchFamily="34" charset="-127"/>
                <a:ea typeface="Gulim" panose="020B0600000101010101" pitchFamily="34" charset="-127"/>
              </a:rPr>
              <a:pPr algn="r">
                <a:buFontTx/>
                <a:buNone/>
              </a:pPr>
              <a:t>45</a:t>
            </a:fld>
            <a:endParaRPr lang="en-US" altLang="ko-KR">
              <a:latin typeface="Gulim" panose="020B0600000101010101" pitchFamily="34" charset="-127"/>
              <a:ea typeface="Gulim" panose="020B0600000101010101" pitchFamily="34" charset="-127"/>
            </a:endParaRPr>
          </a:p>
        </p:txBody>
      </p:sp>
      <p:sp>
        <p:nvSpPr>
          <p:cNvPr id="79875" name="Rectangle 7"/>
          <p:cNvSpPr txBox="1">
            <a:spLocks noGrp="1" noChangeArrowheads="1"/>
          </p:cNvSpPr>
          <p:nvPr/>
        </p:nvSpPr>
        <p:spPr bwMode="auto">
          <a:xfrm>
            <a:off x="4021138" y="9720263"/>
            <a:ext cx="3076575" cy="512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768" tIns="47384" rIns="94768" bIns="47384" anchor="b"/>
          <a:lstStyle>
            <a:lvl1pPr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1pPr>
            <a:lvl2pPr marL="769938" indent="-296863"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2pPr>
            <a:lvl3pPr marL="1184275" indent="-236538"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3pPr>
            <a:lvl4pPr marL="1658938" indent="-238125"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4pPr>
            <a:lvl5pPr marL="2132013" indent="-236538" defTabSz="947738" latinLnBrk="1">
              <a:spcBef>
                <a:spcPct val="30000"/>
              </a:spcBef>
              <a:defRPr kumimoji="1" sz="1200">
                <a:solidFill>
                  <a:schemeClr val="tx1"/>
                </a:solidFill>
                <a:latin typeface="Gulim" panose="020B0600000101010101" pitchFamily="34" charset="-127"/>
                <a:ea typeface="Gulim" panose="020B0600000101010101" pitchFamily="34" charset="-127"/>
              </a:defRPr>
            </a:lvl5pPr>
            <a:lvl6pPr marL="2589213" indent="-236538" defTabSz="947738" eaLnBrk="0" fontAlgn="base" latinLnBrk="1" hangingPunct="0">
              <a:spcBef>
                <a:spcPct val="30000"/>
              </a:spcBef>
              <a:spcAft>
                <a:spcPct val="0"/>
              </a:spcAft>
              <a:defRPr kumimoji="1" sz="1200">
                <a:solidFill>
                  <a:schemeClr val="tx1"/>
                </a:solidFill>
                <a:latin typeface="Gulim" panose="020B0600000101010101" pitchFamily="34" charset="-127"/>
                <a:ea typeface="Gulim" panose="020B0600000101010101" pitchFamily="34" charset="-127"/>
              </a:defRPr>
            </a:lvl6pPr>
            <a:lvl7pPr marL="3046413" indent="-236538" defTabSz="947738" eaLnBrk="0" fontAlgn="base" latinLnBrk="1" hangingPunct="0">
              <a:spcBef>
                <a:spcPct val="30000"/>
              </a:spcBef>
              <a:spcAft>
                <a:spcPct val="0"/>
              </a:spcAft>
              <a:defRPr kumimoji="1" sz="1200">
                <a:solidFill>
                  <a:schemeClr val="tx1"/>
                </a:solidFill>
                <a:latin typeface="Gulim" panose="020B0600000101010101" pitchFamily="34" charset="-127"/>
                <a:ea typeface="Gulim" panose="020B0600000101010101" pitchFamily="34" charset="-127"/>
              </a:defRPr>
            </a:lvl7pPr>
            <a:lvl8pPr marL="3503613" indent="-236538" defTabSz="947738" eaLnBrk="0" fontAlgn="base" latinLnBrk="1" hangingPunct="0">
              <a:spcBef>
                <a:spcPct val="30000"/>
              </a:spcBef>
              <a:spcAft>
                <a:spcPct val="0"/>
              </a:spcAft>
              <a:defRPr kumimoji="1" sz="1200">
                <a:solidFill>
                  <a:schemeClr val="tx1"/>
                </a:solidFill>
                <a:latin typeface="Gulim" panose="020B0600000101010101" pitchFamily="34" charset="-127"/>
                <a:ea typeface="Gulim" panose="020B0600000101010101" pitchFamily="34" charset="-127"/>
              </a:defRPr>
            </a:lvl8pPr>
            <a:lvl9pPr marL="3960813" indent="-236538" defTabSz="947738" eaLnBrk="0" fontAlgn="base" latinLnBrk="1" hangingPunct="0">
              <a:spcBef>
                <a:spcPct val="30000"/>
              </a:spcBef>
              <a:spcAft>
                <a:spcPct val="0"/>
              </a:spcAft>
              <a:defRPr kumimoji="1" sz="1200">
                <a:solidFill>
                  <a:schemeClr val="tx1"/>
                </a:solidFill>
                <a:latin typeface="Gulim" panose="020B0600000101010101" pitchFamily="34" charset="-127"/>
                <a:ea typeface="Gulim" panose="020B0600000101010101" pitchFamily="34" charset="-127"/>
              </a:defRPr>
            </a:lvl9pPr>
          </a:lstStyle>
          <a:p>
            <a:pPr algn="r" eaLnBrk="1" latinLnBrk="0" hangingPunct="1">
              <a:spcBef>
                <a:spcPct val="0"/>
              </a:spcBef>
            </a:pPr>
            <a:fld id="{C53D2AE9-844C-4C40-B9BC-2622017D80D5}" type="slidenum">
              <a:rPr kumimoji="0" lang="en-GB" altLang="ko-KR">
                <a:latin typeface="Arial" panose="020B0604020202020204" pitchFamily="34" charset="0"/>
              </a:rPr>
              <a:pPr algn="r" eaLnBrk="1" latinLnBrk="0" hangingPunct="1">
                <a:spcBef>
                  <a:spcPct val="0"/>
                </a:spcBef>
              </a:pPr>
              <a:t>45</a:t>
            </a:fld>
            <a:endParaRPr kumimoji="0" lang="en-GB" altLang="ko-KR">
              <a:latin typeface="Arial" panose="020B0604020202020204" pitchFamily="34" charset="0"/>
            </a:endParaRPr>
          </a:p>
        </p:txBody>
      </p:sp>
      <p:sp>
        <p:nvSpPr>
          <p:cNvPr id="79876" name="Rectangle 2"/>
          <p:cNvSpPr>
            <a:spLocks noGrp="1" noRot="1" noChangeAspect="1" noChangeArrowheads="1" noTextEdit="1"/>
          </p:cNvSpPr>
          <p:nvPr>
            <p:ph type="sldImg"/>
          </p:nvPr>
        </p:nvSpPr>
        <p:spPr>
          <a:xfrm>
            <a:off x="992188" y="768350"/>
            <a:ext cx="5114925" cy="3836988"/>
          </a:xfrm>
          <a:ln/>
        </p:spPr>
      </p:sp>
      <p:sp>
        <p:nvSpPr>
          <p:cNvPr id="79877" name="Rectangle 3"/>
          <p:cNvSpPr>
            <a:spLocks noGrp="1" noChangeArrowheads="1"/>
          </p:cNvSpPr>
          <p:nvPr>
            <p:ph type="body" idx="1"/>
          </p:nvPr>
        </p:nvSpPr>
        <p:spPr>
          <a:xfrm>
            <a:off x="946150" y="4860925"/>
            <a:ext cx="5207000" cy="4605338"/>
          </a:xfrm>
          <a:noFill/>
        </p:spPr>
        <p:txBody>
          <a:bodyPr lIns="94768" tIns="47384" rIns="94768" bIns="47384"/>
          <a:lstStyle/>
          <a:p>
            <a:pPr eaLnBrk="1" hangingPunct="1"/>
            <a:endParaRPr lang="en-US" altLang="zh-CN" smtClean="0"/>
          </a:p>
        </p:txBody>
      </p:sp>
    </p:spTree>
    <p:extLst>
      <p:ext uri="{BB962C8B-B14F-4D97-AF65-F5344CB8AC3E}">
        <p14:creationId xmlns:p14="http://schemas.microsoft.com/office/powerpoint/2010/main" val="13877121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9A0E9C2-DB55-4D7D-B560-B5C7A75D5927}" type="slidenum">
              <a:rPr lang="en-US" altLang="ko-KR" smtClean="0"/>
              <a:pPr>
                <a:defRPr/>
              </a:pPr>
              <a:t>4</a:t>
            </a:fld>
            <a:endParaRPr lang="en-US" altLang="ko-KR"/>
          </a:p>
        </p:txBody>
      </p:sp>
    </p:spTree>
    <p:extLst>
      <p:ext uri="{BB962C8B-B14F-4D97-AF65-F5344CB8AC3E}">
        <p14:creationId xmlns:p14="http://schemas.microsoft.com/office/powerpoint/2010/main" val="1593436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斯巴达</a:t>
            </a:r>
            <a:r>
              <a:rPr lang="en-US" altLang="zh-CN" dirty="0" smtClean="0"/>
              <a:t>300</a:t>
            </a:r>
            <a:r>
              <a:rPr lang="zh-CN" altLang="en-US" dirty="0" smtClean="0"/>
              <a:t>勇士</a:t>
            </a:r>
            <a:r>
              <a:rPr lang="en-US" altLang="zh-CN" baseline="0" dirty="0" smtClean="0"/>
              <a:t>                    </a:t>
            </a:r>
            <a:r>
              <a:rPr lang="zh-CN" altLang="en-US" dirty="0" smtClean="0"/>
              <a:t>法罗斯灯塔：</a:t>
            </a:r>
            <a:r>
              <a:rPr lang="zh-CN" altLang="en-US" dirty="0" smtClean="0">
                <a:effectLst/>
              </a:rPr>
              <a:t>在法罗斯岛上矗立着被称为古代世界七大奇观之一的灯，</a:t>
            </a:r>
            <a:r>
              <a:rPr lang="en-US" altLang="zh-CN" dirty="0" smtClean="0">
                <a:effectLst/>
              </a:rPr>
              <a:t>280 B.C.</a:t>
            </a:r>
            <a:r>
              <a:rPr lang="en-US" altLang="zh-CN" baseline="0" dirty="0" smtClean="0">
                <a:effectLst/>
              </a:rPr>
              <a:t>                     </a:t>
            </a:r>
            <a:r>
              <a:rPr lang="zh-CN" altLang="en-US" dirty="0" smtClean="0"/>
              <a:t>摩斯密码编码简单清晰，二义性小，编码主要是由两个字符表示：</a:t>
            </a:r>
            <a:r>
              <a:rPr lang="en-US" altLang="zh-CN" dirty="0" smtClean="0"/>
              <a:t>"."</a:t>
            </a:r>
            <a:r>
              <a:rPr lang="zh-CN" altLang="en-US" dirty="0" smtClean="0"/>
              <a:t>、</a:t>
            </a:r>
            <a:r>
              <a:rPr lang="en-US" altLang="zh-CN" dirty="0" smtClean="0"/>
              <a:t>"-"</a:t>
            </a:r>
            <a:r>
              <a:rPr lang="zh-CN" altLang="en-US" dirty="0" smtClean="0"/>
              <a:t>，一长一短</a:t>
            </a:r>
            <a:endParaRPr lang="en-US" altLang="zh-CN" dirty="0" smtClean="0"/>
          </a:p>
          <a:p>
            <a:r>
              <a:rPr lang="en-US" altLang="zh-CN" dirty="0" smtClean="0"/>
              <a:t>1912</a:t>
            </a:r>
            <a:r>
              <a:rPr lang="zh-CN" altLang="en-US" dirty="0" smtClean="0"/>
              <a:t>年，著名的泰坦尼克号游轮首航遇险时，发送的是</a:t>
            </a:r>
            <a:r>
              <a:rPr lang="en-US" altLang="zh-CN" dirty="0" smtClean="0"/>
              <a:t>CQD</a:t>
            </a:r>
            <a:r>
              <a:rPr lang="zh-CN" altLang="en-US" dirty="0" smtClean="0"/>
              <a:t>（英国马可尼无线电公司决定用</a:t>
            </a:r>
            <a:r>
              <a:rPr lang="en-US" altLang="zh-CN" dirty="0" smtClean="0"/>
              <a:t>CQD</a:t>
            </a:r>
            <a:r>
              <a:rPr lang="zh-CN" altLang="en-US" dirty="0" smtClean="0"/>
              <a:t>作为船舶遇难信号），但因</a:t>
            </a:r>
            <a:r>
              <a:rPr lang="en-US" altLang="zh-CN" dirty="0" smtClean="0"/>
              <a:t>D</a:t>
            </a:r>
            <a:r>
              <a:rPr lang="zh-CN" altLang="en-US" dirty="0" smtClean="0"/>
              <a:t>（</a:t>
            </a:r>
            <a:r>
              <a:rPr lang="en-US" altLang="zh-CN" dirty="0" smtClean="0"/>
              <a:t>—··</a:t>
            </a:r>
            <a:r>
              <a:rPr lang="zh-CN" altLang="en-US" dirty="0" smtClean="0"/>
              <a:t>）易于其他字母混淆，周围船只并未意识到是求救信号，没有快速救援，在快沉没时才使用的新求救信号</a:t>
            </a:r>
            <a:r>
              <a:rPr lang="en-US" altLang="zh-CN" dirty="0" smtClean="0"/>
              <a:t>SOS</a:t>
            </a:r>
            <a:r>
              <a:rPr lang="zh-CN" altLang="en-US" dirty="0" smtClean="0"/>
              <a:t>（</a:t>
            </a:r>
            <a:r>
              <a:rPr lang="en-US" altLang="zh-CN" dirty="0" smtClean="0"/>
              <a:t>···———···</a:t>
            </a:r>
            <a:r>
              <a:rPr lang="zh-CN" altLang="en-US" dirty="0" smtClean="0"/>
              <a:t>）发报。泰坦尼克号沉没后，</a:t>
            </a:r>
            <a:r>
              <a:rPr lang="en-US" altLang="zh-CN" dirty="0" smtClean="0"/>
              <a:t>SOS</a:t>
            </a:r>
            <a:r>
              <a:rPr lang="zh-CN" altLang="en-US" dirty="0" smtClean="0"/>
              <a:t>才被广泛接受和使用。</a:t>
            </a:r>
          </a:p>
          <a:p>
            <a:endParaRPr lang="zh-CN" altLang="en-US" dirty="0"/>
          </a:p>
        </p:txBody>
      </p:sp>
      <p:sp>
        <p:nvSpPr>
          <p:cNvPr id="4" name="灯片编号占位符 3"/>
          <p:cNvSpPr>
            <a:spLocks noGrp="1"/>
          </p:cNvSpPr>
          <p:nvPr>
            <p:ph type="sldNum" sz="quarter" idx="10"/>
          </p:nvPr>
        </p:nvSpPr>
        <p:spPr/>
        <p:txBody>
          <a:bodyPr/>
          <a:lstStyle/>
          <a:p>
            <a:pPr>
              <a:defRPr/>
            </a:pPr>
            <a:fld id="{99A0E9C2-DB55-4D7D-B560-B5C7A75D5927}" type="slidenum">
              <a:rPr lang="en-US" altLang="ko-KR" smtClean="0"/>
              <a:pPr>
                <a:defRPr/>
              </a:pPr>
              <a:t>5</a:t>
            </a:fld>
            <a:endParaRPr lang="en-US" altLang="ko-KR"/>
          </a:p>
        </p:txBody>
      </p:sp>
    </p:spTree>
    <p:extLst>
      <p:ext uri="{BB962C8B-B14F-4D97-AF65-F5344CB8AC3E}">
        <p14:creationId xmlns:p14="http://schemas.microsoft.com/office/powerpoint/2010/main" val="2215017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1880</a:t>
            </a:r>
            <a:r>
              <a:rPr lang="zh-CN" altLang="en-US" dirty="0" smtClean="0"/>
              <a:t>年，</a:t>
            </a:r>
            <a:r>
              <a:rPr lang="en-US" altLang="zh-CN" dirty="0" smtClean="0"/>
              <a:t>Alexander Graham Bell</a:t>
            </a:r>
            <a:r>
              <a:rPr lang="zh-CN" altLang="en-US" dirty="0" smtClean="0"/>
              <a:t>和他的助手</a:t>
            </a:r>
            <a:r>
              <a:rPr lang="en-US" altLang="zh-CN" dirty="0" smtClean="0"/>
              <a:t>Sumner </a:t>
            </a:r>
            <a:r>
              <a:rPr lang="en-US" altLang="zh-CN" dirty="0" err="1" smtClean="0"/>
              <a:t>Tainter</a:t>
            </a:r>
            <a:r>
              <a:rPr lang="zh-CN" altLang="en-US" dirty="0" smtClean="0"/>
              <a:t>公布了光通信技术的巨大进步，他们称之为“光电话”。没有激光或现代检测器的帮助，光电话可以在数百米的光束上传输人类声音。光电话是世界上第一个光电系统，贝尔和泰纳的实验至少比无线电进行无线语音通信早了</a:t>
            </a:r>
            <a:r>
              <a:rPr lang="en-US" altLang="zh-CN" dirty="0" smtClean="0"/>
              <a:t>19</a:t>
            </a:r>
            <a:r>
              <a:rPr lang="zh-CN" altLang="en-US" dirty="0" smtClean="0"/>
              <a:t>年。</a:t>
            </a:r>
            <a:endParaRPr lang="zh-CN" altLang="en-US" dirty="0"/>
          </a:p>
        </p:txBody>
      </p:sp>
      <p:sp>
        <p:nvSpPr>
          <p:cNvPr id="4" name="灯片编号占位符 3"/>
          <p:cNvSpPr>
            <a:spLocks noGrp="1"/>
          </p:cNvSpPr>
          <p:nvPr>
            <p:ph type="sldNum" sz="quarter" idx="10"/>
          </p:nvPr>
        </p:nvSpPr>
        <p:spPr/>
        <p:txBody>
          <a:bodyPr/>
          <a:lstStyle/>
          <a:p>
            <a:pPr>
              <a:defRPr/>
            </a:pPr>
            <a:fld id="{99A0E9C2-DB55-4D7D-B560-B5C7A75D5927}" type="slidenum">
              <a:rPr lang="en-US" altLang="ko-KR" smtClean="0"/>
              <a:pPr>
                <a:defRPr/>
              </a:pPr>
              <a:t>6</a:t>
            </a:fld>
            <a:endParaRPr lang="en-US" altLang="ko-KR"/>
          </a:p>
        </p:txBody>
      </p:sp>
    </p:spTree>
    <p:extLst>
      <p:ext uri="{BB962C8B-B14F-4D97-AF65-F5344CB8AC3E}">
        <p14:creationId xmlns:p14="http://schemas.microsoft.com/office/powerpoint/2010/main" val="2365612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de-DE" altLang="zh-CN" sz="1200" b="1" kern="1200" dirty="0" smtClean="0">
                <a:solidFill>
                  <a:schemeClr val="tx1"/>
                </a:solidFill>
                <a:effectLst/>
                <a:latin typeface="Gulim" panose="020B0600000101010101" pitchFamily="34" charset="-127"/>
                <a:ea typeface="Gulim" panose="020B0600000101010101" pitchFamily="34" charset="-127"/>
                <a:cs typeface="+mn-cs"/>
              </a:rPr>
              <a:t>Terahertz Interest Group (IGthz) </a:t>
            </a:r>
            <a:r>
              <a:rPr kumimoji="1" lang="zh-CN" altLang="en-US" sz="1200" b="1" kern="1200" dirty="0" smtClean="0">
                <a:solidFill>
                  <a:schemeClr val="tx1"/>
                </a:solidFill>
                <a:effectLst/>
                <a:latin typeface="Gulim" panose="020B0600000101010101" pitchFamily="34" charset="-127"/>
                <a:ea typeface="Gulim" panose="020B0600000101010101" pitchFamily="34" charset="-127"/>
                <a:cs typeface="+mn-cs"/>
              </a:rPr>
              <a:t>：</a:t>
            </a:r>
            <a:r>
              <a:rPr kumimoji="1" lang="en-US" altLang="zh-CN" sz="1200" b="1" kern="1200" dirty="0" smtClean="0">
                <a:solidFill>
                  <a:schemeClr val="tx1"/>
                </a:solidFill>
                <a:effectLst/>
                <a:latin typeface="Gulim" panose="020B0600000101010101" pitchFamily="34" charset="-127"/>
                <a:ea typeface="Gulim" panose="020B0600000101010101" pitchFamily="34" charset="-127"/>
                <a:cs typeface="+mn-cs"/>
              </a:rPr>
              <a:t>2012</a:t>
            </a:r>
            <a:r>
              <a:rPr kumimoji="1" lang="zh-CN" altLang="en-US" sz="1200" b="1" kern="1200" dirty="0" smtClean="0">
                <a:solidFill>
                  <a:schemeClr val="tx1"/>
                </a:solidFill>
                <a:effectLst/>
                <a:latin typeface="Gulim" panose="020B0600000101010101" pitchFamily="34" charset="-127"/>
                <a:ea typeface="Gulim" panose="020B0600000101010101" pitchFamily="34" charset="-127"/>
                <a:cs typeface="+mn-cs"/>
              </a:rPr>
              <a:t>年日本东京工业大学预测利用太赫兹通信技术进行无线数据传输的速度，理论上可以高达每秒</a:t>
            </a:r>
            <a:r>
              <a:rPr kumimoji="1" lang="en-US" altLang="zh-CN" sz="1200" b="1" kern="1200" dirty="0" smtClean="0">
                <a:solidFill>
                  <a:schemeClr val="tx1"/>
                </a:solidFill>
                <a:effectLst/>
                <a:latin typeface="Gulim" panose="020B0600000101010101" pitchFamily="34" charset="-127"/>
                <a:ea typeface="Gulim" panose="020B0600000101010101" pitchFamily="34" charset="-127"/>
                <a:cs typeface="+mn-cs"/>
              </a:rPr>
              <a:t>100</a:t>
            </a:r>
            <a:r>
              <a:rPr kumimoji="1" lang="zh-CN" altLang="en-US" sz="1200" b="1" kern="1200" dirty="0" smtClean="0">
                <a:solidFill>
                  <a:schemeClr val="tx1"/>
                </a:solidFill>
                <a:effectLst/>
                <a:latin typeface="Gulim" panose="020B0600000101010101" pitchFamily="34" charset="-127"/>
                <a:ea typeface="Gulim" panose="020B0600000101010101" pitchFamily="34" charset="-127"/>
                <a:cs typeface="+mn-cs"/>
              </a:rPr>
              <a:t>千兆位。</a:t>
            </a:r>
            <a:endParaRPr kumimoji="1" lang="de-DE" altLang="zh-CN" sz="1200" b="1" kern="1200" dirty="0" smtClean="0">
              <a:solidFill>
                <a:schemeClr val="tx1"/>
              </a:solidFill>
              <a:effectLst/>
              <a:latin typeface="Gulim" panose="020B0600000101010101" pitchFamily="34" charset="-127"/>
              <a:ea typeface="Gulim" panose="020B0600000101010101" pitchFamily="34" charset="-127"/>
              <a:cs typeface="+mn-cs"/>
            </a:endParaRPr>
          </a:p>
          <a:p>
            <a:r>
              <a:rPr lang="en-US" altLang="zh-CN" dirty="0" smtClean="0"/>
              <a:t>IrDA</a:t>
            </a:r>
            <a:r>
              <a:rPr lang="zh-CN" altLang="en-US" dirty="0" smtClean="0"/>
              <a:t>是红外数据组织（</a:t>
            </a:r>
            <a:r>
              <a:rPr lang="en-US" altLang="zh-CN" dirty="0" smtClean="0"/>
              <a:t>Infrared Data Association</a:t>
            </a:r>
            <a:r>
              <a:rPr lang="zh-CN" altLang="en-US" dirty="0" smtClean="0"/>
              <a:t>），到目前为止，全球采用</a:t>
            </a:r>
            <a:r>
              <a:rPr lang="en-US" altLang="zh-CN" dirty="0" smtClean="0"/>
              <a:t>IrDA</a:t>
            </a:r>
            <a:r>
              <a:rPr lang="zh-CN" altLang="en-US" dirty="0" smtClean="0"/>
              <a:t>技术的设备超过了</a:t>
            </a:r>
            <a:r>
              <a:rPr lang="en-US" altLang="zh-CN" dirty="0" smtClean="0"/>
              <a:t>5000</a:t>
            </a:r>
            <a:r>
              <a:rPr lang="zh-CN" altLang="en-US" dirty="0" smtClean="0"/>
              <a:t>万部。初始的</a:t>
            </a:r>
            <a:r>
              <a:rPr lang="en-US" altLang="zh-CN" dirty="0" smtClean="0"/>
              <a:t>IrDA1.0</a:t>
            </a:r>
            <a:r>
              <a:rPr lang="zh-CN" altLang="en-US" dirty="0" smtClean="0"/>
              <a:t>标准制订了一个串行，半双工的同步系统，传输速率为</a:t>
            </a:r>
            <a:r>
              <a:rPr lang="en-US" altLang="zh-CN" dirty="0" smtClean="0"/>
              <a:t>2400bps</a:t>
            </a:r>
            <a:r>
              <a:rPr lang="zh-CN" altLang="en-US" dirty="0" smtClean="0"/>
              <a:t>到</a:t>
            </a:r>
            <a:r>
              <a:rPr lang="en-US" altLang="zh-CN" dirty="0" smtClean="0"/>
              <a:t>115200bps</a:t>
            </a:r>
            <a:r>
              <a:rPr lang="zh-CN" altLang="en-US" dirty="0" smtClean="0"/>
              <a:t>，传输范围</a:t>
            </a:r>
            <a:r>
              <a:rPr lang="en-US" altLang="zh-CN" dirty="0" smtClean="0"/>
              <a:t>1m</a:t>
            </a:r>
            <a:r>
              <a:rPr lang="zh-CN" altLang="en-US" dirty="0" smtClean="0"/>
              <a:t>，最近</a:t>
            </a:r>
            <a:r>
              <a:rPr lang="en-US" altLang="zh-CN" dirty="0" smtClean="0"/>
              <a:t>IrDA</a:t>
            </a:r>
            <a:r>
              <a:rPr lang="zh-CN" altLang="en-US" dirty="0" smtClean="0"/>
              <a:t>扩展了其物理层规格使数据传输率提升到</a:t>
            </a:r>
            <a:r>
              <a:rPr lang="en-US" altLang="zh-CN" dirty="0" smtClean="0"/>
              <a:t>4Mbps</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99A0E9C2-DB55-4D7D-B560-B5C7A75D5927}" type="slidenum">
              <a:rPr lang="en-US" altLang="ko-KR" smtClean="0"/>
              <a:pPr>
                <a:defRPr/>
              </a:pPr>
              <a:t>7</a:t>
            </a:fld>
            <a:endParaRPr lang="en-US" altLang="ko-KR"/>
          </a:p>
        </p:txBody>
      </p:sp>
    </p:spTree>
    <p:extLst>
      <p:ext uri="{BB962C8B-B14F-4D97-AF65-F5344CB8AC3E}">
        <p14:creationId xmlns:p14="http://schemas.microsoft.com/office/powerpoint/2010/main" val="4170130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dirty="0" smtClean="0"/>
              <a:t>FIR</a:t>
            </a:r>
            <a:r>
              <a:rPr lang="zh-CN" altLang="en-US" dirty="0" smtClean="0"/>
              <a:t>为</a:t>
            </a:r>
            <a:r>
              <a:rPr lang="en-US" altLang="zh-CN" dirty="0" smtClean="0"/>
              <a:t>IrDA</a:t>
            </a:r>
            <a:r>
              <a:rPr lang="zh-CN" altLang="en-US" dirty="0" smtClean="0"/>
              <a:t>物理层标准陈废的名词，虽然如此这个名词却也常用在表示</a:t>
            </a:r>
            <a:r>
              <a:rPr lang="en-US" altLang="zh-CN" dirty="0" smtClean="0"/>
              <a:t>4</a:t>
            </a:r>
            <a:r>
              <a:rPr lang="zh-CN" altLang="en-US" dirty="0" smtClean="0"/>
              <a:t>百万位元</a:t>
            </a:r>
            <a:r>
              <a:rPr lang="en-US" altLang="zh-CN" dirty="0" smtClean="0"/>
              <a:t>/</a:t>
            </a:r>
            <a:r>
              <a:rPr lang="zh-CN" altLang="en-US" dirty="0" smtClean="0"/>
              <a:t>秒速率。</a:t>
            </a:r>
            <a:r>
              <a:rPr lang="en-US" altLang="zh-CN" baseline="0" dirty="0" smtClean="0"/>
              <a:t>   </a:t>
            </a:r>
            <a:r>
              <a:rPr lang="en-US" altLang="zh-CN" dirty="0" smtClean="0"/>
              <a:t>IR</a:t>
            </a:r>
            <a:r>
              <a:rPr lang="zh-CN" altLang="en-US" dirty="0" smtClean="0"/>
              <a:t>，</a:t>
            </a:r>
            <a:r>
              <a:rPr lang="en-US" altLang="zh-CN" dirty="0" smtClean="0"/>
              <a:t>VIR</a:t>
            </a:r>
            <a:r>
              <a:rPr lang="zh-CN" altLang="en-US" dirty="0" smtClean="0"/>
              <a:t>，</a:t>
            </a:r>
            <a:r>
              <a:rPr lang="en-US" altLang="zh-CN" dirty="0" smtClean="0"/>
              <a:t>FIR</a:t>
            </a:r>
            <a:r>
              <a:rPr lang="zh-CN" altLang="en-US" dirty="0" smtClean="0"/>
              <a:t>，</a:t>
            </a:r>
            <a:r>
              <a:rPr lang="en-US" altLang="zh-CN" dirty="0" smtClean="0"/>
              <a:t>UFIR</a:t>
            </a:r>
            <a:r>
              <a:rPr lang="zh-CN" altLang="en-US" dirty="0" smtClean="0"/>
              <a:t>都是红外技术</a:t>
            </a:r>
            <a:r>
              <a:rPr lang="en-US" altLang="zh-CN" baseline="0" dirty="0" smtClean="0"/>
              <a:t> </a:t>
            </a:r>
            <a:r>
              <a:rPr lang="zh-CN" altLang="en-US" baseline="0" dirty="0" smtClean="0"/>
              <a:t>。</a:t>
            </a:r>
            <a:r>
              <a:rPr lang="en-US" altLang="zh-CN" baseline="0" dirty="0" smtClean="0"/>
              <a:t>            </a:t>
            </a:r>
            <a:r>
              <a:rPr lang="en-US" altLang="zh-CN" dirty="0" smtClean="0"/>
              <a:t>ZigBee</a:t>
            </a:r>
            <a:r>
              <a:rPr lang="zh-CN" altLang="en-US" dirty="0" smtClean="0"/>
              <a:t>，也称紫蜂，是一种低速短距离传输的无线网上协议，</a:t>
            </a:r>
            <a:r>
              <a:rPr lang="en-US" altLang="zh-CN" dirty="0" smtClean="0"/>
              <a:t>ZigBee</a:t>
            </a:r>
            <a:r>
              <a:rPr lang="zh-CN" altLang="en-US" dirty="0" smtClean="0"/>
              <a:t>工作在</a:t>
            </a:r>
            <a:r>
              <a:rPr lang="en-US" altLang="zh-CN" dirty="0" smtClean="0"/>
              <a:t>20</a:t>
            </a:r>
            <a:r>
              <a:rPr lang="zh-CN" altLang="en-US" dirty="0" smtClean="0"/>
              <a:t>～</a:t>
            </a:r>
            <a:r>
              <a:rPr lang="en-US" altLang="zh-CN" dirty="0" smtClean="0"/>
              <a:t>250kbps</a:t>
            </a:r>
            <a:r>
              <a:rPr lang="zh-CN" altLang="en-US" dirty="0" smtClean="0"/>
              <a:t>的速率。       </a:t>
            </a:r>
            <a:r>
              <a:rPr lang="en-US" altLang="zh-CN" dirty="0" smtClean="0"/>
              <a:t>IEEE 802.11</a:t>
            </a:r>
            <a:r>
              <a:rPr lang="zh-CN" altLang="en-US" dirty="0" smtClean="0"/>
              <a:t>，</a:t>
            </a:r>
            <a:r>
              <a:rPr lang="en-US" altLang="zh-CN" dirty="0" smtClean="0"/>
              <a:t>1997</a:t>
            </a:r>
            <a:r>
              <a:rPr lang="zh-CN" altLang="en-US" dirty="0" smtClean="0"/>
              <a:t>年，原始标准（</a:t>
            </a:r>
            <a:r>
              <a:rPr lang="en-US" altLang="zh-CN" dirty="0" smtClean="0"/>
              <a:t>2Mbit/s</a:t>
            </a:r>
            <a:r>
              <a:rPr lang="zh-CN" altLang="en-US" dirty="0" smtClean="0"/>
              <a:t>，播在</a:t>
            </a:r>
            <a:r>
              <a:rPr lang="en-US" altLang="zh-CN" dirty="0" smtClean="0"/>
              <a:t>2.4GHz</a:t>
            </a:r>
            <a:r>
              <a:rPr lang="zh-CN" altLang="en-US" dirty="0" smtClean="0"/>
              <a:t>）。</a:t>
            </a:r>
            <a:r>
              <a:rPr lang="zh-CN" altLang="en-US" baseline="0" dirty="0" smtClean="0"/>
              <a:t>     </a:t>
            </a:r>
            <a:r>
              <a:rPr lang="en-US" altLang="zh-CN" dirty="0" smtClean="0"/>
              <a:t>IEEE 802.11a</a:t>
            </a:r>
            <a:r>
              <a:rPr lang="zh-CN" altLang="en-US" dirty="0" smtClean="0"/>
              <a:t>，</a:t>
            </a:r>
            <a:r>
              <a:rPr lang="en-US" altLang="zh-CN" dirty="0" smtClean="0"/>
              <a:t>1999</a:t>
            </a:r>
            <a:r>
              <a:rPr lang="zh-CN" altLang="en-US" dirty="0" smtClean="0"/>
              <a:t>年，物理层补充（</a:t>
            </a:r>
            <a:r>
              <a:rPr lang="en-US" altLang="zh-CN" dirty="0" smtClean="0"/>
              <a:t>54Mbit/s</a:t>
            </a:r>
            <a:r>
              <a:rPr lang="zh-CN" altLang="en-US" dirty="0" smtClean="0"/>
              <a:t>，播在</a:t>
            </a:r>
            <a:r>
              <a:rPr lang="en-US" altLang="zh-CN" dirty="0" smtClean="0"/>
              <a:t>5GHz</a:t>
            </a:r>
            <a:r>
              <a:rPr lang="zh-CN" altLang="en-US" dirty="0" smtClean="0"/>
              <a:t>）。</a:t>
            </a:r>
            <a:r>
              <a:rPr lang="zh-CN" altLang="en-US" baseline="0" dirty="0" smtClean="0"/>
              <a:t>    </a:t>
            </a:r>
            <a:r>
              <a:rPr lang="en-US" altLang="zh-CN" dirty="0" smtClean="0"/>
              <a:t>IEEE 802.11b</a:t>
            </a:r>
            <a:r>
              <a:rPr lang="zh-CN" altLang="en-US" dirty="0" smtClean="0"/>
              <a:t>，</a:t>
            </a:r>
            <a:r>
              <a:rPr lang="en-US" altLang="zh-CN" dirty="0" smtClean="0"/>
              <a:t>1999</a:t>
            </a:r>
            <a:r>
              <a:rPr lang="zh-CN" altLang="en-US" dirty="0" smtClean="0"/>
              <a:t>年，物理层补充（</a:t>
            </a:r>
            <a:r>
              <a:rPr lang="en-US" altLang="zh-CN" dirty="0" smtClean="0"/>
              <a:t>11Mbit/s</a:t>
            </a:r>
            <a:r>
              <a:rPr lang="zh-CN" altLang="en-US" dirty="0" smtClean="0"/>
              <a:t>，播在</a:t>
            </a:r>
            <a:r>
              <a:rPr lang="en-US" altLang="zh-CN" dirty="0" smtClean="0"/>
              <a:t>2.4GHz</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pPr>
              <a:defRPr/>
            </a:pPr>
            <a:fld id="{99A0E9C2-DB55-4D7D-B560-B5C7A75D5927}" type="slidenum">
              <a:rPr lang="en-US" altLang="ko-KR" smtClean="0"/>
              <a:pPr>
                <a:defRPr/>
              </a:pPr>
              <a:t>8</a:t>
            </a:fld>
            <a:endParaRPr lang="en-US" altLang="ko-KR"/>
          </a:p>
        </p:txBody>
      </p:sp>
    </p:spTree>
    <p:extLst>
      <p:ext uri="{BB962C8B-B14F-4D97-AF65-F5344CB8AC3E}">
        <p14:creationId xmlns:p14="http://schemas.microsoft.com/office/powerpoint/2010/main" val="11124722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EMI</a:t>
            </a:r>
            <a:r>
              <a:rPr lang="zh-CN" altLang="en-US" dirty="0" smtClean="0"/>
              <a:t>是指电子产品工作会对周边的其他电子产品造成干扰</a:t>
            </a:r>
          </a:p>
          <a:p>
            <a:endParaRPr lang="zh-CN" altLang="en-US" dirty="0"/>
          </a:p>
        </p:txBody>
      </p:sp>
      <p:sp>
        <p:nvSpPr>
          <p:cNvPr id="4" name="灯片编号占位符 3"/>
          <p:cNvSpPr>
            <a:spLocks noGrp="1"/>
          </p:cNvSpPr>
          <p:nvPr>
            <p:ph type="sldNum" sz="quarter" idx="10"/>
          </p:nvPr>
        </p:nvSpPr>
        <p:spPr/>
        <p:txBody>
          <a:bodyPr/>
          <a:lstStyle/>
          <a:p>
            <a:pPr>
              <a:defRPr/>
            </a:pPr>
            <a:fld id="{99A0E9C2-DB55-4D7D-B560-B5C7A75D5927}" type="slidenum">
              <a:rPr lang="en-US" altLang="ko-KR" smtClean="0"/>
              <a:pPr>
                <a:defRPr/>
              </a:pPr>
              <a:t>10</a:t>
            </a:fld>
            <a:endParaRPr lang="en-US" altLang="ko-KR"/>
          </a:p>
        </p:txBody>
      </p:sp>
    </p:spTree>
    <p:extLst>
      <p:ext uri="{BB962C8B-B14F-4D97-AF65-F5344CB8AC3E}">
        <p14:creationId xmlns:p14="http://schemas.microsoft.com/office/powerpoint/2010/main" val="1758513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defTabSz="949325"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defTabSz="949325"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r">
              <a:buFontTx/>
              <a:buNone/>
            </a:pPr>
            <a:fld id="{FF835B7B-429E-4DB7-B880-AD0594E2C722}" type="slidenum">
              <a:rPr lang="en-US" altLang="ko-KR">
                <a:latin typeface="Gulim" panose="020B0600000101010101" pitchFamily="34" charset="-127"/>
                <a:ea typeface="Gulim" panose="020B0600000101010101" pitchFamily="34" charset="-127"/>
              </a:rPr>
              <a:pPr algn="r">
                <a:buFontTx/>
                <a:buNone/>
              </a:pPr>
              <a:t>12</a:t>
            </a:fld>
            <a:endParaRPr lang="en-US" altLang="ko-KR">
              <a:latin typeface="Gulim" panose="020B0600000101010101" pitchFamily="34" charset="-127"/>
              <a:ea typeface="Gulim" panose="020B0600000101010101" pitchFamily="34" charset="-127"/>
            </a:endParaRPr>
          </a:p>
        </p:txBody>
      </p:sp>
      <p:sp>
        <p:nvSpPr>
          <p:cNvPr id="26627" name="Rectangle 2"/>
          <p:cNvSpPr>
            <a:spLocks noGrp="1" noRot="1" noChangeAspect="1" noChangeArrowheads="1" noTextEdit="1"/>
          </p:cNvSpPr>
          <p:nvPr>
            <p:ph type="sldImg"/>
          </p:nvPr>
        </p:nvSpPr>
        <p:spPr>
          <a:xfrm>
            <a:off x="1014413" y="769938"/>
            <a:ext cx="5111750" cy="3833812"/>
          </a:xfrm>
          <a:ln/>
        </p:spPr>
      </p:sp>
      <p:sp>
        <p:nvSpPr>
          <p:cNvPr id="26628" name="Rectangle 3"/>
          <p:cNvSpPr>
            <a:spLocks noGrp="1" noChangeArrowheads="1"/>
          </p:cNvSpPr>
          <p:nvPr>
            <p:ph type="body" idx="1"/>
          </p:nvPr>
        </p:nvSpPr>
        <p:spPr>
          <a:xfrm>
            <a:off x="941388" y="4864100"/>
            <a:ext cx="5216525" cy="4600575"/>
          </a:xfrm>
          <a:noFill/>
        </p:spPr>
        <p:txBody>
          <a:bodyPr lIns="94975" tIns="47488" rIns="94975" bIns="47488"/>
          <a:lstStyle/>
          <a:p>
            <a:pPr eaLnBrk="1" hangingPunct="1"/>
            <a:endParaRPr lang="en-US" altLang="zh-CN" dirty="0" smtClean="0">
              <a:solidFill>
                <a:srgbClr val="EF3935"/>
              </a:solidFill>
            </a:endParaRPr>
          </a:p>
        </p:txBody>
      </p:sp>
    </p:spTree>
    <p:extLst>
      <p:ext uri="{BB962C8B-B14F-4D97-AF65-F5344CB8AC3E}">
        <p14:creationId xmlns:p14="http://schemas.microsoft.com/office/powerpoint/2010/main" val="3548297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HY견고딕" pitchFamily="18" charset="-127"/>
                <a:ea typeface="HY견고딕" pitchFamily="18" charset="-127"/>
              </a:rPr>
              <a:t>白炽</a:t>
            </a:r>
            <a:r>
              <a:rPr lang="en-US" altLang="zh-CN" sz="1200" dirty="0" smtClean="0">
                <a:latin typeface="HY견고딕" pitchFamily="18" charset="-127"/>
                <a:ea typeface="HY견고딕" pitchFamily="18" charset="-127"/>
              </a:rPr>
              <a:t>(chi)</a:t>
            </a:r>
            <a:r>
              <a:rPr lang="zh-CN" altLang="en-US" sz="1200" dirty="0" smtClean="0">
                <a:latin typeface="HY견고딕" pitchFamily="18" charset="-127"/>
                <a:ea typeface="HY견고딕" pitchFamily="18" charset="-127"/>
              </a:rPr>
              <a:t>灯</a:t>
            </a:r>
            <a:endParaRPr lang="en-US" altLang="zh-CN" sz="1200" dirty="0" smtClean="0">
              <a:latin typeface="HY견고딕" pitchFamily="18" charset="-127"/>
              <a:ea typeface="HY견고딕" pitchFamily="18" charset="-127"/>
            </a:endParaRPr>
          </a:p>
          <a:p>
            <a:r>
              <a:rPr lang="zh-CN" altLang="en-US" dirty="0" smtClean="0">
                <a:effectLst/>
              </a:rPr>
              <a:t>卤素灯</a:t>
            </a:r>
            <a:r>
              <a:rPr lang="en-US" altLang="zh-CN" dirty="0" smtClean="0">
                <a:effectLst/>
              </a:rPr>
              <a:t>(</a:t>
            </a:r>
            <a:r>
              <a:rPr lang="zh-CN" altLang="en-US" sz="1200" dirty="0" smtClean="0">
                <a:latin typeface="HY견고딕" pitchFamily="18" charset="-127"/>
                <a:ea typeface="HY견고딕" pitchFamily="18" charset="-127"/>
              </a:rPr>
              <a:t>石英灯</a:t>
            </a:r>
            <a:r>
              <a:rPr lang="en-US" altLang="zh-CN" dirty="0" smtClean="0">
                <a:effectLst/>
              </a:rPr>
              <a:t>)</a:t>
            </a:r>
            <a:r>
              <a:rPr lang="zh-CN" altLang="en-US" dirty="0" smtClean="0">
                <a:effectLst/>
              </a:rPr>
              <a:t>：白热灯的一种，</a:t>
            </a:r>
            <a:r>
              <a:rPr lang="zh-CN" altLang="en-US" dirty="0" smtClean="0"/>
              <a:t>卤素灯是白炽灯的改进，它保持了白炽灯所具有的优点：简单、成本低廉、亮度容易调整和控制、</a:t>
            </a:r>
            <a:r>
              <a:rPr lang="zh-CN" altLang="en-US" dirty="0" smtClean="0">
                <a:hlinkClick r:id="rId3"/>
              </a:rPr>
              <a:t>显色性</a:t>
            </a:r>
            <a:r>
              <a:rPr lang="zh-CN" altLang="en-US" dirty="0" smtClean="0"/>
              <a:t>好（</a:t>
            </a:r>
            <a:r>
              <a:rPr lang="en-US" altLang="zh-CN" dirty="0" smtClean="0"/>
              <a:t>Ra=100</a:t>
            </a:r>
            <a:r>
              <a:rPr lang="zh-CN" altLang="en-US" dirty="0" smtClean="0"/>
              <a:t>）。同时，卤素灯克服了白炽灯的许多缺点：如使用寿命短、发光效率低（一般只有</a:t>
            </a:r>
            <a:r>
              <a:rPr lang="en-US" altLang="zh-CN" dirty="0" smtClean="0"/>
              <a:t>6%</a:t>
            </a:r>
            <a:r>
              <a:rPr lang="zh-CN" altLang="en-US" dirty="0" smtClean="0"/>
              <a:t>～</a:t>
            </a:r>
            <a:r>
              <a:rPr lang="en-US" altLang="zh-CN" dirty="0" smtClean="0"/>
              <a:t>10%</a:t>
            </a:r>
            <a:r>
              <a:rPr lang="zh-CN" altLang="en-US" dirty="0" smtClean="0"/>
              <a:t>可转化为光能，而其余部分都以热能的形式散失）。</a:t>
            </a:r>
            <a:endParaRPr lang="zh-CN" altLang="en-US" dirty="0"/>
          </a:p>
        </p:txBody>
      </p:sp>
      <p:sp>
        <p:nvSpPr>
          <p:cNvPr id="4" name="灯片编号占位符 3"/>
          <p:cNvSpPr>
            <a:spLocks noGrp="1"/>
          </p:cNvSpPr>
          <p:nvPr>
            <p:ph type="sldNum" sz="quarter" idx="10"/>
          </p:nvPr>
        </p:nvSpPr>
        <p:spPr/>
        <p:txBody>
          <a:bodyPr/>
          <a:lstStyle/>
          <a:p>
            <a:pPr>
              <a:defRPr/>
            </a:pPr>
            <a:fld id="{99A0E9C2-DB55-4D7D-B560-B5C7A75D5927}" type="slidenum">
              <a:rPr lang="en-US" altLang="ko-KR" smtClean="0"/>
              <a:pPr>
                <a:defRPr/>
              </a:pPr>
              <a:t>13</a:t>
            </a:fld>
            <a:endParaRPr lang="en-US" altLang="ko-KR"/>
          </a:p>
        </p:txBody>
      </p:sp>
    </p:spTree>
    <p:extLst>
      <p:ext uri="{BB962C8B-B14F-4D97-AF65-F5344CB8AC3E}">
        <p14:creationId xmlns:p14="http://schemas.microsoft.com/office/powerpoint/2010/main" val="470388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Oval 1027"/>
          <p:cNvSpPr>
            <a:spLocks noChangeArrowheads="1"/>
          </p:cNvSpPr>
          <p:nvPr/>
        </p:nvSpPr>
        <p:spPr bwMode="auto">
          <a:xfrm>
            <a:off x="1752600" y="2349500"/>
            <a:ext cx="5626100" cy="25400"/>
          </a:xfrm>
          <a:prstGeom prst="ellipse">
            <a:avLst/>
          </a:prstGeom>
          <a:gradFill rotWithShape="0">
            <a:gsLst>
              <a:gs pos="0">
                <a:srgbClr val="5C9999"/>
              </a:gs>
              <a:gs pos="50000">
                <a:srgbClr val="99FFFF"/>
              </a:gs>
              <a:gs pos="100000">
                <a:srgbClr val="5C9999"/>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Tree>
    <p:extLst>
      <p:ext uri="{BB962C8B-B14F-4D97-AF65-F5344CB8AC3E}">
        <p14:creationId xmlns:p14="http://schemas.microsoft.com/office/powerpoint/2010/main" val="35198707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80281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365125"/>
            <a:ext cx="1974850" cy="55229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72150" cy="55229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679264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755650" y="1773238"/>
            <a:ext cx="3810000" cy="41148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718050" y="17732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8306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755650" y="1773238"/>
            <a:ext cx="7772400" cy="4114800"/>
          </a:xfrm>
        </p:spPr>
        <p:txBody>
          <a:bodyPr/>
          <a:lstStyle/>
          <a:p>
            <a:pPr lvl="0"/>
            <a:endParaRPr lang="zh-CN" altLang="en-US" noProof="0" smtClean="0"/>
          </a:p>
        </p:txBody>
      </p:sp>
    </p:spTree>
    <p:extLst>
      <p:ext uri="{BB962C8B-B14F-4D97-AF65-F5344CB8AC3E}">
        <p14:creationId xmlns:p14="http://schemas.microsoft.com/office/powerpoint/2010/main" val="1523562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4" name="Picture 4" descr="0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17475"/>
            <a:ext cx="736600"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5"/>
          <p:cNvSpPr>
            <a:spLocks noChangeArrowheads="1"/>
          </p:cNvSpPr>
          <p:nvPr/>
        </p:nvSpPr>
        <p:spPr bwMode="auto">
          <a:xfrm flipV="1">
            <a:off x="2341563" y="1990725"/>
            <a:ext cx="4391025" cy="69850"/>
          </a:xfrm>
          <a:prstGeom prst="ellipse">
            <a:avLst/>
          </a:prstGeom>
          <a:gradFill rotWithShape="0">
            <a:gsLst>
              <a:gs pos="0">
                <a:srgbClr val="5C9999"/>
              </a:gs>
              <a:gs pos="50000">
                <a:srgbClr val="99FFFF"/>
              </a:gs>
              <a:gs pos="100000">
                <a:srgbClr val="5C9999"/>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6" name="Text Box 6"/>
          <p:cNvSpPr txBox="1">
            <a:spLocks noChangeArrowheads="1"/>
          </p:cNvSpPr>
          <p:nvPr/>
        </p:nvSpPr>
        <p:spPr bwMode="auto">
          <a:xfrm>
            <a:off x="5984875" y="3284538"/>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45791" dir="2021404" algn="ctr" rotWithShape="0">
                    <a:schemeClr val="tx1"/>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r" eaLnBrk="1" hangingPunct="1">
              <a:spcBef>
                <a:spcPct val="50000"/>
              </a:spcBef>
              <a:buFontTx/>
              <a:buNone/>
            </a:pPr>
            <a:r>
              <a:rPr lang="ko-KR" altLang="en-US" sz="2400">
                <a:solidFill>
                  <a:schemeClr val="tx2"/>
                </a:solidFill>
                <a:latin typeface="HY헤드라인M" pitchFamily="18" charset="-127"/>
              </a:rPr>
              <a:t>통신연구소</a:t>
            </a:r>
          </a:p>
        </p:txBody>
      </p:sp>
      <p:sp>
        <p:nvSpPr>
          <p:cNvPr id="707586" name="Rectangle 2"/>
          <p:cNvSpPr>
            <a:spLocks noGrp="1" noChangeArrowheads="1"/>
          </p:cNvSpPr>
          <p:nvPr>
            <p:ph type="ctrTitle"/>
          </p:nvPr>
        </p:nvSpPr>
        <p:spPr>
          <a:xfrm>
            <a:off x="685800" y="908050"/>
            <a:ext cx="7772400" cy="1470025"/>
          </a:xfrm>
        </p:spPr>
        <p:txBody>
          <a:bodyPr/>
          <a:lstStyle>
            <a:lvl1pPr algn="ctr">
              <a:defRPr sz="4000" b="0">
                <a:solidFill>
                  <a:srgbClr val="002C84"/>
                </a:solidFill>
              </a:defRPr>
            </a:lvl1pPr>
          </a:lstStyle>
          <a:p>
            <a:pPr lvl="0"/>
            <a:r>
              <a:rPr lang="ko-KR" altLang="en-US" noProof="0" smtClean="0"/>
              <a:t>마스터 제목 스타일 편집</a:t>
            </a:r>
          </a:p>
        </p:txBody>
      </p:sp>
      <p:sp>
        <p:nvSpPr>
          <p:cNvPr id="707587" name="Rectangle 3"/>
          <p:cNvSpPr>
            <a:spLocks noGrp="1" noChangeArrowheads="1"/>
          </p:cNvSpPr>
          <p:nvPr>
            <p:ph type="subTitle" idx="1"/>
          </p:nvPr>
        </p:nvSpPr>
        <p:spPr>
          <a:xfrm>
            <a:off x="6084888" y="3789363"/>
            <a:ext cx="3059112" cy="1752600"/>
          </a:xfrm>
        </p:spPr>
        <p:txBody>
          <a:bodyPr/>
          <a:lstStyle>
            <a:lvl1pPr marL="0" indent="0" algn="r">
              <a:buFontTx/>
              <a:buNone/>
              <a:defRPr sz="1400" b="1">
                <a:solidFill>
                  <a:srgbClr val="CCECFF"/>
                </a:solidFill>
              </a:defRPr>
            </a:lvl1pPr>
          </a:lstStyle>
          <a:p>
            <a:pPr lvl="0"/>
            <a:r>
              <a:rPr lang="ko-KR" altLang="en-US" noProof="0" smtClean="0"/>
              <a:t>마스터 부제목 스타일 편집</a:t>
            </a:r>
          </a:p>
        </p:txBody>
      </p:sp>
    </p:spTree>
    <p:extLst>
      <p:ext uri="{BB962C8B-B14F-4D97-AF65-F5344CB8AC3E}">
        <p14:creationId xmlns:p14="http://schemas.microsoft.com/office/powerpoint/2010/main" val="27132020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508759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7215143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81075"/>
            <a:ext cx="4038600" cy="5543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81075"/>
            <a:ext cx="4038600" cy="5543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19526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6221273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7367501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2896592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1176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7893330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4518853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7557203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4450"/>
            <a:ext cx="2057400" cy="64801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4450"/>
            <a:ext cx="6019800" cy="64801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3306950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78986202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6196625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7780873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81075"/>
            <a:ext cx="4038600" cy="5543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81075"/>
            <a:ext cx="4038600" cy="554355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491473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01312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372964765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4749272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81017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1049005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332418801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36727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44450"/>
            <a:ext cx="2057400" cy="648017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44450"/>
            <a:ext cx="6019800" cy="648017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572461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Oval 2"/>
          <p:cNvSpPr>
            <a:spLocks noChangeArrowheads="1"/>
          </p:cNvSpPr>
          <p:nvPr/>
        </p:nvSpPr>
        <p:spPr bwMode="auto">
          <a:xfrm>
            <a:off x="1752600" y="2349500"/>
            <a:ext cx="5626100" cy="25400"/>
          </a:xfrm>
          <a:prstGeom prst="ellipse">
            <a:avLst/>
          </a:prstGeom>
          <a:gradFill rotWithShape="0">
            <a:gsLst>
              <a:gs pos="0">
                <a:srgbClr val="5C9999"/>
              </a:gs>
              <a:gs pos="50000">
                <a:srgbClr val="99FFFF"/>
              </a:gs>
              <a:gs pos="100000">
                <a:srgbClr val="5C9999"/>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Tree>
    <p:extLst>
      <p:ext uri="{BB962C8B-B14F-4D97-AF65-F5344CB8AC3E}">
        <p14:creationId xmlns:p14="http://schemas.microsoft.com/office/powerpoint/2010/main" val="41171868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481824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2348792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7732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18050" y="17732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697274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55650" y="17732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18050" y="1773238"/>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7344720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541975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6593677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80091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4250565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7709442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57055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365125"/>
            <a:ext cx="1974850" cy="5522913"/>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365125"/>
            <a:ext cx="5772150" cy="55229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0377997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28650" y="365125"/>
            <a:ext cx="7899400" cy="55229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7242580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017607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22928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0720150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159591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4400" y="1835150"/>
            <a:ext cx="3622675" cy="3810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89475" y="1835150"/>
            <a:ext cx="3622675" cy="38100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9625907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8537728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9222079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098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43615234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263542667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1823480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62713" y="152400"/>
            <a:ext cx="1849437" cy="54927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4400" y="152400"/>
            <a:ext cx="5395913" cy="54927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6093393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213976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38046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1929528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254779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5.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6.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5.jpe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6" Type="http://schemas.openxmlformats.org/officeDocument/2006/relationships/image" Target="../media/image3.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2.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theme" Target="../theme/theme5.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8442325" y="6572250"/>
            <a:ext cx="60166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latinLnBrk="0">
              <a:buFontTx/>
              <a:buNone/>
            </a:pPr>
            <a:fld id="{594B727B-9EFC-4A39-B421-CE57A077C543}" type="slidenum">
              <a:rPr lang="en-US" altLang="ko-KR">
                <a:ea typeface="굴림체" panose="020B0609000101010101" pitchFamily="49" charset="-127"/>
              </a:rPr>
              <a:pPr latinLnBrk="0">
                <a:buFontTx/>
                <a:buNone/>
              </a:pPr>
              <a:t>‹#›</a:t>
            </a:fld>
            <a:r>
              <a:rPr lang="en-US" altLang="ko-KR" dirty="0">
                <a:ea typeface="굴림체" panose="020B0609000101010101" pitchFamily="49" charset="-127"/>
              </a:rPr>
              <a:t>/</a:t>
            </a:r>
            <a:r>
              <a:rPr lang="en-US" altLang="ko-KR" dirty="0" smtClean="0">
                <a:ea typeface="굴림체" panose="020B0609000101010101" pitchFamily="49" charset="-127"/>
              </a:rPr>
              <a:t>26</a:t>
            </a:r>
            <a:endParaRPr lang="en-US" altLang="ko-KR" dirty="0">
              <a:ea typeface="굴림체" panose="020B0609000101010101" pitchFamily="49" charset="-127"/>
            </a:endParaRPr>
          </a:p>
        </p:txBody>
      </p:sp>
      <p:sp>
        <p:nvSpPr>
          <p:cNvPr id="1027" name="Rectangle 8"/>
          <p:cNvSpPr>
            <a:spLocks noGrp="1" noChangeArrowheads="1"/>
          </p:cNvSpPr>
          <p:nvPr>
            <p:ph type="body" idx="1"/>
          </p:nvPr>
        </p:nvSpPr>
        <p:spPr bwMode="auto">
          <a:xfrm>
            <a:off x="755650" y="1773238"/>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Tree>
  </p:cSld>
  <p:clrMap bg1="lt1" tx1="dk1" bg2="lt2" tx2="dk2" accent1="accent1" accent2="accent2" accent3="accent3" accent4="accent4" accent5="accent5" accent6="accent6" hlink="hlink" folHlink="folHlink"/>
  <p:sldLayoutIdLst>
    <p:sldLayoutId id="2147483802"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 id="2147483744" r:id="rId10"/>
    <p:sldLayoutId id="2147483745" r:id="rId11"/>
    <p:sldLayoutId id="2147483746" r:id="rId12"/>
    <p:sldLayoutId id="2147483747" r:id="rId13"/>
  </p:sldLayoutIdLst>
  <p:txStyles>
    <p:titleStyle>
      <a:lvl1pPr algn="l" rtl="0" eaLnBrk="0" fontAlgn="base" latinLnBrk="1" hangingPunct="0">
        <a:spcBef>
          <a:spcPct val="0"/>
        </a:spcBef>
        <a:spcAft>
          <a:spcPct val="0"/>
        </a:spcAft>
        <a:defRPr kumimoji="1" sz="3200" b="1" kern="1200">
          <a:solidFill>
            <a:srgbClr val="FFFFFF"/>
          </a:solidFill>
          <a:latin typeface="+mj-lt"/>
          <a:ea typeface="+mj-ea"/>
          <a:cs typeface="+mj-cs"/>
        </a:defRPr>
      </a:lvl1pPr>
      <a:lvl2pPr algn="l" rtl="0" eaLnBrk="0" fontAlgn="base" latinLnBrk="1" hangingPunct="0">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2pPr>
      <a:lvl3pPr algn="l" rtl="0" eaLnBrk="0" fontAlgn="base" latinLnBrk="1" hangingPunct="0">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3pPr>
      <a:lvl4pPr algn="l" rtl="0" eaLnBrk="0" fontAlgn="base" latinLnBrk="1" hangingPunct="0">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4pPr>
      <a:lvl5pPr algn="l" rtl="0" eaLnBrk="0" fontAlgn="base" latinLnBrk="1" hangingPunct="0">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5pPr>
      <a:lvl6pPr marL="457200" algn="l" rtl="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6pPr>
      <a:lvl7pPr marL="914400" algn="l" rtl="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7pPr>
      <a:lvl8pPr marL="1371600" algn="l" rtl="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8pPr>
      <a:lvl9pPr marL="1828800" algn="l" rtl="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9pPr>
    </p:titleStyle>
    <p:bodyStyle>
      <a:lvl1pPr marL="342900" indent="-342900" algn="l" rtl="0" eaLnBrk="0" fontAlgn="base" latinLnBrk="1" hangingPunct="0">
        <a:spcBef>
          <a:spcPct val="20000"/>
        </a:spcBef>
        <a:spcAft>
          <a:spcPct val="0"/>
        </a:spcAft>
        <a:buClr>
          <a:schemeClr val="tx1"/>
        </a:buClr>
        <a:buFont typeface="Wingdings" panose="05000000000000000000" pitchFamily="2" charset="2"/>
        <a:buBlip>
          <a:blip r:embed="rId16"/>
        </a:buBlip>
        <a:defRPr kumimoji="1" kern="1200">
          <a:solidFill>
            <a:schemeClr val="tx1"/>
          </a:solidFill>
          <a:latin typeface="+mn-lt"/>
          <a:ea typeface="+mn-ea"/>
          <a:cs typeface="+mn-cs"/>
        </a:defRPr>
      </a:lvl1pPr>
      <a:lvl2pPr marL="742950" indent="-285750" algn="l" rtl="0" eaLnBrk="0" fontAlgn="base" latinLnBrk="1" hangingPunct="0">
        <a:spcBef>
          <a:spcPct val="20000"/>
        </a:spcBef>
        <a:spcAft>
          <a:spcPct val="0"/>
        </a:spcAft>
        <a:buClr>
          <a:schemeClr val="tx1"/>
        </a:buClr>
        <a:buSzPct val="80000"/>
        <a:buFont typeface="Monotype Sorts" pitchFamily="2" charset="2"/>
        <a:buBlip>
          <a:blip r:embed="rId17"/>
        </a:buBlip>
        <a:defRPr kumimoji="1" sz="16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Clr>
          <a:schemeClr val="tx1"/>
        </a:buClr>
        <a:buSzPct val="60000"/>
        <a:buFont typeface="Monotype Sorts" pitchFamily="2" charset="2"/>
        <a:buChar char="l"/>
        <a:defRPr kumimoji="1" sz="1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Clr>
          <a:schemeClr val="tx1"/>
        </a:buClr>
        <a:buSzPct val="60000"/>
        <a:buFont typeface="Wingdings" panose="05000000000000000000" pitchFamily="2" charset="2"/>
        <a:buChar char="Ø"/>
        <a:defRPr kumimoji="1" sz="14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Clr>
          <a:schemeClr val="accent2"/>
        </a:buClr>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706562" name="Rectangle 2"/>
          <p:cNvSpPr>
            <a:spLocks noGrp="1" noChangeArrowheads="1"/>
          </p:cNvSpPr>
          <p:nvPr>
            <p:ph type="title"/>
          </p:nvPr>
        </p:nvSpPr>
        <p:spPr bwMode="auto">
          <a:xfrm>
            <a:off x="457200" y="44450"/>
            <a:ext cx="8229600"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2051" name="Rectangle 3"/>
          <p:cNvSpPr>
            <a:spLocks noGrp="1" noChangeArrowheads="1"/>
          </p:cNvSpPr>
          <p:nvPr>
            <p:ph type="body" idx="1"/>
          </p:nvPr>
        </p:nvSpPr>
        <p:spPr bwMode="auto">
          <a:xfrm>
            <a:off x="457200" y="981075"/>
            <a:ext cx="8229600" cy="554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Tree>
  </p:cSld>
  <p:clrMap bg1="lt1" tx1="dk1" bg2="lt2" tx2="dk2" accent1="accent1" accent2="accent2" accent3="accent3" accent4="accent4" accent5="accent5" accent6="accent6" hlink="hlink" folHlink="folHlink"/>
  <p:sldLayoutIdLst>
    <p:sldLayoutId id="2147483803"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txStyles>
    <p:titleStyle>
      <a:lvl1pPr algn="l" rtl="0" eaLnBrk="0" fontAlgn="base" latinLnBrk="1" hangingPunct="0">
        <a:spcBef>
          <a:spcPct val="0"/>
        </a:spcBef>
        <a:spcAft>
          <a:spcPct val="0"/>
        </a:spcAft>
        <a:defRPr kumimoji="1" sz="3200" b="1" kern="1200">
          <a:solidFill>
            <a:schemeClr val="bg1"/>
          </a:solidFill>
          <a:effectLst>
            <a:outerShdw blurRad="38100" dist="38100" dir="2700000" algn="tl">
              <a:srgbClr val="C0C0C0"/>
            </a:outerShdw>
          </a:effectLst>
          <a:latin typeface="+mj-lt"/>
          <a:ea typeface="+mj-ea"/>
          <a:cs typeface="+mj-cs"/>
        </a:defRPr>
      </a:lvl1pPr>
      <a:lvl2pPr algn="l" rtl="0" eaLnBrk="0" fontAlgn="base" latinLnBrk="1" hangingPunct="0">
        <a:spcBef>
          <a:spcPct val="0"/>
        </a:spcBef>
        <a:spcAft>
          <a:spcPct val="0"/>
        </a:spcAft>
        <a:defRPr kumimoji="1" sz="3200" b="1">
          <a:solidFill>
            <a:schemeClr val="bg1"/>
          </a:solidFill>
          <a:effectLst>
            <a:outerShdw blurRad="38100" dist="38100" dir="2700000" algn="tl">
              <a:srgbClr val="C0C0C0"/>
            </a:outerShdw>
          </a:effectLst>
          <a:latin typeface="Gulim" panose="020B0600000101010101" pitchFamily="34" charset="-127"/>
          <a:ea typeface="Gulim" panose="020B0600000101010101" pitchFamily="34" charset="-127"/>
        </a:defRPr>
      </a:lvl2pPr>
      <a:lvl3pPr algn="l" rtl="0" eaLnBrk="0" fontAlgn="base" latinLnBrk="1" hangingPunct="0">
        <a:spcBef>
          <a:spcPct val="0"/>
        </a:spcBef>
        <a:spcAft>
          <a:spcPct val="0"/>
        </a:spcAft>
        <a:defRPr kumimoji="1" sz="3200" b="1">
          <a:solidFill>
            <a:schemeClr val="bg1"/>
          </a:solidFill>
          <a:effectLst>
            <a:outerShdw blurRad="38100" dist="38100" dir="2700000" algn="tl">
              <a:srgbClr val="C0C0C0"/>
            </a:outerShdw>
          </a:effectLst>
          <a:latin typeface="Gulim" panose="020B0600000101010101" pitchFamily="34" charset="-127"/>
          <a:ea typeface="Gulim" panose="020B0600000101010101" pitchFamily="34" charset="-127"/>
        </a:defRPr>
      </a:lvl3pPr>
      <a:lvl4pPr algn="l" rtl="0" eaLnBrk="0" fontAlgn="base" latinLnBrk="1" hangingPunct="0">
        <a:spcBef>
          <a:spcPct val="0"/>
        </a:spcBef>
        <a:spcAft>
          <a:spcPct val="0"/>
        </a:spcAft>
        <a:defRPr kumimoji="1" sz="3200" b="1">
          <a:solidFill>
            <a:schemeClr val="bg1"/>
          </a:solidFill>
          <a:effectLst>
            <a:outerShdw blurRad="38100" dist="38100" dir="2700000" algn="tl">
              <a:srgbClr val="C0C0C0"/>
            </a:outerShdw>
          </a:effectLst>
          <a:latin typeface="Gulim" panose="020B0600000101010101" pitchFamily="34" charset="-127"/>
          <a:ea typeface="Gulim" panose="020B0600000101010101" pitchFamily="34" charset="-127"/>
        </a:defRPr>
      </a:lvl4pPr>
      <a:lvl5pPr algn="l" rtl="0" eaLnBrk="0" fontAlgn="base" latinLnBrk="1" hangingPunct="0">
        <a:spcBef>
          <a:spcPct val="0"/>
        </a:spcBef>
        <a:spcAft>
          <a:spcPct val="0"/>
        </a:spcAft>
        <a:defRPr kumimoji="1" sz="3200" b="1">
          <a:solidFill>
            <a:schemeClr val="bg1"/>
          </a:solidFill>
          <a:effectLst>
            <a:outerShdw blurRad="38100" dist="38100" dir="2700000" algn="tl">
              <a:srgbClr val="C0C0C0"/>
            </a:outerShdw>
          </a:effectLst>
          <a:latin typeface="Gulim" panose="020B0600000101010101" pitchFamily="34" charset="-127"/>
          <a:ea typeface="Gulim" panose="020B0600000101010101" pitchFamily="34" charset="-127"/>
        </a:defRPr>
      </a:lvl5pPr>
      <a:lvl6pPr marL="457200" algn="l" rtl="0" fontAlgn="base" latinLnBrk="1">
        <a:spcBef>
          <a:spcPct val="0"/>
        </a:spcBef>
        <a:spcAft>
          <a:spcPct val="0"/>
        </a:spcAft>
        <a:defRPr kumimoji="1" sz="3200" b="1">
          <a:solidFill>
            <a:schemeClr val="bg1"/>
          </a:solidFill>
          <a:effectLst>
            <a:outerShdw blurRad="38100" dist="38100" dir="2700000" algn="tl">
              <a:srgbClr val="C0C0C0"/>
            </a:outerShdw>
          </a:effectLst>
          <a:latin typeface="Gulim" panose="020B0600000101010101" pitchFamily="34" charset="-127"/>
          <a:ea typeface="Gulim" panose="020B0600000101010101" pitchFamily="34" charset="-127"/>
        </a:defRPr>
      </a:lvl6pPr>
      <a:lvl7pPr marL="914400" algn="l" rtl="0" fontAlgn="base" latinLnBrk="1">
        <a:spcBef>
          <a:spcPct val="0"/>
        </a:spcBef>
        <a:spcAft>
          <a:spcPct val="0"/>
        </a:spcAft>
        <a:defRPr kumimoji="1" sz="3200" b="1">
          <a:solidFill>
            <a:schemeClr val="bg1"/>
          </a:solidFill>
          <a:effectLst>
            <a:outerShdw blurRad="38100" dist="38100" dir="2700000" algn="tl">
              <a:srgbClr val="C0C0C0"/>
            </a:outerShdw>
          </a:effectLst>
          <a:latin typeface="Gulim" panose="020B0600000101010101" pitchFamily="34" charset="-127"/>
          <a:ea typeface="Gulim" panose="020B0600000101010101" pitchFamily="34" charset="-127"/>
        </a:defRPr>
      </a:lvl7pPr>
      <a:lvl8pPr marL="1371600" algn="l" rtl="0" fontAlgn="base" latinLnBrk="1">
        <a:spcBef>
          <a:spcPct val="0"/>
        </a:spcBef>
        <a:spcAft>
          <a:spcPct val="0"/>
        </a:spcAft>
        <a:defRPr kumimoji="1" sz="3200" b="1">
          <a:solidFill>
            <a:schemeClr val="bg1"/>
          </a:solidFill>
          <a:effectLst>
            <a:outerShdw blurRad="38100" dist="38100" dir="2700000" algn="tl">
              <a:srgbClr val="C0C0C0"/>
            </a:outerShdw>
          </a:effectLst>
          <a:latin typeface="Gulim" panose="020B0600000101010101" pitchFamily="34" charset="-127"/>
          <a:ea typeface="Gulim" panose="020B0600000101010101" pitchFamily="34" charset="-127"/>
        </a:defRPr>
      </a:lvl8pPr>
      <a:lvl9pPr marL="1828800" algn="l" rtl="0" fontAlgn="base" latinLnBrk="1">
        <a:spcBef>
          <a:spcPct val="0"/>
        </a:spcBef>
        <a:spcAft>
          <a:spcPct val="0"/>
        </a:spcAft>
        <a:defRPr kumimoji="1" sz="3200" b="1">
          <a:solidFill>
            <a:schemeClr val="bg1"/>
          </a:solidFill>
          <a:effectLst>
            <a:outerShdw blurRad="38100" dist="38100" dir="2700000" algn="tl">
              <a:srgbClr val="C0C0C0"/>
            </a:outerShdw>
          </a:effectLst>
          <a:latin typeface="Gulim" panose="020B0600000101010101" pitchFamily="34" charset="-127"/>
          <a:ea typeface="Gulim" panose="020B0600000101010101" pitchFamily="34" charset="-127"/>
        </a:defRPr>
      </a:lvl9pPr>
    </p:titleStyle>
    <p:bodyStyle>
      <a:lvl1pPr marL="609600" indent="-609600" algn="l" rtl="0" eaLnBrk="0" fontAlgn="base" latinLnBrk="1" hangingPunct="0">
        <a:spcBef>
          <a:spcPct val="20000"/>
        </a:spcBef>
        <a:spcAft>
          <a:spcPct val="0"/>
        </a:spcAft>
        <a:buBlip>
          <a:blip r:embed="rId14"/>
        </a:buBlip>
        <a:defRPr kumimoji="1" sz="2400" kern="1200">
          <a:solidFill>
            <a:schemeClr val="tx1"/>
          </a:solidFill>
          <a:latin typeface="+mn-lt"/>
          <a:ea typeface="+mn-ea"/>
          <a:cs typeface="+mn-cs"/>
        </a:defRPr>
      </a:lvl1pPr>
      <a:lvl2pPr marL="990600" indent="-533400" algn="l" rtl="0" eaLnBrk="0" fontAlgn="base" latinLnBrk="1" hangingPunct="0">
        <a:spcBef>
          <a:spcPct val="20000"/>
        </a:spcBef>
        <a:spcAft>
          <a:spcPct val="0"/>
        </a:spcAft>
        <a:buChar char="–"/>
        <a:defRPr kumimoji="1" sz="2000" kern="1200">
          <a:solidFill>
            <a:schemeClr val="tx1"/>
          </a:solidFill>
          <a:latin typeface="+mn-lt"/>
          <a:ea typeface="+mn-ea"/>
          <a:cs typeface="+mn-cs"/>
        </a:defRPr>
      </a:lvl2pPr>
      <a:lvl3pPr marL="1371600" indent="-457200" algn="l" rtl="0" eaLnBrk="0" fontAlgn="base" latinLnBrk="1" hangingPunct="0">
        <a:spcBef>
          <a:spcPct val="20000"/>
        </a:spcBef>
        <a:spcAft>
          <a:spcPct val="0"/>
        </a:spcAft>
        <a:buChar char="•"/>
        <a:defRPr kumimoji="1" kern="1200">
          <a:solidFill>
            <a:schemeClr val="tx1"/>
          </a:solidFill>
          <a:latin typeface="+mn-lt"/>
          <a:ea typeface="+mn-ea"/>
          <a:cs typeface="+mn-cs"/>
        </a:defRPr>
      </a:lvl3pPr>
      <a:lvl4pPr marL="1752600" indent="-381000" algn="l" rtl="0" eaLnBrk="0" fontAlgn="base" latinLnBrk="1" hangingPunct="0">
        <a:spcBef>
          <a:spcPct val="20000"/>
        </a:spcBef>
        <a:spcAft>
          <a:spcPct val="0"/>
        </a:spcAft>
        <a:buChar char="–"/>
        <a:defRPr kumimoji="1" sz="1600" kern="1200">
          <a:solidFill>
            <a:schemeClr val="tx1"/>
          </a:solidFill>
          <a:latin typeface="+mn-lt"/>
          <a:ea typeface="+mn-ea"/>
          <a:cs typeface="+mn-cs"/>
        </a:defRPr>
      </a:lvl4pPr>
      <a:lvl5pPr marL="2209800" indent="-381000" algn="l" rtl="0" eaLnBrk="0" fontAlgn="base" latinLnBrk="1"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457200" y="44450"/>
            <a:ext cx="822960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ko-KR" altLang="en-US" smtClean="0"/>
              <a:t>마스터 제목 스타일 편집</a:t>
            </a:r>
          </a:p>
        </p:txBody>
      </p:sp>
      <p:sp>
        <p:nvSpPr>
          <p:cNvPr id="3075" name="Rectangle 3"/>
          <p:cNvSpPr>
            <a:spLocks noGrp="1" noChangeArrowheads="1"/>
          </p:cNvSpPr>
          <p:nvPr>
            <p:ph type="body" idx="1"/>
          </p:nvPr>
        </p:nvSpPr>
        <p:spPr bwMode="auto">
          <a:xfrm>
            <a:off x="457200" y="981075"/>
            <a:ext cx="8229600" cy="554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Tree>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63" r:id="rId6"/>
    <p:sldLayoutId id="2147483764" r:id="rId7"/>
    <p:sldLayoutId id="2147483765" r:id="rId8"/>
    <p:sldLayoutId id="2147483766" r:id="rId9"/>
    <p:sldLayoutId id="2147483767" r:id="rId10"/>
    <p:sldLayoutId id="2147483768" r:id="rId11"/>
  </p:sldLayoutIdLst>
  <p:txStyles>
    <p:titleStyle>
      <a:lvl1pPr algn="l" rtl="0" eaLnBrk="0" fontAlgn="base" latinLnBrk="1" hangingPunct="0">
        <a:spcBef>
          <a:spcPct val="0"/>
        </a:spcBef>
        <a:spcAft>
          <a:spcPct val="0"/>
        </a:spcAft>
        <a:defRPr kumimoji="1" sz="3200" b="1" kern="1200">
          <a:solidFill>
            <a:schemeClr val="bg1"/>
          </a:solidFill>
          <a:latin typeface="+mj-lt"/>
          <a:ea typeface="+mj-ea"/>
          <a:cs typeface="+mj-cs"/>
        </a:defRPr>
      </a:lvl1pPr>
      <a:lvl2pPr algn="l" rtl="0" eaLnBrk="0" fontAlgn="base" latinLnBrk="1" hangingPunct="0">
        <a:spcBef>
          <a:spcPct val="0"/>
        </a:spcBef>
        <a:spcAft>
          <a:spcPct val="0"/>
        </a:spcAft>
        <a:defRPr kumimoji="1" sz="3200" b="1">
          <a:solidFill>
            <a:schemeClr val="bg1"/>
          </a:solidFill>
          <a:latin typeface="Gulim" panose="020B0600000101010101" pitchFamily="34" charset="-127"/>
          <a:ea typeface="Gulim" panose="020B0600000101010101" pitchFamily="34" charset="-127"/>
        </a:defRPr>
      </a:lvl2pPr>
      <a:lvl3pPr algn="l" rtl="0" eaLnBrk="0" fontAlgn="base" latinLnBrk="1" hangingPunct="0">
        <a:spcBef>
          <a:spcPct val="0"/>
        </a:spcBef>
        <a:spcAft>
          <a:spcPct val="0"/>
        </a:spcAft>
        <a:defRPr kumimoji="1" sz="3200" b="1">
          <a:solidFill>
            <a:schemeClr val="bg1"/>
          </a:solidFill>
          <a:latin typeface="Gulim" panose="020B0600000101010101" pitchFamily="34" charset="-127"/>
          <a:ea typeface="Gulim" panose="020B0600000101010101" pitchFamily="34" charset="-127"/>
        </a:defRPr>
      </a:lvl3pPr>
      <a:lvl4pPr algn="l" rtl="0" eaLnBrk="0" fontAlgn="base" latinLnBrk="1" hangingPunct="0">
        <a:spcBef>
          <a:spcPct val="0"/>
        </a:spcBef>
        <a:spcAft>
          <a:spcPct val="0"/>
        </a:spcAft>
        <a:defRPr kumimoji="1" sz="3200" b="1">
          <a:solidFill>
            <a:schemeClr val="bg1"/>
          </a:solidFill>
          <a:latin typeface="Gulim" panose="020B0600000101010101" pitchFamily="34" charset="-127"/>
          <a:ea typeface="Gulim" panose="020B0600000101010101" pitchFamily="34" charset="-127"/>
        </a:defRPr>
      </a:lvl4pPr>
      <a:lvl5pPr algn="l" rtl="0" eaLnBrk="0" fontAlgn="base" latinLnBrk="1" hangingPunct="0">
        <a:spcBef>
          <a:spcPct val="0"/>
        </a:spcBef>
        <a:spcAft>
          <a:spcPct val="0"/>
        </a:spcAft>
        <a:defRPr kumimoji="1" sz="3200" b="1">
          <a:solidFill>
            <a:schemeClr val="bg1"/>
          </a:solidFill>
          <a:latin typeface="Gulim" panose="020B0600000101010101" pitchFamily="34" charset="-127"/>
          <a:ea typeface="Gulim" panose="020B0600000101010101" pitchFamily="34" charset="-127"/>
        </a:defRPr>
      </a:lvl5pPr>
      <a:lvl6pPr marL="457200" algn="l" rtl="0" fontAlgn="base" latinLnBrk="1">
        <a:spcBef>
          <a:spcPct val="0"/>
        </a:spcBef>
        <a:spcAft>
          <a:spcPct val="0"/>
        </a:spcAft>
        <a:defRPr kumimoji="1" sz="3200" b="1">
          <a:solidFill>
            <a:schemeClr val="bg1"/>
          </a:solidFill>
          <a:latin typeface="Gulim" panose="020B0600000101010101" pitchFamily="34" charset="-127"/>
          <a:ea typeface="Gulim" panose="020B0600000101010101" pitchFamily="34" charset="-127"/>
        </a:defRPr>
      </a:lvl6pPr>
      <a:lvl7pPr marL="914400" algn="l" rtl="0" fontAlgn="base" latinLnBrk="1">
        <a:spcBef>
          <a:spcPct val="0"/>
        </a:spcBef>
        <a:spcAft>
          <a:spcPct val="0"/>
        </a:spcAft>
        <a:defRPr kumimoji="1" sz="3200" b="1">
          <a:solidFill>
            <a:schemeClr val="bg1"/>
          </a:solidFill>
          <a:latin typeface="Gulim" panose="020B0600000101010101" pitchFamily="34" charset="-127"/>
          <a:ea typeface="Gulim" panose="020B0600000101010101" pitchFamily="34" charset="-127"/>
        </a:defRPr>
      </a:lvl7pPr>
      <a:lvl8pPr marL="1371600" algn="l" rtl="0" fontAlgn="base" latinLnBrk="1">
        <a:spcBef>
          <a:spcPct val="0"/>
        </a:spcBef>
        <a:spcAft>
          <a:spcPct val="0"/>
        </a:spcAft>
        <a:defRPr kumimoji="1" sz="3200" b="1">
          <a:solidFill>
            <a:schemeClr val="bg1"/>
          </a:solidFill>
          <a:latin typeface="Gulim" panose="020B0600000101010101" pitchFamily="34" charset="-127"/>
          <a:ea typeface="Gulim" panose="020B0600000101010101" pitchFamily="34" charset="-127"/>
        </a:defRPr>
      </a:lvl8pPr>
      <a:lvl9pPr marL="1828800" algn="l" rtl="0" fontAlgn="base" latinLnBrk="1">
        <a:spcBef>
          <a:spcPct val="0"/>
        </a:spcBef>
        <a:spcAft>
          <a:spcPct val="0"/>
        </a:spcAft>
        <a:defRPr kumimoji="1" sz="3200" b="1">
          <a:solidFill>
            <a:schemeClr val="bg1"/>
          </a:solidFill>
          <a:latin typeface="Gulim" panose="020B0600000101010101" pitchFamily="34" charset="-127"/>
          <a:ea typeface="Gulim" panose="020B0600000101010101" pitchFamily="34" charset="-127"/>
        </a:defRPr>
      </a:lvl9pPr>
    </p:titleStyle>
    <p:bodyStyle>
      <a:lvl1pPr marL="609600" indent="-609600" algn="l" rtl="0" eaLnBrk="0" fontAlgn="base" latinLnBrk="1" hangingPunct="0">
        <a:spcBef>
          <a:spcPct val="20000"/>
        </a:spcBef>
        <a:spcAft>
          <a:spcPct val="0"/>
        </a:spcAft>
        <a:buBlip>
          <a:blip r:embed="rId14"/>
        </a:buBlip>
        <a:defRPr kumimoji="1" sz="2400" kern="1200">
          <a:solidFill>
            <a:schemeClr val="tx1"/>
          </a:solidFill>
          <a:latin typeface="+mn-lt"/>
          <a:ea typeface="+mn-ea"/>
          <a:cs typeface="+mn-cs"/>
        </a:defRPr>
      </a:lvl1pPr>
      <a:lvl2pPr marL="990600" indent="-533400" algn="l" rtl="0" eaLnBrk="0" fontAlgn="base" latinLnBrk="1" hangingPunct="0">
        <a:spcBef>
          <a:spcPct val="20000"/>
        </a:spcBef>
        <a:spcAft>
          <a:spcPct val="0"/>
        </a:spcAft>
        <a:buChar char="–"/>
        <a:defRPr kumimoji="1" sz="2000" kern="1200">
          <a:solidFill>
            <a:schemeClr val="tx1"/>
          </a:solidFill>
          <a:latin typeface="+mn-lt"/>
          <a:ea typeface="+mn-ea"/>
          <a:cs typeface="+mn-cs"/>
        </a:defRPr>
      </a:lvl2pPr>
      <a:lvl3pPr marL="1371600" indent="-457200" algn="l" rtl="0" eaLnBrk="0" fontAlgn="base" latinLnBrk="1" hangingPunct="0">
        <a:spcBef>
          <a:spcPct val="20000"/>
        </a:spcBef>
        <a:spcAft>
          <a:spcPct val="0"/>
        </a:spcAft>
        <a:buChar char="•"/>
        <a:defRPr kumimoji="1" sz="2400" kern="1200">
          <a:solidFill>
            <a:schemeClr val="tx1"/>
          </a:solidFill>
          <a:latin typeface="+mn-lt"/>
          <a:ea typeface="+mn-ea"/>
          <a:cs typeface="+mn-cs"/>
        </a:defRPr>
      </a:lvl3pPr>
      <a:lvl4pPr marL="1752600" indent="-381000" algn="l" rtl="0" eaLnBrk="0" fontAlgn="base" latinLnBrk="1" hangingPunct="0">
        <a:spcBef>
          <a:spcPct val="20000"/>
        </a:spcBef>
        <a:spcAft>
          <a:spcPct val="0"/>
        </a:spcAft>
        <a:buChar char="–"/>
        <a:defRPr kumimoji="1" sz="1600" kern="1200">
          <a:solidFill>
            <a:schemeClr val="tx1"/>
          </a:solidFill>
          <a:latin typeface="+mn-lt"/>
          <a:ea typeface="+mn-ea"/>
          <a:cs typeface="+mn-cs"/>
        </a:defRPr>
      </a:lvl4pPr>
      <a:lvl5pPr marL="2209800" indent="-381000" algn="l" rtl="0" eaLnBrk="0" fontAlgn="base" latinLnBrk="1" hangingPunct="0">
        <a:spcBef>
          <a:spcPct val="20000"/>
        </a:spcBef>
        <a:spcAft>
          <a:spcPct val="0"/>
        </a:spcAft>
        <a:buChar char="»"/>
        <a:defRPr kumimoji="1"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4098" name="Rectangle 2"/>
          <p:cNvSpPr>
            <a:spLocks noChangeArrowheads="1"/>
          </p:cNvSpPr>
          <p:nvPr/>
        </p:nvSpPr>
        <p:spPr bwMode="auto">
          <a:xfrm>
            <a:off x="8442325" y="6572250"/>
            <a:ext cx="60166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latinLnBrk="0">
              <a:buFontTx/>
              <a:buNone/>
            </a:pPr>
            <a:fld id="{8B96D9AE-6F69-48D4-A790-342FC1351E8E}" type="slidenum">
              <a:rPr lang="en-US" altLang="ko-KR">
                <a:ea typeface="굴림체" panose="020B0609000101010101" pitchFamily="49" charset="-127"/>
              </a:rPr>
              <a:pPr latinLnBrk="0">
                <a:buFontTx/>
                <a:buNone/>
              </a:pPr>
              <a:t>‹#›</a:t>
            </a:fld>
            <a:r>
              <a:rPr lang="en-US" altLang="ko-KR">
                <a:ea typeface="굴림체" panose="020B0609000101010101" pitchFamily="49" charset="-127"/>
              </a:rPr>
              <a:t>/29</a:t>
            </a:r>
          </a:p>
        </p:txBody>
      </p:sp>
      <p:sp>
        <p:nvSpPr>
          <p:cNvPr id="4099" name="Rectangle 3"/>
          <p:cNvSpPr>
            <a:spLocks noGrp="1" noChangeArrowheads="1"/>
          </p:cNvSpPr>
          <p:nvPr>
            <p:ph type="body" idx="1"/>
          </p:nvPr>
        </p:nvSpPr>
        <p:spPr bwMode="auto">
          <a:xfrm>
            <a:off x="755650" y="1773238"/>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smtClean="0"/>
              <a:t>마스터 텍스트 스타일을 편집합니다</a:t>
            </a:r>
          </a:p>
          <a:p>
            <a:pPr lvl="1"/>
            <a:r>
              <a:rPr lang="ko-KR" altLang="en-US" smtClean="0"/>
              <a:t>둘째 수준</a:t>
            </a:r>
          </a:p>
          <a:p>
            <a:pPr lvl="2"/>
            <a:r>
              <a:rPr lang="ko-KR" altLang="en-US" smtClean="0"/>
              <a:t>셋째 수준</a:t>
            </a:r>
          </a:p>
          <a:p>
            <a:pPr lvl="3"/>
            <a:r>
              <a:rPr lang="ko-KR" altLang="en-US" smtClean="0"/>
              <a:t>넷째 수준</a:t>
            </a:r>
          </a:p>
          <a:p>
            <a:pPr lvl="4"/>
            <a:r>
              <a:rPr lang="ko-KR" altLang="en-US" smtClean="0"/>
              <a:t>다섯째 수준</a:t>
            </a:r>
          </a:p>
        </p:txBody>
      </p:sp>
    </p:spTree>
  </p:cSld>
  <p:clrMap bg1="lt1" tx1="dk1" bg2="lt2" tx2="dk2" accent1="accent1" accent2="accent2" accent3="accent3" accent4="accent4" accent5="accent5" accent6="accent6" hlink="hlink" folHlink="folHlink"/>
  <p:sldLayoutIdLst>
    <p:sldLayoutId id="2147483804" r:id="rId1"/>
    <p:sldLayoutId id="2147483769" r:id="rId2"/>
    <p:sldLayoutId id="2147483770" r:id="rId3"/>
    <p:sldLayoutId id="2147483771" r:id="rId4"/>
    <p:sldLayoutId id="2147483772" r:id="rId5"/>
    <p:sldLayoutId id="2147483773" r:id="rId6"/>
    <p:sldLayoutId id="2147483774" r:id="rId7"/>
    <p:sldLayoutId id="2147483775" r:id="rId8"/>
    <p:sldLayoutId id="2147483776" r:id="rId9"/>
    <p:sldLayoutId id="2147483777" r:id="rId10"/>
    <p:sldLayoutId id="2147483778" r:id="rId11"/>
    <p:sldLayoutId id="2147483779" r:id="rId12"/>
  </p:sldLayoutIdLst>
  <p:txStyles>
    <p:titleStyle>
      <a:lvl1pPr algn="l" rtl="0" eaLnBrk="0" fontAlgn="base" latinLnBrk="1" hangingPunct="0">
        <a:spcBef>
          <a:spcPct val="0"/>
        </a:spcBef>
        <a:spcAft>
          <a:spcPct val="0"/>
        </a:spcAft>
        <a:defRPr kumimoji="1" sz="3200" b="1" kern="1200">
          <a:solidFill>
            <a:srgbClr val="FFFFFF"/>
          </a:solidFill>
          <a:latin typeface="+mj-lt"/>
          <a:ea typeface="+mj-ea"/>
          <a:cs typeface="+mj-cs"/>
        </a:defRPr>
      </a:lvl1pPr>
      <a:lvl2pPr algn="l" rtl="0" eaLnBrk="0" fontAlgn="base" latinLnBrk="1" hangingPunct="0">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2pPr>
      <a:lvl3pPr algn="l" rtl="0" eaLnBrk="0" fontAlgn="base" latinLnBrk="1" hangingPunct="0">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3pPr>
      <a:lvl4pPr algn="l" rtl="0" eaLnBrk="0" fontAlgn="base" latinLnBrk="1" hangingPunct="0">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4pPr>
      <a:lvl5pPr algn="l" rtl="0" eaLnBrk="0" fontAlgn="base" latinLnBrk="1" hangingPunct="0">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5pPr>
      <a:lvl6pPr marL="457200" algn="l" rtl="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6pPr>
      <a:lvl7pPr marL="914400" algn="l" rtl="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7pPr>
      <a:lvl8pPr marL="1371600" algn="l" rtl="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8pPr>
      <a:lvl9pPr marL="1828800" algn="l" rtl="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9pPr>
    </p:titleStyle>
    <p:bodyStyle>
      <a:lvl1pPr marL="342900" indent="-342900" algn="l" rtl="0" eaLnBrk="0" fontAlgn="base" latinLnBrk="1" hangingPunct="0">
        <a:spcBef>
          <a:spcPct val="20000"/>
        </a:spcBef>
        <a:spcAft>
          <a:spcPct val="0"/>
        </a:spcAft>
        <a:buClr>
          <a:schemeClr val="tx1"/>
        </a:buClr>
        <a:buFont typeface="Wingdings" panose="05000000000000000000" pitchFamily="2" charset="2"/>
        <a:buBlip>
          <a:blip r:embed="rId15"/>
        </a:buBlip>
        <a:defRPr kumimoji="1" kern="1200">
          <a:solidFill>
            <a:schemeClr val="tx1"/>
          </a:solidFill>
          <a:latin typeface="+mn-lt"/>
          <a:ea typeface="+mn-ea"/>
          <a:cs typeface="+mn-cs"/>
        </a:defRPr>
      </a:lvl1pPr>
      <a:lvl2pPr marL="742950" indent="-285750" algn="l" rtl="0" eaLnBrk="0" fontAlgn="base" latinLnBrk="1" hangingPunct="0">
        <a:spcBef>
          <a:spcPct val="20000"/>
        </a:spcBef>
        <a:spcAft>
          <a:spcPct val="0"/>
        </a:spcAft>
        <a:buClr>
          <a:schemeClr val="tx1"/>
        </a:buClr>
        <a:buSzPct val="80000"/>
        <a:buFont typeface="Monotype Sorts" pitchFamily="2" charset="2"/>
        <a:buBlip>
          <a:blip r:embed="rId16"/>
        </a:buBlip>
        <a:defRPr kumimoji="1" sz="1600" kern="1200">
          <a:solidFill>
            <a:schemeClr val="tx1"/>
          </a:solidFill>
          <a:latin typeface="+mn-lt"/>
          <a:ea typeface="+mn-ea"/>
          <a:cs typeface="+mn-cs"/>
        </a:defRPr>
      </a:lvl2pPr>
      <a:lvl3pPr marL="1143000" indent="-228600" algn="l" rtl="0" eaLnBrk="0" fontAlgn="base" latinLnBrk="1" hangingPunct="0">
        <a:spcBef>
          <a:spcPct val="20000"/>
        </a:spcBef>
        <a:spcAft>
          <a:spcPct val="0"/>
        </a:spcAft>
        <a:buClr>
          <a:schemeClr val="tx1"/>
        </a:buClr>
        <a:buSzPct val="60000"/>
        <a:buFont typeface="Monotype Sorts" pitchFamily="2" charset="2"/>
        <a:buChar char="l"/>
        <a:defRPr kumimoji="1" sz="1400" kern="1200">
          <a:solidFill>
            <a:schemeClr val="tx1"/>
          </a:solidFill>
          <a:latin typeface="+mn-lt"/>
          <a:ea typeface="+mn-ea"/>
          <a:cs typeface="+mn-cs"/>
        </a:defRPr>
      </a:lvl3pPr>
      <a:lvl4pPr marL="1600200" indent="-228600" algn="l" rtl="0" eaLnBrk="0" fontAlgn="base" latinLnBrk="1" hangingPunct="0">
        <a:spcBef>
          <a:spcPct val="20000"/>
        </a:spcBef>
        <a:spcAft>
          <a:spcPct val="0"/>
        </a:spcAft>
        <a:buClr>
          <a:schemeClr val="tx1"/>
        </a:buClr>
        <a:buSzPct val="60000"/>
        <a:buFont typeface="Wingdings" panose="05000000000000000000" pitchFamily="2" charset="2"/>
        <a:buChar char="Ø"/>
        <a:defRPr kumimoji="1" sz="1400" kern="1200">
          <a:solidFill>
            <a:schemeClr val="tx1"/>
          </a:solidFill>
          <a:latin typeface="+mn-lt"/>
          <a:ea typeface="+mn-ea"/>
          <a:cs typeface="+mn-cs"/>
        </a:defRPr>
      </a:lvl4pPr>
      <a:lvl5pPr marL="2057400" indent="-228600" algn="l" rtl="0" eaLnBrk="0" fontAlgn="base" latinLnBrk="1" hangingPunct="0">
        <a:spcBef>
          <a:spcPct val="20000"/>
        </a:spcBef>
        <a:spcAft>
          <a:spcPct val="0"/>
        </a:spcAft>
        <a:buClr>
          <a:schemeClr val="accent2"/>
        </a:buClr>
        <a:buChar char="•"/>
        <a:defRPr kumimoji="1"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152B50"/>
            </a:gs>
            <a:gs pos="100000">
              <a:srgbClr val="005595"/>
            </a:gs>
          </a:gsLst>
          <a:lin ang="5400000" scaled="1"/>
        </a:gra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990600" y="152400"/>
            <a:ext cx="73152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GB" altLang="ko-KR" smtClean="0"/>
              <a:t>Click to edit Master title style</a:t>
            </a:r>
          </a:p>
        </p:txBody>
      </p:sp>
      <p:sp>
        <p:nvSpPr>
          <p:cNvPr id="6147" name="Rectangle 3"/>
          <p:cNvSpPr>
            <a:spLocks noGrp="1" noChangeArrowheads="1"/>
          </p:cNvSpPr>
          <p:nvPr>
            <p:ph type="body" idx="1"/>
          </p:nvPr>
        </p:nvSpPr>
        <p:spPr bwMode="auto">
          <a:xfrm>
            <a:off x="914400" y="1835150"/>
            <a:ext cx="739775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ko-KR" smtClean="0"/>
              <a:t>Click to edit Master text styles</a:t>
            </a:r>
          </a:p>
          <a:p>
            <a:pPr lvl="1"/>
            <a:r>
              <a:rPr lang="en-GB" altLang="ko-KR" smtClean="0"/>
              <a:t>Second level</a:t>
            </a:r>
          </a:p>
          <a:p>
            <a:pPr lvl="2"/>
            <a:r>
              <a:rPr lang="en-GB" altLang="ko-KR" smtClean="0"/>
              <a:t>Third level</a:t>
            </a:r>
          </a:p>
          <a:p>
            <a:pPr lvl="3"/>
            <a:r>
              <a:rPr lang="en-GB" altLang="ko-KR" smtClean="0"/>
              <a:t>Fourth level</a:t>
            </a:r>
          </a:p>
          <a:p>
            <a:pPr lvl="4"/>
            <a:r>
              <a:rPr lang="en-GB" altLang="ko-KR" smtClean="0"/>
              <a:t>Fifth level</a:t>
            </a:r>
          </a:p>
        </p:txBody>
      </p:sp>
      <p:sp>
        <p:nvSpPr>
          <p:cNvPr id="6148" name="Line 4"/>
          <p:cNvSpPr>
            <a:spLocks noChangeShapeType="1"/>
          </p:cNvSpPr>
          <p:nvPr/>
        </p:nvSpPr>
        <p:spPr bwMode="auto">
          <a:xfrm>
            <a:off x="990600" y="1187450"/>
            <a:ext cx="7924800" cy="0"/>
          </a:xfrm>
          <a:prstGeom prst="line">
            <a:avLst/>
          </a:prstGeom>
          <a:noFill/>
          <a:ln w="9525">
            <a:solidFill>
              <a:srgbClr val="C5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50" name="Text Box 6"/>
          <p:cNvSpPr txBox="1">
            <a:spLocks noChangeArrowheads="1"/>
          </p:cNvSpPr>
          <p:nvPr userDrawn="1"/>
        </p:nvSpPr>
        <p:spPr bwMode="auto">
          <a:xfrm>
            <a:off x="6464300" y="6583363"/>
            <a:ext cx="25638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pPr>
            <a:r>
              <a:rPr lang="en-US" altLang="zh-CN"/>
              <a:t>802.15 DCN: 15-08-0114-00-0000 </a:t>
            </a:r>
          </a:p>
        </p:txBody>
      </p:sp>
    </p:spTree>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Lst>
  <p:txStyles>
    <p:titleStyle>
      <a:lvl1pPr algn="l" rtl="0" eaLnBrk="0" fontAlgn="base" hangingPunct="0">
        <a:spcBef>
          <a:spcPct val="0"/>
        </a:spcBef>
        <a:spcAft>
          <a:spcPct val="0"/>
        </a:spcAft>
        <a:defRPr sz="2400" kern="1200">
          <a:solidFill>
            <a:schemeClr val="bg1"/>
          </a:solidFill>
          <a:latin typeface="+mj-lt"/>
          <a:ea typeface="+mj-ea"/>
          <a:cs typeface="+mj-cs"/>
        </a:defRPr>
      </a:lvl1pPr>
      <a:lvl2pPr algn="l" rtl="0" eaLnBrk="0" fontAlgn="base" hangingPunct="0">
        <a:spcBef>
          <a:spcPct val="0"/>
        </a:spcBef>
        <a:spcAft>
          <a:spcPct val="0"/>
        </a:spcAft>
        <a:defRPr sz="2400">
          <a:solidFill>
            <a:schemeClr val="bg1"/>
          </a:solidFill>
          <a:latin typeface="Verdana" panose="020B0604030504040204" pitchFamily="34" charset="0"/>
          <a:ea typeface="ヒラギノ角ゴ Pro W3" pitchFamily="1" charset="-128"/>
        </a:defRPr>
      </a:lvl2pPr>
      <a:lvl3pPr algn="l" rtl="0" eaLnBrk="0" fontAlgn="base" hangingPunct="0">
        <a:spcBef>
          <a:spcPct val="0"/>
        </a:spcBef>
        <a:spcAft>
          <a:spcPct val="0"/>
        </a:spcAft>
        <a:defRPr sz="2400">
          <a:solidFill>
            <a:schemeClr val="bg1"/>
          </a:solidFill>
          <a:latin typeface="Verdana" panose="020B0604030504040204" pitchFamily="34" charset="0"/>
          <a:ea typeface="ヒラギノ角ゴ Pro W3" pitchFamily="1" charset="-128"/>
        </a:defRPr>
      </a:lvl3pPr>
      <a:lvl4pPr algn="l" rtl="0" eaLnBrk="0" fontAlgn="base" hangingPunct="0">
        <a:spcBef>
          <a:spcPct val="0"/>
        </a:spcBef>
        <a:spcAft>
          <a:spcPct val="0"/>
        </a:spcAft>
        <a:defRPr sz="2400">
          <a:solidFill>
            <a:schemeClr val="bg1"/>
          </a:solidFill>
          <a:latin typeface="Verdana" panose="020B0604030504040204" pitchFamily="34" charset="0"/>
          <a:ea typeface="ヒラギノ角ゴ Pro W3" pitchFamily="1" charset="-128"/>
        </a:defRPr>
      </a:lvl4pPr>
      <a:lvl5pPr algn="l" rtl="0" eaLnBrk="0" fontAlgn="base" hangingPunct="0">
        <a:spcBef>
          <a:spcPct val="0"/>
        </a:spcBef>
        <a:spcAft>
          <a:spcPct val="0"/>
        </a:spcAft>
        <a:defRPr sz="2400">
          <a:solidFill>
            <a:schemeClr val="bg1"/>
          </a:solidFill>
          <a:latin typeface="Verdana" panose="020B0604030504040204" pitchFamily="34" charset="0"/>
          <a:ea typeface="ヒラギノ角ゴ Pro W3" pitchFamily="1" charset="-128"/>
        </a:defRPr>
      </a:lvl5pPr>
      <a:lvl6pPr marL="457200" algn="l" rtl="0" eaLnBrk="0" fontAlgn="base" hangingPunct="0">
        <a:spcBef>
          <a:spcPct val="0"/>
        </a:spcBef>
        <a:spcAft>
          <a:spcPct val="0"/>
        </a:spcAft>
        <a:defRPr sz="2400">
          <a:solidFill>
            <a:schemeClr val="bg1"/>
          </a:solidFill>
          <a:latin typeface="Verdana" panose="020B0604030504040204" pitchFamily="34" charset="0"/>
          <a:ea typeface="ヒラギノ角ゴ Pro W3" pitchFamily="1" charset="-128"/>
        </a:defRPr>
      </a:lvl6pPr>
      <a:lvl7pPr marL="914400" algn="l" rtl="0" eaLnBrk="0" fontAlgn="base" hangingPunct="0">
        <a:spcBef>
          <a:spcPct val="0"/>
        </a:spcBef>
        <a:spcAft>
          <a:spcPct val="0"/>
        </a:spcAft>
        <a:defRPr sz="2400">
          <a:solidFill>
            <a:schemeClr val="bg1"/>
          </a:solidFill>
          <a:latin typeface="Verdana" panose="020B0604030504040204" pitchFamily="34" charset="0"/>
          <a:ea typeface="ヒラギノ角ゴ Pro W3" pitchFamily="1" charset="-128"/>
        </a:defRPr>
      </a:lvl7pPr>
      <a:lvl8pPr marL="1371600" algn="l" rtl="0" eaLnBrk="0" fontAlgn="base" hangingPunct="0">
        <a:spcBef>
          <a:spcPct val="0"/>
        </a:spcBef>
        <a:spcAft>
          <a:spcPct val="0"/>
        </a:spcAft>
        <a:defRPr sz="2400">
          <a:solidFill>
            <a:schemeClr val="bg1"/>
          </a:solidFill>
          <a:latin typeface="Verdana" panose="020B0604030504040204" pitchFamily="34" charset="0"/>
          <a:ea typeface="ヒラギノ角ゴ Pro W3" pitchFamily="1" charset="-128"/>
        </a:defRPr>
      </a:lvl8pPr>
      <a:lvl9pPr marL="1828800" algn="l" rtl="0" eaLnBrk="0" fontAlgn="base" hangingPunct="0">
        <a:spcBef>
          <a:spcPct val="0"/>
        </a:spcBef>
        <a:spcAft>
          <a:spcPct val="0"/>
        </a:spcAft>
        <a:defRPr sz="2400">
          <a:solidFill>
            <a:schemeClr val="bg1"/>
          </a:solidFill>
          <a:latin typeface="Verdana" panose="020B0604030504040204" pitchFamily="34" charset="0"/>
          <a:ea typeface="ヒラギノ角ゴ Pro W3" pitchFamily="1" charset="-128"/>
        </a:defRPr>
      </a:lvl9pPr>
    </p:titleStyle>
    <p:bodyStyle>
      <a:lvl1pPr marL="342900" indent="-342900" algn="l" rtl="0" eaLnBrk="0" fontAlgn="base" hangingPunct="0">
        <a:spcBef>
          <a:spcPct val="20000"/>
        </a:spcBef>
        <a:spcAft>
          <a:spcPct val="0"/>
        </a:spcAft>
        <a:buClr>
          <a:srgbClr val="C50000"/>
        </a:buClr>
        <a:buChar char="&gt;"/>
        <a:defRPr sz="2000" kern="1200">
          <a:solidFill>
            <a:schemeClr val="bg1"/>
          </a:solidFill>
          <a:latin typeface="+mn-lt"/>
          <a:ea typeface="+mn-ea"/>
          <a:cs typeface="+mn-cs"/>
        </a:defRPr>
      </a:lvl1pPr>
      <a:lvl2pPr marL="742950" indent="-285750" algn="l" rtl="0" eaLnBrk="0" fontAlgn="base" hangingPunct="0">
        <a:spcBef>
          <a:spcPct val="20000"/>
        </a:spcBef>
        <a:spcAft>
          <a:spcPct val="0"/>
        </a:spcAft>
        <a:buClr>
          <a:srgbClr val="C50000"/>
        </a:buClr>
        <a:buChar char="&gt;"/>
        <a:defRPr sz="1600" kern="1200">
          <a:solidFill>
            <a:srgbClr val="C2DBE4"/>
          </a:solidFill>
          <a:latin typeface="+mn-lt"/>
          <a:ea typeface="+mn-ea"/>
          <a:cs typeface="+mn-cs"/>
        </a:defRPr>
      </a:lvl2pPr>
      <a:lvl3pPr marL="1143000" indent="-228600" algn="l" rtl="0" eaLnBrk="0" fontAlgn="base" hangingPunct="0">
        <a:spcBef>
          <a:spcPct val="20000"/>
        </a:spcBef>
        <a:spcAft>
          <a:spcPct val="0"/>
        </a:spcAft>
        <a:buClr>
          <a:srgbClr val="C50000"/>
        </a:buClr>
        <a:buChar char="&gt;"/>
        <a:defRPr sz="1600" kern="1200">
          <a:solidFill>
            <a:schemeClr val="tx1"/>
          </a:solidFill>
          <a:latin typeface="+mn-lt"/>
          <a:ea typeface="+mn-ea"/>
          <a:cs typeface="+mn-cs"/>
        </a:defRPr>
      </a:lvl3pPr>
      <a:lvl4pPr marL="1600200" indent="-228600" algn="l" rtl="0" eaLnBrk="0" fontAlgn="base" hangingPunct="0">
        <a:spcBef>
          <a:spcPct val="20000"/>
        </a:spcBef>
        <a:spcAft>
          <a:spcPct val="0"/>
        </a:spcAft>
        <a:buClr>
          <a:srgbClr val="C50000"/>
        </a:buClr>
        <a:buChar char="&gt;"/>
        <a:defRPr sz="1600" kern="1200">
          <a:solidFill>
            <a:srgbClr val="C2DBE4"/>
          </a:solidFill>
          <a:latin typeface="+mn-lt"/>
          <a:ea typeface="+mn-ea"/>
          <a:cs typeface="+mn-cs"/>
        </a:defRPr>
      </a:lvl4pPr>
      <a:lvl5pPr marL="2057400" indent="-228600" algn="l" rtl="0" eaLnBrk="0" fontAlgn="base" hangingPunct="0">
        <a:spcBef>
          <a:spcPct val="20000"/>
        </a:spcBef>
        <a:spcAft>
          <a:spcPct val="0"/>
        </a:spcAft>
        <a:buClr>
          <a:srgbClr val="C50000"/>
        </a:buClr>
        <a:buChar char="&g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2.jpeg"/><Relationship Id="rId3" Type="http://schemas.openxmlformats.org/officeDocument/2006/relationships/hyperlink" Target="http://www.uwbforum.org/" TargetMode="External"/><Relationship Id="rId7" Type="http://schemas.openxmlformats.org/officeDocument/2006/relationships/image" Target="../media/image27.png"/><Relationship Id="rId12" Type="http://schemas.openxmlformats.org/officeDocument/2006/relationships/image" Target="../media/image31.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hyperlink" Target="http://imagebingo.naver.com/album/image_view.htm?user_id=neozzyong&amp;board_no=37965&amp;nid=11316" TargetMode="External"/><Relationship Id="rId5" Type="http://schemas.openxmlformats.org/officeDocument/2006/relationships/hyperlink" Target="http://www.ieee802.org/" TargetMode="External"/><Relationship Id="rId10" Type="http://schemas.openxmlformats.org/officeDocument/2006/relationships/image" Target="../media/image30.png"/><Relationship Id="rId4" Type="http://schemas.openxmlformats.org/officeDocument/2006/relationships/image" Target="../media/image25.png"/><Relationship Id="rId9" Type="http://schemas.openxmlformats.org/officeDocument/2006/relationships/image" Target="../media/image29.wmf"/><Relationship Id="rId14" Type="http://schemas.openxmlformats.org/officeDocument/2006/relationships/image" Target="../media/image33.wmf"/></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7.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w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3.xml"/><Relationship Id="rId5" Type="http://schemas.openxmlformats.org/officeDocument/2006/relationships/image" Target="../media/image39.wmf"/><Relationship Id="rId4" Type="http://schemas.openxmlformats.org/officeDocument/2006/relationships/image" Target="../media/image38.wmf"/></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0.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jpeg"/><Relationship Id="rId3" Type="http://schemas.openxmlformats.org/officeDocument/2006/relationships/image" Target="../media/image41.wmf"/><Relationship Id="rId21" Type="http://schemas.openxmlformats.org/officeDocument/2006/relationships/image" Target="../media/image59.png"/><Relationship Id="rId7" Type="http://schemas.openxmlformats.org/officeDocument/2006/relationships/image" Target="../media/image45.jpeg"/><Relationship Id="rId12" Type="http://schemas.openxmlformats.org/officeDocument/2006/relationships/image" Target="../media/image50.wmf"/><Relationship Id="rId17" Type="http://schemas.openxmlformats.org/officeDocument/2006/relationships/image" Target="../media/image55.png"/><Relationship Id="rId2" Type="http://schemas.openxmlformats.org/officeDocument/2006/relationships/image" Target="../media/image40.jpeg"/><Relationship Id="rId16" Type="http://schemas.openxmlformats.org/officeDocument/2006/relationships/image" Target="../media/image54.jpeg"/><Relationship Id="rId20"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44.jpeg"/><Relationship Id="rId11" Type="http://schemas.openxmlformats.org/officeDocument/2006/relationships/image" Target="../media/image49.jpeg"/><Relationship Id="rId5" Type="http://schemas.openxmlformats.org/officeDocument/2006/relationships/image" Target="../media/image43.jpeg"/><Relationship Id="rId15" Type="http://schemas.openxmlformats.org/officeDocument/2006/relationships/image" Target="../media/image53.png"/><Relationship Id="rId10" Type="http://schemas.openxmlformats.org/officeDocument/2006/relationships/image" Target="../media/image48.jpeg"/><Relationship Id="rId19" Type="http://schemas.openxmlformats.org/officeDocument/2006/relationships/image" Target="../media/image57.jpeg"/><Relationship Id="rId4" Type="http://schemas.openxmlformats.org/officeDocument/2006/relationships/image" Target="../media/image42.wmf"/><Relationship Id="rId9" Type="http://schemas.openxmlformats.org/officeDocument/2006/relationships/image" Target="../media/image47.jpeg"/><Relationship Id="rId14" Type="http://schemas.openxmlformats.org/officeDocument/2006/relationships/image" Target="../media/image52.png"/><Relationship Id="rId22" Type="http://schemas.openxmlformats.org/officeDocument/2006/relationships/image" Target="../media/image60.jpeg"/></Relationships>
</file>

<file path=ppt/slides/_rels/slide21.xml.rels><?xml version="1.0" encoding="UTF-8" standalone="yes"?>
<Relationships xmlns="http://schemas.openxmlformats.org/package/2006/relationships"><Relationship Id="rId3" Type="http://schemas.openxmlformats.org/officeDocument/2006/relationships/image" Target="../media/image62.wmf"/><Relationship Id="rId7" Type="http://schemas.openxmlformats.org/officeDocument/2006/relationships/image" Target="../media/image66.wmf"/><Relationship Id="rId2" Type="http://schemas.openxmlformats.org/officeDocument/2006/relationships/image" Target="../media/image61.wmf"/><Relationship Id="rId1" Type="http://schemas.openxmlformats.org/officeDocument/2006/relationships/slideLayout" Target="../slideLayouts/slideLayout2.xml"/><Relationship Id="rId6" Type="http://schemas.openxmlformats.org/officeDocument/2006/relationships/image" Target="../media/image65.wmf"/><Relationship Id="rId5" Type="http://schemas.openxmlformats.org/officeDocument/2006/relationships/image" Target="../media/image64.wmf"/><Relationship Id="rId4" Type="http://schemas.openxmlformats.org/officeDocument/2006/relationships/image" Target="../media/image63.w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1.wmf"/><Relationship Id="rId3" Type="http://schemas.openxmlformats.org/officeDocument/2006/relationships/image" Target="../media/image68.wmf"/><Relationship Id="rId7" Type="http://schemas.openxmlformats.org/officeDocument/2006/relationships/image" Target="../media/image72.jpeg"/><Relationship Id="rId2" Type="http://schemas.openxmlformats.org/officeDocument/2006/relationships/image" Target="../media/image67.wmf"/><Relationship Id="rId1" Type="http://schemas.openxmlformats.org/officeDocument/2006/relationships/slideLayout" Target="../slideLayouts/slideLayout2.xml"/><Relationship Id="rId6" Type="http://schemas.openxmlformats.org/officeDocument/2006/relationships/image" Target="../media/image71.wmf"/><Relationship Id="rId5" Type="http://schemas.openxmlformats.org/officeDocument/2006/relationships/image" Target="../media/image70.wmf"/><Relationship Id="rId4" Type="http://schemas.openxmlformats.org/officeDocument/2006/relationships/image" Target="../media/image69.wmf"/></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76.jpeg"/><Relationship Id="rId2" Type="http://schemas.openxmlformats.org/officeDocument/2006/relationships/hyperlink" Target="http://images.google.co.kr/imgres?imgurl=http://korealighting.net/eos/board/inte/upimg/1092411198.JPG&amp;imgrefurl=http://korealighting.net/eos/iboard.cgi&amp;h=344&amp;w=460&amp;sz=38&amp;tbnid=XCunHt7chYKjSM:&amp;tbnh=93&amp;tbnw=125&amp;hl=ko&amp;start=18&amp;prev=/images?q%3D%EC%82%AC%EB%AC%B4%EC%8B%A4%2B%EC%A1%B0%EB%AA%85%26svnum%3D10%26hl%3Dko%26lr%3Dlang_ko%26newwindow%3D1" TargetMode="Externa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61.wmf"/><Relationship Id="rId4" Type="http://schemas.openxmlformats.org/officeDocument/2006/relationships/image" Target="../media/image74.jpeg"/></Relationships>
</file>

<file path=ppt/slides/_rels/slide25.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hyperlink" Target="http://photo.search.naver.com/search.naver?where=dt_photo&amp;query=%C5%B0%BF%C0%BD%BA%C5%A9&amp;c=5&amp;sort=0" TargetMode="External"/><Relationship Id="rId4" Type="http://schemas.openxmlformats.org/officeDocument/2006/relationships/image" Target="../media/image77.jpeg"/></Relationships>
</file>

<file path=ppt/slides/_rels/slide26.xml.rels><?xml version="1.0" encoding="UTF-8" standalone="yes"?>
<Relationships xmlns="http://schemas.openxmlformats.org/package/2006/relationships"><Relationship Id="rId3" Type="http://schemas.openxmlformats.org/officeDocument/2006/relationships/image" Target="../media/image80.jpeg"/><Relationship Id="rId7" Type="http://schemas.openxmlformats.org/officeDocument/2006/relationships/image" Target="../media/image84.jpeg"/><Relationship Id="rId2" Type="http://schemas.openxmlformats.org/officeDocument/2006/relationships/image" Target="../media/image79.png"/><Relationship Id="rId1" Type="http://schemas.openxmlformats.org/officeDocument/2006/relationships/slideLayout" Target="../slideLayouts/slideLayout37.xml"/><Relationship Id="rId6" Type="http://schemas.openxmlformats.org/officeDocument/2006/relationships/image" Target="../media/image83.jpeg"/><Relationship Id="rId5" Type="http://schemas.openxmlformats.org/officeDocument/2006/relationships/image" Target="../media/image82.png"/><Relationship Id="rId4" Type="http://schemas.openxmlformats.org/officeDocument/2006/relationships/image" Target="../media/image81.png"/></Relationships>
</file>

<file path=ppt/slides/_rels/slide27.xml.rels><?xml version="1.0" encoding="UTF-8" standalone="yes"?>
<Relationships xmlns="http://schemas.openxmlformats.org/package/2006/relationships"><Relationship Id="rId8" Type="http://schemas.openxmlformats.org/officeDocument/2006/relationships/image" Target="../media/image91.jpeg"/><Relationship Id="rId13" Type="http://schemas.openxmlformats.org/officeDocument/2006/relationships/image" Target="../media/image96.jpeg"/><Relationship Id="rId3" Type="http://schemas.openxmlformats.org/officeDocument/2006/relationships/image" Target="../media/image86.jpeg"/><Relationship Id="rId7" Type="http://schemas.openxmlformats.org/officeDocument/2006/relationships/image" Target="../media/image90.jpeg"/><Relationship Id="rId12" Type="http://schemas.openxmlformats.org/officeDocument/2006/relationships/image" Target="../media/image95.jpe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89.jpeg"/><Relationship Id="rId11" Type="http://schemas.openxmlformats.org/officeDocument/2006/relationships/image" Target="../media/image94.jpeg"/><Relationship Id="rId5" Type="http://schemas.openxmlformats.org/officeDocument/2006/relationships/image" Target="../media/image88.jpeg"/><Relationship Id="rId10" Type="http://schemas.openxmlformats.org/officeDocument/2006/relationships/image" Target="../media/image93.jpeg"/><Relationship Id="rId4" Type="http://schemas.openxmlformats.org/officeDocument/2006/relationships/image" Target="../media/image87.jpeg"/><Relationship Id="rId9" Type="http://schemas.openxmlformats.org/officeDocument/2006/relationships/image" Target="../media/image92.jpeg"/><Relationship Id="rId14" Type="http://schemas.openxmlformats.org/officeDocument/2006/relationships/image" Target="../media/image97.jpe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4.xml"/><Relationship Id="rId1" Type="http://schemas.openxmlformats.org/officeDocument/2006/relationships/vmlDrawing" Target="../drawings/vmlDrawing1.vml"/><Relationship Id="rId5" Type="http://schemas.openxmlformats.org/officeDocument/2006/relationships/image" Target="../media/image99.png"/><Relationship Id="rId4" Type="http://schemas.openxmlformats.org/officeDocument/2006/relationships/image" Target="../media/image98.wmf"/></Relationships>
</file>

<file path=ppt/slides/_rels/slide3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wmf"/><Relationship Id="rId1" Type="http://schemas.openxmlformats.org/officeDocument/2006/relationships/slideLayout" Target="../slideLayouts/slideLayout54.xml"/><Relationship Id="rId4" Type="http://schemas.openxmlformats.org/officeDocument/2006/relationships/image" Target="../media/image102.wmf"/></Relationships>
</file>

<file path=ppt/slides/_rels/slide3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3.wmf"/><Relationship Id="rId1" Type="http://schemas.openxmlformats.org/officeDocument/2006/relationships/slideLayout" Target="../slideLayouts/slideLayout54.xml"/><Relationship Id="rId5" Type="http://schemas.openxmlformats.org/officeDocument/2006/relationships/image" Target="../media/image105.png"/><Relationship Id="rId4" Type="http://schemas.openxmlformats.org/officeDocument/2006/relationships/image" Target="../media/image104.png"/></Relationships>
</file>

<file path=ppt/slides/_rels/slide3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4.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54.xml"/><Relationship Id="rId4" Type="http://schemas.openxmlformats.org/officeDocument/2006/relationships/image" Target="../media/image114.jpeg"/></Relationships>
</file>

<file path=ppt/slides/_rels/slide36.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4.xml"/><Relationship Id="rId1" Type="http://schemas.openxmlformats.org/officeDocument/2006/relationships/vmlDrawing" Target="../drawings/vmlDrawing2.vml"/><Relationship Id="rId4" Type="http://schemas.openxmlformats.org/officeDocument/2006/relationships/image" Target="../media/image116.w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4.xml"/><Relationship Id="rId1" Type="http://schemas.openxmlformats.org/officeDocument/2006/relationships/vmlDrawing" Target="../drawings/vmlDrawing3.vml"/><Relationship Id="rId4" Type="http://schemas.openxmlformats.org/officeDocument/2006/relationships/image" Target="../media/image117.wmf"/></Relationships>
</file>

<file path=ppt/slides/_rels/slide41.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2" Type="http://schemas.openxmlformats.org/officeDocument/2006/relationships/image" Target="../media/image120.emf"/><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wmf"/><Relationship Id="rId1" Type="http://schemas.openxmlformats.org/officeDocument/2006/relationships/slideLayout" Target="../slideLayouts/slideLayout54.xml"/><Relationship Id="rId5" Type="http://schemas.openxmlformats.org/officeDocument/2006/relationships/image" Target="../media/image124.png"/><Relationship Id="rId4" Type="http://schemas.openxmlformats.org/officeDocument/2006/relationships/image" Target="../media/image123.png"/></Relationships>
</file>

<file path=ppt/slides/_rels/slide44.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3" Type="http://schemas.openxmlformats.org/officeDocument/2006/relationships/image" Target="../media/image126.wmf"/><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48.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54.xml"/></Relationships>
</file>

<file path=ppt/slides/_rels/slide49.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7.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2.png"/><Relationship Id="rId7" Type="http://schemas.openxmlformats.org/officeDocument/2006/relationships/image" Target="../media/image15.wmf"/><Relationship Id="rId12" Type="http://schemas.openxmlformats.org/officeDocument/2006/relationships/image" Target="../media/image20.wmf"/><Relationship Id="rId2" Type="http://schemas.openxmlformats.org/officeDocument/2006/relationships/notesSlide" Target="../notesSlides/notesSlide3.xml"/><Relationship Id="rId1" Type="http://schemas.openxmlformats.org/officeDocument/2006/relationships/slideLayout" Target="../slideLayouts/slideLayout37.xml"/><Relationship Id="rId6" Type="http://schemas.openxmlformats.org/officeDocument/2006/relationships/image" Target="../media/image14.wmf"/><Relationship Id="rId11" Type="http://schemas.openxmlformats.org/officeDocument/2006/relationships/image" Target="../media/image19.pn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3.png"/><Relationship Id="rId9" Type="http://schemas.openxmlformats.org/officeDocument/2006/relationships/image" Target="../media/image17.wmf"/></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3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2291" name="Text Box 9"/>
          <p:cNvSpPr txBox="1">
            <a:spLocks noChangeArrowheads="1"/>
          </p:cNvSpPr>
          <p:nvPr/>
        </p:nvSpPr>
        <p:spPr bwMode="auto">
          <a:xfrm>
            <a:off x="1220788" y="765175"/>
            <a:ext cx="6700837" cy="1333500"/>
          </a:xfrm>
          <a:prstGeom prst="rect">
            <a:avLst/>
          </a:prstGeom>
          <a:noFill/>
          <a:ln>
            <a:noFill/>
          </a:ln>
          <a:effectLst>
            <a:outerShdw dist="35921" dir="2700000" algn="ctr" rotWithShape="0">
              <a:srgbClr val="DDDDDD"/>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lnSpc>
                <a:spcPct val="120000"/>
              </a:lnSpc>
              <a:spcBef>
                <a:spcPct val="20000"/>
              </a:spcBef>
              <a:buFontTx/>
              <a:buNone/>
            </a:pPr>
            <a:r>
              <a:rPr lang="en-US" altLang="ko-KR" sz="3600"/>
              <a:t>Lecture 6: </a:t>
            </a:r>
            <a:r>
              <a:rPr lang="en-US" altLang="ko-KR" sz="3600" b="1">
                <a:latin typeface="HY헤드라인M" pitchFamily="18" charset="-127"/>
              </a:rPr>
              <a:t>Visible Light Communication</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bwMode="auto">
          <a:xfrm>
            <a:off x="71438" y="63500"/>
            <a:ext cx="8153400" cy="50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HY헤드라인M" pitchFamily="18" charset="-127"/>
                <a:ea typeface="HY헤드라인M" pitchFamily="18" charset="-127"/>
              </a:rPr>
              <a:t>VLC Characteristic</a:t>
            </a:r>
          </a:p>
        </p:txBody>
      </p:sp>
      <p:sp>
        <p:nvSpPr>
          <p:cNvPr id="22531" name="AutoShape 57"/>
          <p:cNvSpPr>
            <a:spLocks noChangeArrowheads="1"/>
          </p:cNvSpPr>
          <p:nvPr/>
        </p:nvSpPr>
        <p:spPr bwMode="auto">
          <a:xfrm flipH="1" flipV="1">
            <a:off x="1787525" y="1068388"/>
            <a:ext cx="6591300" cy="4667250"/>
          </a:xfrm>
          <a:prstGeom prst="rtTriangle">
            <a:avLst/>
          </a:prstGeom>
          <a:gradFill rotWithShape="1">
            <a:gsLst>
              <a:gs pos="0">
                <a:srgbClr val="FF0000"/>
              </a:gs>
              <a:gs pos="50000">
                <a:srgbClr val="FFFFFF"/>
              </a:gs>
              <a:gs pos="100000">
                <a:srgbClr val="FF0000"/>
              </a:gs>
            </a:gsLst>
            <a:lin ang="189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2532" name="AutoShape 58"/>
          <p:cNvSpPr>
            <a:spLocks noChangeArrowheads="1"/>
          </p:cNvSpPr>
          <p:nvPr/>
        </p:nvSpPr>
        <p:spPr bwMode="auto">
          <a:xfrm>
            <a:off x="1878013" y="1381125"/>
            <a:ext cx="6681787" cy="3849688"/>
          </a:xfrm>
          <a:prstGeom prst="rtTriangle">
            <a:avLst/>
          </a:prstGeom>
          <a:gradFill rotWithShape="1">
            <a:gsLst>
              <a:gs pos="0">
                <a:srgbClr val="3F3FFF"/>
              </a:gs>
              <a:gs pos="50000">
                <a:srgbClr val="FFFFFF"/>
              </a:gs>
              <a:gs pos="100000">
                <a:srgbClr val="3F3FFF"/>
              </a:gs>
            </a:gsLst>
            <a:lin ang="189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pic>
        <p:nvPicPr>
          <p:cNvPr id="22533"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7538" y="1700213"/>
            <a:ext cx="1330325" cy="48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4" name="Rectangle 60"/>
          <p:cNvSpPr>
            <a:spLocks noChangeArrowheads="1"/>
          </p:cNvSpPr>
          <p:nvPr/>
        </p:nvSpPr>
        <p:spPr bwMode="auto">
          <a:xfrm>
            <a:off x="2181225" y="1489075"/>
            <a:ext cx="1201738"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b="1">
                <a:latin typeface="Times New Roman" panose="02020603050405020304" pitchFamily="18" charset="0"/>
              </a:rPr>
              <a:t>1Mb/s, 1m</a:t>
            </a:r>
          </a:p>
        </p:txBody>
      </p:sp>
      <p:grpSp>
        <p:nvGrpSpPr>
          <p:cNvPr id="22535" name="Group 61"/>
          <p:cNvGrpSpPr>
            <a:grpSpLocks/>
          </p:cNvGrpSpPr>
          <p:nvPr/>
        </p:nvGrpSpPr>
        <p:grpSpPr bwMode="auto">
          <a:xfrm>
            <a:off x="2135188" y="1284288"/>
            <a:ext cx="1231900" cy="1338262"/>
            <a:chOff x="1316" y="552"/>
            <a:chExt cx="1164" cy="1265"/>
          </a:xfrm>
        </p:grpSpPr>
        <p:sp>
          <p:nvSpPr>
            <p:cNvPr id="22595" name="Arc 62"/>
            <p:cNvSpPr>
              <a:spLocks/>
            </p:cNvSpPr>
            <p:nvPr/>
          </p:nvSpPr>
          <p:spPr bwMode="auto">
            <a:xfrm rot="-259918">
              <a:off x="1428" y="699"/>
              <a:ext cx="858" cy="922"/>
            </a:xfrm>
            <a:custGeom>
              <a:avLst/>
              <a:gdLst>
                <a:gd name="T0" fmla="*/ 521 w 39338"/>
                <a:gd name="T1" fmla="*/ 0 h 42302"/>
                <a:gd name="T2" fmla="*/ 0 w 39338"/>
                <a:gd name="T3" fmla="*/ 720 h 42302"/>
                <a:gd name="T4" fmla="*/ 387 w 39338"/>
                <a:gd name="T5" fmla="*/ 451 h 42302"/>
                <a:gd name="T6" fmla="*/ 0 60000 65536"/>
                <a:gd name="T7" fmla="*/ 0 60000 65536"/>
                <a:gd name="T8" fmla="*/ 0 60000 65536"/>
              </a:gdLst>
              <a:ahLst/>
              <a:cxnLst>
                <a:cxn ang="T6">
                  <a:pos x="T0" y="T1"/>
                </a:cxn>
                <a:cxn ang="T7">
                  <a:pos x="T2" y="T3"/>
                </a:cxn>
                <a:cxn ang="T8">
                  <a:pos x="T4" y="T5"/>
                </a:cxn>
              </a:cxnLst>
              <a:rect l="0" t="0" r="r" b="b"/>
              <a:pathLst>
                <a:path w="39338" h="42302" fill="none" extrusionOk="0">
                  <a:moveTo>
                    <a:pt x="23901" y="0"/>
                  </a:moveTo>
                  <a:cubicBezTo>
                    <a:pt x="33059" y="2726"/>
                    <a:pt x="39338" y="11146"/>
                    <a:pt x="39338" y="20702"/>
                  </a:cubicBezTo>
                  <a:cubicBezTo>
                    <a:pt x="39338" y="32631"/>
                    <a:pt x="29667" y="42302"/>
                    <a:pt x="17738" y="42302"/>
                  </a:cubicBezTo>
                  <a:cubicBezTo>
                    <a:pt x="10663" y="42302"/>
                    <a:pt x="4037" y="38837"/>
                    <a:pt x="0" y="33027"/>
                  </a:cubicBezTo>
                </a:path>
                <a:path w="39338" h="42302" stroke="0" extrusionOk="0">
                  <a:moveTo>
                    <a:pt x="23901" y="0"/>
                  </a:moveTo>
                  <a:cubicBezTo>
                    <a:pt x="33059" y="2726"/>
                    <a:pt x="39338" y="11146"/>
                    <a:pt x="39338" y="20702"/>
                  </a:cubicBezTo>
                  <a:cubicBezTo>
                    <a:pt x="39338" y="32631"/>
                    <a:pt x="29667" y="42302"/>
                    <a:pt x="17738" y="42302"/>
                  </a:cubicBezTo>
                  <a:cubicBezTo>
                    <a:pt x="10663" y="42302"/>
                    <a:pt x="4037" y="38837"/>
                    <a:pt x="0" y="33027"/>
                  </a:cubicBezTo>
                  <a:lnTo>
                    <a:pt x="17738" y="20702"/>
                  </a:lnTo>
                  <a:lnTo>
                    <a:pt x="23901" y="0"/>
                  </a:lnTo>
                  <a:close/>
                </a:path>
              </a:pathLst>
            </a:custGeom>
            <a:noFill/>
            <a:ln w="952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6" name="Arc 63"/>
            <p:cNvSpPr>
              <a:spLocks/>
            </p:cNvSpPr>
            <p:nvPr/>
          </p:nvSpPr>
          <p:spPr bwMode="auto">
            <a:xfrm rot="-259918">
              <a:off x="1376" y="630"/>
              <a:ext cx="1005" cy="1081"/>
            </a:xfrm>
            <a:custGeom>
              <a:avLst/>
              <a:gdLst>
                <a:gd name="T0" fmla="*/ 611 w 39338"/>
                <a:gd name="T1" fmla="*/ 0 h 42302"/>
                <a:gd name="T2" fmla="*/ 0 w 39338"/>
                <a:gd name="T3" fmla="*/ 844 h 42302"/>
                <a:gd name="T4" fmla="*/ 453 w 39338"/>
                <a:gd name="T5" fmla="*/ 529 h 42302"/>
                <a:gd name="T6" fmla="*/ 0 60000 65536"/>
                <a:gd name="T7" fmla="*/ 0 60000 65536"/>
                <a:gd name="T8" fmla="*/ 0 60000 65536"/>
              </a:gdLst>
              <a:ahLst/>
              <a:cxnLst>
                <a:cxn ang="T6">
                  <a:pos x="T0" y="T1"/>
                </a:cxn>
                <a:cxn ang="T7">
                  <a:pos x="T2" y="T3"/>
                </a:cxn>
                <a:cxn ang="T8">
                  <a:pos x="T4" y="T5"/>
                </a:cxn>
              </a:cxnLst>
              <a:rect l="0" t="0" r="r" b="b"/>
              <a:pathLst>
                <a:path w="39338" h="42302" fill="none" extrusionOk="0">
                  <a:moveTo>
                    <a:pt x="23901" y="0"/>
                  </a:moveTo>
                  <a:cubicBezTo>
                    <a:pt x="33059" y="2726"/>
                    <a:pt x="39338" y="11146"/>
                    <a:pt x="39338" y="20702"/>
                  </a:cubicBezTo>
                  <a:cubicBezTo>
                    <a:pt x="39338" y="32631"/>
                    <a:pt x="29667" y="42302"/>
                    <a:pt x="17738" y="42302"/>
                  </a:cubicBezTo>
                  <a:cubicBezTo>
                    <a:pt x="10663" y="42302"/>
                    <a:pt x="4037" y="38837"/>
                    <a:pt x="0" y="33027"/>
                  </a:cubicBezTo>
                </a:path>
                <a:path w="39338" h="42302" stroke="0" extrusionOk="0">
                  <a:moveTo>
                    <a:pt x="23901" y="0"/>
                  </a:moveTo>
                  <a:cubicBezTo>
                    <a:pt x="33059" y="2726"/>
                    <a:pt x="39338" y="11146"/>
                    <a:pt x="39338" y="20702"/>
                  </a:cubicBezTo>
                  <a:cubicBezTo>
                    <a:pt x="39338" y="32631"/>
                    <a:pt x="29667" y="42302"/>
                    <a:pt x="17738" y="42302"/>
                  </a:cubicBezTo>
                  <a:cubicBezTo>
                    <a:pt x="10663" y="42302"/>
                    <a:pt x="4037" y="38837"/>
                    <a:pt x="0" y="33027"/>
                  </a:cubicBezTo>
                  <a:lnTo>
                    <a:pt x="17738" y="20702"/>
                  </a:lnTo>
                  <a:lnTo>
                    <a:pt x="23901" y="0"/>
                  </a:lnTo>
                  <a:close/>
                </a:path>
              </a:pathLst>
            </a:custGeom>
            <a:noFill/>
            <a:ln w="952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7" name="Arc 64"/>
            <p:cNvSpPr>
              <a:spLocks/>
            </p:cNvSpPr>
            <p:nvPr/>
          </p:nvSpPr>
          <p:spPr bwMode="auto">
            <a:xfrm rot="-259918">
              <a:off x="1316" y="552"/>
              <a:ext cx="1164" cy="1265"/>
            </a:xfrm>
            <a:custGeom>
              <a:avLst/>
              <a:gdLst>
                <a:gd name="T0" fmla="*/ 707 w 39338"/>
                <a:gd name="T1" fmla="*/ 0 h 42302"/>
                <a:gd name="T2" fmla="*/ 0 w 39338"/>
                <a:gd name="T3" fmla="*/ 988 h 42302"/>
                <a:gd name="T4" fmla="*/ 525 w 39338"/>
                <a:gd name="T5" fmla="*/ 619 h 42302"/>
                <a:gd name="T6" fmla="*/ 0 60000 65536"/>
                <a:gd name="T7" fmla="*/ 0 60000 65536"/>
                <a:gd name="T8" fmla="*/ 0 60000 65536"/>
              </a:gdLst>
              <a:ahLst/>
              <a:cxnLst>
                <a:cxn ang="T6">
                  <a:pos x="T0" y="T1"/>
                </a:cxn>
                <a:cxn ang="T7">
                  <a:pos x="T2" y="T3"/>
                </a:cxn>
                <a:cxn ang="T8">
                  <a:pos x="T4" y="T5"/>
                </a:cxn>
              </a:cxnLst>
              <a:rect l="0" t="0" r="r" b="b"/>
              <a:pathLst>
                <a:path w="39338" h="42302" fill="none" extrusionOk="0">
                  <a:moveTo>
                    <a:pt x="23901" y="0"/>
                  </a:moveTo>
                  <a:cubicBezTo>
                    <a:pt x="33059" y="2726"/>
                    <a:pt x="39338" y="11146"/>
                    <a:pt x="39338" y="20702"/>
                  </a:cubicBezTo>
                  <a:cubicBezTo>
                    <a:pt x="39338" y="32631"/>
                    <a:pt x="29667" y="42302"/>
                    <a:pt x="17738" y="42302"/>
                  </a:cubicBezTo>
                  <a:cubicBezTo>
                    <a:pt x="10663" y="42302"/>
                    <a:pt x="4037" y="38837"/>
                    <a:pt x="0" y="33027"/>
                  </a:cubicBezTo>
                </a:path>
                <a:path w="39338" h="42302" stroke="0" extrusionOk="0">
                  <a:moveTo>
                    <a:pt x="23901" y="0"/>
                  </a:moveTo>
                  <a:cubicBezTo>
                    <a:pt x="33059" y="2726"/>
                    <a:pt x="39338" y="11146"/>
                    <a:pt x="39338" y="20702"/>
                  </a:cubicBezTo>
                  <a:cubicBezTo>
                    <a:pt x="39338" y="32631"/>
                    <a:pt x="29667" y="42302"/>
                    <a:pt x="17738" y="42302"/>
                  </a:cubicBezTo>
                  <a:cubicBezTo>
                    <a:pt x="10663" y="42302"/>
                    <a:pt x="4037" y="38837"/>
                    <a:pt x="0" y="33027"/>
                  </a:cubicBezTo>
                  <a:lnTo>
                    <a:pt x="17738" y="20702"/>
                  </a:lnTo>
                  <a:lnTo>
                    <a:pt x="23901" y="0"/>
                  </a:lnTo>
                  <a:close/>
                </a:path>
              </a:pathLst>
            </a:custGeom>
            <a:noFill/>
            <a:ln w="9525">
              <a:solidFill>
                <a:srgbClr val="9933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36" name="Rectangle 65"/>
          <p:cNvSpPr>
            <a:spLocks noChangeArrowheads="1"/>
          </p:cNvSpPr>
          <p:nvPr/>
        </p:nvSpPr>
        <p:spPr bwMode="auto">
          <a:xfrm>
            <a:off x="4873625" y="5311775"/>
            <a:ext cx="57467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a:solidFill>
                  <a:srgbClr val="20405D"/>
                </a:solidFill>
                <a:latin typeface="HY헤드라인M" pitchFamily="18" charset="-127"/>
              </a:rPr>
              <a:t>100</a:t>
            </a:r>
          </a:p>
        </p:txBody>
      </p:sp>
      <p:sp>
        <p:nvSpPr>
          <p:cNvPr id="22537" name="Rectangle 66"/>
          <p:cNvSpPr>
            <a:spLocks noChangeArrowheads="1"/>
          </p:cNvSpPr>
          <p:nvPr/>
        </p:nvSpPr>
        <p:spPr bwMode="auto">
          <a:xfrm>
            <a:off x="3652838" y="5534025"/>
            <a:ext cx="3017837" cy="420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20000"/>
              </a:spcBef>
            </a:pPr>
            <a:r>
              <a:rPr lang="en-US" altLang="ko-KR" sz="1400" b="1">
                <a:solidFill>
                  <a:srgbClr val="20405D"/>
                </a:solidFill>
                <a:latin typeface="HY헤드라인M" pitchFamily="18" charset="-127"/>
              </a:rPr>
              <a:t>Distance </a:t>
            </a:r>
            <a:r>
              <a:rPr lang="en-US" altLang="ko-KR" sz="1400" b="1">
                <a:solidFill>
                  <a:srgbClr val="20405D"/>
                </a:solidFill>
                <a:latin typeface="HY헤드라인M" pitchFamily="18" charset="-127"/>
                <a:sym typeface="Symbol" panose="05050102010706020507" pitchFamily="18" charset="2"/>
              </a:rPr>
              <a:t> </a:t>
            </a:r>
            <a:r>
              <a:rPr lang="en-US" altLang="ko-KR" sz="1400" b="1">
                <a:solidFill>
                  <a:srgbClr val="20405D"/>
                </a:solidFill>
                <a:latin typeface="HY헤드라인M" pitchFamily="18" charset="-127"/>
              </a:rPr>
              <a:t>Speed (m </a:t>
            </a:r>
            <a:r>
              <a:rPr lang="en-US" altLang="ko-KR" sz="1400" b="1">
                <a:solidFill>
                  <a:srgbClr val="20405D"/>
                </a:solidFill>
                <a:latin typeface="HY헤드라인M" pitchFamily="18" charset="-127"/>
                <a:sym typeface="Symbol" panose="05050102010706020507" pitchFamily="18" charset="2"/>
              </a:rPr>
              <a:t> </a:t>
            </a:r>
            <a:r>
              <a:rPr lang="en-US" altLang="ko-KR" sz="1400" b="1">
                <a:solidFill>
                  <a:srgbClr val="20405D"/>
                </a:solidFill>
                <a:latin typeface="HY헤드라인M" pitchFamily="18" charset="-127"/>
              </a:rPr>
              <a:t>Mb/s)</a:t>
            </a:r>
          </a:p>
        </p:txBody>
      </p:sp>
      <p:sp>
        <p:nvSpPr>
          <p:cNvPr id="22538" name="Rectangle 67"/>
          <p:cNvSpPr>
            <a:spLocks noChangeArrowheads="1"/>
          </p:cNvSpPr>
          <p:nvPr/>
        </p:nvSpPr>
        <p:spPr bwMode="auto">
          <a:xfrm>
            <a:off x="1350963" y="3406775"/>
            <a:ext cx="500062"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a:solidFill>
                  <a:srgbClr val="20405D"/>
                </a:solidFill>
                <a:latin typeface="HY헤드라인M" pitchFamily="18" charset="-127"/>
              </a:rPr>
              <a:t>10</a:t>
            </a:r>
          </a:p>
        </p:txBody>
      </p:sp>
      <p:sp>
        <p:nvSpPr>
          <p:cNvPr id="22539" name="Rectangle 68"/>
          <p:cNvSpPr>
            <a:spLocks noChangeArrowheads="1"/>
          </p:cNvSpPr>
          <p:nvPr/>
        </p:nvSpPr>
        <p:spPr bwMode="auto">
          <a:xfrm>
            <a:off x="1255713" y="1868488"/>
            <a:ext cx="60642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a:solidFill>
                  <a:srgbClr val="20405D"/>
                </a:solidFill>
                <a:latin typeface="HY헤드라인M" pitchFamily="18" charset="-127"/>
              </a:rPr>
              <a:t>100</a:t>
            </a:r>
          </a:p>
        </p:txBody>
      </p:sp>
      <p:sp>
        <p:nvSpPr>
          <p:cNvPr id="22540" name="Line 69"/>
          <p:cNvSpPr>
            <a:spLocks noChangeShapeType="1"/>
          </p:cNvSpPr>
          <p:nvPr/>
        </p:nvSpPr>
        <p:spPr bwMode="auto">
          <a:xfrm>
            <a:off x="1728788" y="5208588"/>
            <a:ext cx="208915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1" name="Rectangle 70"/>
          <p:cNvSpPr>
            <a:spLocks noChangeArrowheads="1"/>
          </p:cNvSpPr>
          <p:nvPr/>
        </p:nvSpPr>
        <p:spPr bwMode="auto">
          <a:xfrm>
            <a:off x="22225" y="2576513"/>
            <a:ext cx="1905000" cy="738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lnSpc>
                <a:spcPct val="120000"/>
              </a:lnSpc>
              <a:spcBef>
                <a:spcPct val="20000"/>
              </a:spcBef>
            </a:pPr>
            <a:r>
              <a:rPr lang="en-US" altLang="ko-KR" sz="1400" b="1">
                <a:solidFill>
                  <a:srgbClr val="20405D"/>
                </a:solidFill>
                <a:latin typeface="HY헤드라인M" pitchFamily="18" charset="-127"/>
              </a:rPr>
              <a:t>Power consumption</a:t>
            </a:r>
          </a:p>
          <a:p>
            <a:pPr eaLnBrk="1" hangingPunct="1">
              <a:lnSpc>
                <a:spcPct val="120000"/>
              </a:lnSpc>
              <a:spcBef>
                <a:spcPct val="20000"/>
              </a:spcBef>
            </a:pPr>
            <a:r>
              <a:rPr lang="en-US" altLang="ko-KR" sz="1400" b="1">
                <a:solidFill>
                  <a:srgbClr val="20405D"/>
                </a:solidFill>
                <a:latin typeface="HY헤드라인M" pitchFamily="18" charset="-127"/>
              </a:rPr>
              <a:t>Speed</a:t>
            </a:r>
          </a:p>
        </p:txBody>
      </p:sp>
      <p:sp>
        <p:nvSpPr>
          <p:cNvPr id="22542" name="Line 71"/>
          <p:cNvSpPr>
            <a:spLocks noChangeShapeType="1"/>
          </p:cNvSpPr>
          <p:nvPr/>
        </p:nvSpPr>
        <p:spPr bwMode="auto">
          <a:xfrm>
            <a:off x="93663" y="2913063"/>
            <a:ext cx="1693862" cy="0"/>
          </a:xfrm>
          <a:prstGeom prst="line">
            <a:avLst/>
          </a:prstGeom>
          <a:noFill/>
          <a:ln w="317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43" name="Rectangle 72"/>
          <p:cNvSpPr>
            <a:spLocks noChangeArrowheads="1"/>
          </p:cNvSpPr>
          <p:nvPr/>
        </p:nvSpPr>
        <p:spPr bwMode="auto">
          <a:xfrm>
            <a:off x="6931025" y="5316538"/>
            <a:ext cx="741363"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a:solidFill>
                  <a:srgbClr val="20405D"/>
                </a:solidFill>
                <a:latin typeface="HY헤드라인M" pitchFamily="18" charset="-127"/>
              </a:rPr>
              <a:t>1000</a:t>
            </a:r>
          </a:p>
        </p:txBody>
      </p:sp>
      <p:pic>
        <p:nvPicPr>
          <p:cNvPr id="22544" name="Picture 73" descr="uwbforum">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5213" y="3495675"/>
            <a:ext cx="652462" cy="68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5" name="Picture 74" descr="&quot;Click Here&quot; for IEEE 802">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0650" y="2749550"/>
            <a:ext cx="708025" cy="72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46" name="Picture 7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0275" y="3003550"/>
            <a:ext cx="928688" cy="585788"/>
          </a:xfrm>
          <a:prstGeom prst="rect">
            <a:avLst/>
          </a:prstGeom>
          <a:noFill/>
          <a:ln>
            <a:noFill/>
          </a:ln>
          <a:effectLst/>
          <a:extLst>
            <a:ext uri="{909E8E84-426E-40DD-AFC4-6F175D3DCCD1}">
              <a14:hiddenFill xmlns:a14="http://schemas.microsoft.com/office/drawing/2010/main">
                <a:solidFill>
                  <a:srgbClr val="FF99CC">
                    <a:alpha val="50195"/>
                  </a:srgbClr>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47" name="Rectangle 76"/>
          <p:cNvSpPr>
            <a:spLocks noChangeArrowheads="1"/>
          </p:cNvSpPr>
          <p:nvPr/>
        </p:nvSpPr>
        <p:spPr bwMode="auto">
          <a:xfrm>
            <a:off x="5016500" y="2547938"/>
            <a:ext cx="1397000"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b="1">
                <a:latin typeface="Times New Roman" panose="02020603050405020304" pitchFamily="18" charset="0"/>
              </a:rPr>
              <a:t>50 Mb/s, 50m</a:t>
            </a:r>
          </a:p>
        </p:txBody>
      </p:sp>
      <p:sp>
        <p:nvSpPr>
          <p:cNvPr id="22548" name="Rectangle 77"/>
          <p:cNvSpPr>
            <a:spLocks noChangeArrowheads="1"/>
          </p:cNvSpPr>
          <p:nvPr/>
        </p:nvSpPr>
        <p:spPr bwMode="auto">
          <a:xfrm>
            <a:off x="7161213" y="3205163"/>
            <a:ext cx="1268412"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b="1">
                <a:latin typeface="Times New Roman" panose="02020603050405020304" pitchFamily="18" charset="0"/>
              </a:rPr>
              <a:t>500 Mb/s, 3m</a:t>
            </a:r>
          </a:p>
        </p:txBody>
      </p:sp>
      <p:sp>
        <p:nvSpPr>
          <p:cNvPr id="22549" name="Rectangle 78"/>
          <p:cNvSpPr>
            <a:spLocks noChangeArrowheads="1"/>
          </p:cNvSpPr>
          <p:nvPr/>
        </p:nvSpPr>
        <p:spPr bwMode="auto">
          <a:xfrm>
            <a:off x="2173288" y="3586163"/>
            <a:ext cx="1144587"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b="1">
                <a:latin typeface="Times New Roman" panose="02020603050405020304" pitchFamily="18" charset="0"/>
              </a:rPr>
              <a:t>4 Mb/s, 1m</a:t>
            </a:r>
          </a:p>
        </p:txBody>
      </p:sp>
      <p:grpSp>
        <p:nvGrpSpPr>
          <p:cNvPr id="22550" name="Group 79"/>
          <p:cNvGrpSpPr>
            <a:grpSpLocks/>
          </p:cNvGrpSpPr>
          <p:nvPr/>
        </p:nvGrpSpPr>
        <p:grpSpPr bwMode="auto">
          <a:xfrm rot="-586692">
            <a:off x="4746625" y="2471738"/>
            <a:ext cx="1546225" cy="1455737"/>
            <a:chOff x="2180" y="1638"/>
            <a:chExt cx="1413" cy="1331"/>
          </a:xfrm>
        </p:grpSpPr>
        <p:sp>
          <p:nvSpPr>
            <p:cNvPr id="22592" name="Arc 80"/>
            <p:cNvSpPr>
              <a:spLocks/>
            </p:cNvSpPr>
            <p:nvPr/>
          </p:nvSpPr>
          <p:spPr bwMode="auto">
            <a:xfrm rot="-6683401">
              <a:off x="2410" y="1816"/>
              <a:ext cx="972" cy="1015"/>
            </a:xfrm>
            <a:custGeom>
              <a:avLst/>
              <a:gdLst>
                <a:gd name="T0" fmla="*/ 482 w 41338"/>
                <a:gd name="T1" fmla="*/ 0 h 43187"/>
                <a:gd name="T2" fmla="*/ 0 w 41338"/>
                <a:gd name="T3" fmla="*/ 714 h 43187"/>
                <a:gd name="T4" fmla="*/ 464 w 41338"/>
                <a:gd name="T5" fmla="*/ 507 h 43187"/>
                <a:gd name="T6" fmla="*/ 0 60000 65536"/>
                <a:gd name="T7" fmla="*/ 0 60000 65536"/>
                <a:gd name="T8" fmla="*/ 0 60000 65536"/>
              </a:gdLst>
              <a:ahLst/>
              <a:cxnLst>
                <a:cxn ang="T6">
                  <a:pos x="T0" y="T1"/>
                </a:cxn>
                <a:cxn ang="T7">
                  <a:pos x="T2" y="T3"/>
                </a:cxn>
                <a:cxn ang="T8">
                  <a:pos x="T4" y="T5"/>
                </a:cxn>
              </a:cxnLst>
              <a:rect l="0" t="0" r="r" b="b"/>
              <a:pathLst>
                <a:path w="41338" h="43187" fill="none" extrusionOk="0">
                  <a:moveTo>
                    <a:pt x="20485" y="-1"/>
                  </a:moveTo>
                  <a:cubicBezTo>
                    <a:pt x="32116" y="402"/>
                    <a:pt x="41338" y="9948"/>
                    <a:pt x="41338" y="21587"/>
                  </a:cubicBezTo>
                  <a:cubicBezTo>
                    <a:pt x="41338" y="33516"/>
                    <a:pt x="31667" y="43187"/>
                    <a:pt x="19738" y="43187"/>
                  </a:cubicBezTo>
                  <a:cubicBezTo>
                    <a:pt x="11202" y="43187"/>
                    <a:pt x="3467" y="38160"/>
                    <a:pt x="0" y="30360"/>
                  </a:cubicBezTo>
                </a:path>
                <a:path w="41338" h="43187" stroke="0" extrusionOk="0">
                  <a:moveTo>
                    <a:pt x="20485" y="-1"/>
                  </a:moveTo>
                  <a:cubicBezTo>
                    <a:pt x="32116" y="402"/>
                    <a:pt x="41338" y="9948"/>
                    <a:pt x="41338" y="21587"/>
                  </a:cubicBezTo>
                  <a:cubicBezTo>
                    <a:pt x="41338" y="33516"/>
                    <a:pt x="31667" y="43187"/>
                    <a:pt x="19738" y="43187"/>
                  </a:cubicBezTo>
                  <a:cubicBezTo>
                    <a:pt x="11202" y="43187"/>
                    <a:pt x="3467" y="38160"/>
                    <a:pt x="0" y="30360"/>
                  </a:cubicBezTo>
                  <a:lnTo>
                    <a:pt x="19738" y="21587"/>
                  </a:lnTo>
                  <a:lnTo>
                    <a:pt x="20485" y="-1"/>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3" name="Arc 81"/>
            <p:cNvSpPr>
              <a:spLocks/>
            </p:cNvSpPr>
            <p:nvPr/>
          </p:nvSpPr>
          <p:spPr bwMode="auto">
            <a:xfrm rot="-6683401">
              <a:off x="2322" y="1713"/>
              <a:ext cx="1142" cy="1194"/>
            </a:xfrm>
            <a:custGeom>
              <a:avLst/>
              <a:gdLst>
                <a:gd name="T0" fmla="*/ 658 w 40876"/>
                <a:gd name="T1" fmla="*/ 0 h 42773"/>
                <a:gd name="T2" fmla="*/ 0 w 40876"/>
                <a:gd name="T3" fmla="*/ 863 h 42773"/>
                <a:gd name="T4" fmla="*/ 539 w 40876"/>
                <a:gd name="T5" fmla="*/ 591 h 42773"/>
                <a:gd name="T6" fmla="*/ 0 60000 65536"/>
                <a:gd name="T7" fmla="*/ 0 60000 65536"/>
                <a:gd name="T8" fmla="*/ 0 60000 65536"/>
              </a:gdLst>
              <a:ahLst/>
              <a:cxnLst>
                <a:cxn ang="T6">
                  <a:pos x="T0" y="T1"/>
                </a:cxn>
                <a:cxn ang="T7">
                  <a:pos x="T2" y="T3"/>
                </a:cxn>
                <a:cxn ang="T8">
                  <a:pos x="T4" y="T5"/>
                </a:cxn>
              </a:cxnLst>
              <a:rect l="0" t="0" r="r" b="b"/>
              <a:pathLst>
                <a:path w="40876" h="42773" fill="none" extrusionOk="0">
                  <a:moveTo>
                    <a:pt x="23548" y="-1"/>
                  </a:moveTo>
                  <a:cubicBezTo>
                    <a:pt x="33627" y="2033"/>
                    <a:pt x="40876" y="10890"/>
                    <a:pt x="40876" y="21173"/>
                  </a:cubicBezTo>
                  <a:cubicBezTo>
                    <a:pt x="40876" y="33102"/>
                    <a:pt x="31205" y="42773"/>
                    <a:pt x="19276" y="42773"/>
                  </a:cubicBezTo>
                  <a:cubicBezTo>
                    <a:pt x="11129" y="42773"/>
                    <a:pt x="3675" y="38189"/>
                    <a:pt x="-1" y="30919"/>
                  </a:cubicBezTo>
                </a:path>
                <a:path w="40876" h="42773" stroke="0" extrusionOk="0">
                  <a:moveTo>
                    <a:pt x="23548" y="-1"/>
                  </a:moveTo>
                  <a:cubicBezTo>
                    <a:pt x="33627" y="2033"/>
                    <a:pt x="40876" y="10890"/>
                    <a:pt x="40876" y="21173"/>
                  </a:cubicBezTo>
                  <a:cubicBezTo>
                    <a:pt x="40876" y="33102"/>
                    <a:pt x="31205" y="42773"/>
                    <a:pt x="19276" y="42773"/>
                  </a:cubicBezTo>
                  <a:cubicBezTo>
                    <a:pt x="11129" y="42773"/>
                    <a:pt x="3675" y="38189"/>
                    <a:pt x="-1" y="30919"/>
                  </a:cubicBezTo>
                  <a:lnTo>
                    <a:pt x="19276" y="21173"/>
                  </a:lnTo>
                  <a:lnTo>
                    <a:pt x="23548" y="-1"/>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94" name="Arc 82"/>
            <p:cNvSpPr>
              <a:spLocks/>
            </p:cNvSpPr>
            <p:nvPr/>
          </p:nvSpPr>
          <p:spPr bwMode="auto">
            <a:xfrm rot="-6683401">
              <a:off x="2221" y="1597"/>
              <a:ext cx="1331" cy="1413"/>
            </a:xfrm>
            <a:custGeom>
              <a:avLst/>
              <a:gdLst>
                <a:gd name="T0" fmla="*/ 791 w 40623"/>
                <a:gd name="T1" fmla="*/ 0 h 42587"/>
                <a:gd name="T2" fmla="*/ 0 w 40623"/>
                <a:gd name="T3" fmla="*/ 1036 h 42587"/>
                <a:gd name="T4" fmla="*/ 623 w 40623"/>
                <a:gd name="T5" fmla="*/ 696 h 42587"/>
                <a:gd name="T6" fmla="*/ 0 60000 65536"/>
                <a:gd name="T7" fmla="*/ 0 60000 65536"/>
                <a:gd name="T8" fmla="*/ 0 60000 65536"/>
              </a:gdLst>
              <a:ahLst/>
              <a:cxnLst>
                <a:cxn ang="T6">
                  <a:pos x="T0" y="T1"/>
                </a:cxn>
                <a:cxn ang="T7">
                  <a:pos x="T2" y="T3"/>
                </a:cxn>
                <a:cxn ang="T8">
                  <a:pos x="T4" y="T5"/>
                </a:cxn>
              </a:cxnLst>
              <a:rect l="0" t="0" r="r" b="b"/>
              <a:pathLst>
                <a:path w="40623" h="42587" fill="none" extrusionOk="0">
                  <a:moveTo>
                    <a:pt x="24132" y="-1"/>
                  </a:moveTo>
                  <a:cubicBezTo>
                    <a:pt x="33810" y="2356"/>
                    <a:pt x="40623" y="11025"/>
                    <a:pt x="40623" y="20987"/>
                  </a:cubicBezTo>
                  <a:cubicBezTo>
                    <a:pt x="40623" y="32916"/>
                    <a:pt x="30952" y="42587"/>
                    <a:pt x="19023" y="42587"/>
                  </a:cubicBezTo>
                  <a:cubicBezTo>
                    <a:pt x="11073" y="42587"/>
                    <a:pt x="3765" y="38220"/>
                    <a:pt x="0" y="31218"/>
                  </a:cubicBezTo>
                </a:path>
                <a:path w="40623" h="42587" stroke="0" extrusionOk="0">
                  <a:moveTo>
                    <a:pt x="24132" y="-1"/>
                  </a:moveTo>
                  <a:cubicBezTo>
                    <a:pt x="33810" y="2356"/>
                    <a:pt x="40623" y="11025"/>
                    <a:pt x="40623" y="20987"/>
                  </a:cubicBezTo>
                  <a:cubicBezTo>
                    <a:pt x="40623" y="32916"/>
                    <a:pt x="30952" y="42587"/>
                    <a:pt x="19023" y="42587"/>
                  </a:cubicBezTo>
                  <a:cubicBezTo>
                    <a:pt x="11073" y="42587"/>
                    <a:pt x="3765" y="38220"/>
                    <a:pt x="0" y="31218"/>
                  </a:cubicBezTo>
                  <a:lnTo>
                    <a:pt x="19023" y="20987"/>
                  </a:lnTo>
                  <a:lnTo>
                    <a:pt x="24132" y="-1"/>
                  </a:lnTo>
                  <a:close/>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51" name="Arc 83"/>
          <p:cNvSpPr>
            <a:spLocks/>
          </p:cNvSpPr>
          <p:nvPr/>
        </p:nvSpPr>
        <p:spPr bwMode="auto">
          <a:xfrm rot="-6381021">
            <a:off x="7031832" y="3463131"/>
            <a:ext cx="336550" cy="319087"/>
          </a:xfrm>
          <a:custGeom>
            <a:avLst/>
            <a:gdLst>
              <a:gd name="T0" fmla="*/ 0 w 22907"/>
              <a:gd name="T1" fmla="*/ 1462 h 21600"/>
              <a:gd name="T2" fmla="*/ 336550 w 22907"/>
              <a:gd name="T3" fmla="*/ 235076 h 21600"/>
              <a:gd name="T4" fmla="*/ 30398 w 22907"/>
              <a:gd name="T5" fmla="*/ 319087 h 21600"/>
              <a:gd name="T6" fmla="*/ 0 60000 65536"/>
              <a:gd name="T7" fmla="*/ 0 60000 65536"/>
              <a:gd name="T8" fmla="*/ 0 60000 65536"/>
            </a:gdLst>
            <a:ahLst/>
            <a:cxnLst>
              <a:cxn ang="T6">
                <a:pos x="T0" y="T1"/>
              </a:cxn>
              <a:cxn ang="T7">
                <a:pos x="T2" y="T3"/>
              </a:cxn>
              <a:cxn ang="T8">
                <a:pos x="T4" y="T5"/>
              </a:cxn>
            </a:cxnLst>
            <a:rect l="0" t="0" r="r" b="b"/>
            <a:pathLst>
              <a:path w="22907" h="21600" fill="none" extrusionOk="0">
                <a:moveTo>
                  <a:pt x="0" y="99"/>
                </a:moveTo>
                <a:cubicBezTo>
                  <a:pt x="687" y="33"/>
                  <a:pt x="1378" y="-1"/>
                  <a:pt x="2069" y="0"/>
                </a:cubicBezTo>
                <a:cubicBezTo>
                  <a:pt x="11808" y="0"/>
                  <a:pt x="20342" y="6517"/>
                  <a:pt x="22906" y="15913"/>
                </a:cubicBezTo>
              </a:path>
              <a:path w="22907" h="21600" stroke="0" extrusionOk="0">
                <a:moveTo>
                  <a:pt x="0" y="99"/>
                </a:moveTo>
                <a:cubicBezTo>
                  <a:pt x="687" y="33"/>
                  <a:pt x="1378" y="-1"/>
                  <a:pt x="2069" y="0"/>
                </a:cubicBezTo>
                <a:cubicBezTo>
                  <a:pt x="11808" y="0"/>
                  <a:pt x="20342" y="6517"/>
                  <a:pt x="22906" y="15913"/>
                </a:cubicBezTo>
                <a:lnTo>
                  <a:pt x="2069" y="21600"/>
                </a:lnTo>
                <a:lnTo>
                  <a:pt x="0" y="99"/>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2" name="Arc 84"/>
          <p:cNvSpPr>
            <a:spLocks/>
          </p:cNvSpPr>
          <p:nvPr/>
        </p:nvSpPr>
        <p:spPr bwMode="auto">
          <a:xfrm rot="-6683401">
            <a:off x="6458744" y="3023394"/>
            <a:ext cx="749300" cy="785812"/>
          </a:xfrm>
          <a:custGeom>
            <a:avLst/>
            <a:gdLst>
              <a:gd name="T0" fmla="*/ 190176 w 20043"/>
              <a:gd name="T1" fmla="*/ 0 h 20992"/>
              <a:gd name="T2" fmla="*/ 749300 w 20043"/>
              <a:gd name="T3" fmla="*/ 484432 h 20992"/>
              <a:gd name="T4" fmla="*/ 0 w 20043"/>
              <a:gd name="T5" fmla="*/ 785812 h 20992"/>
              <a:gd name="T6" fmla="*/ 0 60000 65536"/>
              <a:gd name="T7" fmla="*/ 0 60000 65536"/>
              <a:gd name="T8" fmla="*/ 0 60000 65536"/>
            </a:gdLst>
            <a:ahLst/>
            <a:cxnLst>
              <a:cxn ang="T6">
                <a:pos x="T0" y="T1"/>
              </a:cxn>
              <a:cxn ang="T7">
                <a:pos x="T2" y="T3"/>
              </a:cxn>
              <a:cxn ang="T8">
                <a:pos x="T4" y="T5"/>
              </a:cxn>
            </a:cxnLst>
            <a:rect l="0" t="0" r="r" b="b"/>
            <a:pathLst>
              <a:path w="20043" h="20992" fill="none" extrusionOk="0">
                <a:moveTo>
                  <a:pt x="5087" y="-1"/>
                </a:moveTo>
                <a:cubicBezTo>
                  <a:pt x="11870" y="1643"/>
                  <a:pt x="17441" y="6463"/>
                  <a:pt x="20043" y="12940"/>
                </a:cubicBezTo>
              </a:path>
              <a:path w="20043" h="20992" stroke="0" extrusionOk="0">
                <a:moveTo>
                  <a:pt x="5087" y="-1"/>
                </a:moveTo>
                <a:cubicBezTo>
                  <a:pt x="11870" y="1643"/>
                  <a:pt x="17441" y="6463"/>
                  <a:pt x="20043" y="12940"/>
                </a:cubicBezTo>
                <a:lnTo>
                  <a:pt x="0" y="20992"/>
                </a:lnTo>
                <a:lnTo>
                  <a:pt x="5087" y="-1"/>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3" name="Arc 85"/>
          <p:cNvSpPr>
            <a:spLocks/>
          </p:cNvSpPr>
          <p:nvPr/>
        </p:nvSpPr>
        <p:spPr bwMode="auto">
          <a:xfrm rot="-6680138">
            <a:off x="6102351" y="2778125"/>
            <a:ext cx="971550" cy="1025525"/>
          </a:xfrm>
          <a:custGeom>
            <a:avLst/>
            <a:gdLst>
              <a:gd name="T0" fmla="*/ 282190 w 19714"/>
              <a:gd name="T1" fmla="*/ 0 h 20827"/>
              <a:gd name="T2" fmla="*/ 971550 w 19714"/>
              <a:gd name="T3" fmla="*/ 590882 h 20827"/>
              <a:gd name="T4" fmla="*/ 0 w 19714"/>
              <a:gd name="T5" fmla="*/ 1025525 h 20827"/>
              <a:gd name="T6" fmla="*/ 0 60000 65536"/>
              <a:gd name="T7" fmla="*/ 0 60000 65536"/>
              <a:gd name="T8" fmla="*/ 0 60000 65536"/>
            </a:gdLst>
            <a:ahLst/>
            <a:cxnLst>
              <a:cxn ang="T6">
                <a:pos x="T0" y="T1"/>
              </a:cxn>
              <a:cxn ang="T7">
                <a:pos x="T2" y="T3"/>
              </a:cxn>
              <a:cxn ang="T8">
                <a:pos x="T4" y="T5"/>
              </a:cxn>
            </a:cxnLst>
            <a:rect l="0" t="0" r="r" b="b"/>
            <a:pathLst>
              <a:path w="19714" h="20827" fill="none" extrusionOk="0">
                <a:moveTo>
                  <a:pt x="5726" y="-1"/>
                </a:moveTo>
                <a:cubicBezTo>
                  <a:pt x="11946" y="1710"/>
                  <a:pt x="17077" y="6111"/>
                  <a:pt x="19714" y="11999"/>
                </a:cubicBezTo>
              </a:path>
              <a:path w="19714" h="20827" stroke="0" extrusionOk="0">
                <a:moveTo>
                  <a:pt x="5726" y="-1"/>
                </a:moveTo>
                <a:cubicBezTo>
                  <a:pt x="11946" y="1710"/>
                  <a:pt x="17077" y="6111"/>
                  <a:pt x="19714" y="11999"/>
                </a:cubicBezTo>
                <a:lnTo>
                  <a:pt x="0" y="20827"/>
                </a:lnTo>
                <a:lnTo>
                  <a:pt x="5726" y="-1"/>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4" name="Arc 86"/>
          <p:cNvSpPr>
            <a:spLocks/>
          </p:cNvSpPr>
          <p:nvPr/>
        </p:nvSpPr>
        <p:spPr bwMode="auto">
          <a:xfrm rot="-6680138">
            <a:off x="5395119" y="2297907"/>
            <a:ext cx="1441450" cy="1477962"/>
          </a:xfrm>
          <a:custGeom>
            <a:avLst/>
            <a:gdLst>
              <a:gd name="T0" fmla="*/ 553419 w 19704"/>
              <a:gd name="T1" fmla="*/ 0 h 20232"/>
              <a:gd name="T2" fmla="*/ 1441450 w 19704"/>
              <a:gd name="T3" fmla="*/ 831463 h 20232"/>
              <a:gd name="T4" fmla="*/ 0 w 19704"/>
              <a:gd name="T5" fmla="*/ 1477962 h 20232"/>
              <a:gd name="T6" fmla="*/ 0 60000 65536"/>
              <a:gd name="T7" fmla="*/ 0 60000 65536"/>
              <a:gd name="T8" fmla="*/ 0 60000 65536"/>
            </a:gdLst>
            <a:ahLst/>
            <a:cxnLst>
              <a:cxn ang="T6">
                <a:pos x="T0" y="T1"/>
              </a:cxn>
              <a:cxn ang="T7">
                <a:pos x="T2" y="T3"/>
              </a:cxn>
              <a:cxn ang="T8">
                <a:pos x="T4" y="T5"/>
              </a:cxn>
            </a:cxnLst>
            <a:rect l="0" t="0" r="r" b="b"/>
            <a:pathLst>
              <a:path w="19704" h="20232" fill="none" extrusionOk="0">
                <a:moveTo>
                  <a:pt x="7564" y="0"/>
                </a:moveTo>
                <a:cubicBezTo>
                  <a:pt x="12968" y="2020"/>
                  <a:pt x="17339" y="6119"/>
                  <a:pt x="19703" y="11382"/>
                </a:cubicBezTo>
              </a:path>
              <a:path w="19704" h="20232" stroke="0" extrusionOk="0">
                <a:moveTo>
                  <a:pt x="7564" y="0"/>
                </a:moveTo>
                <a:cubicBezTo>
                  <a:pt x="12968" y="2020"/>
                  <a:pt x="17339" y="6119"/>
                  <a:pt x="19703" y="11382"/>
                </a:cubicBezTo>
                <a:lnTo>
                  <a:pt x="0" y="20232"/>
                </a:lnTo>
                <a:lnTo>
                  <a:pt x="7564" y="0"/>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5" name="Arc 87"/>
          <p:cNvSpPr>
            <a:spLocks/>
          </p:cNvSpPr>
          <p:nvPr/>
        </p:nvSpPr>
        <p:spPr bwMode="auto">
          <a:xfrm rot="-6680138">
            <a:off x="5038725" y="2052638"/>
            <a:ext cx="1749425" cy="1758950"/>
          </a:xfrm>
          <a:custGeom>
            <a:avLst/>
            <a:gdLst>
              <a:gd name="T0" fmla="*/ 815597 w 19502"/>
              <a:gd name="T1" fmla="*/ 0 h 19593"/>
              <a:gd name="T2" fmla="*/ 1749425 w 19502"/>
              <a:gd name="T3" fmla="*/ 925215 h 19593"/>
              <a:gd name="T4" fmla="*/ 0 w 19502"/>
              <a:gd name="T5" fmla="*/ 1758950 h 19593"/>
              <a:gd name="T6" fmla="*/ 0 60000 65536"/>
              <a:gd name="T7" fmla="*/ 0 60000 65536"/>
              <a:gd name="T8" fmla="*/ 0 60000 65536"/>
            </a:gdLst>
            <a:ahLst/>
            <a:cxnLst>
              <a:cxn ang="T6">
                <a:pos x="T0" y="T1"/>
              </a:cxn>
              <a:cxn ang="T7">
                <a:pos x="T2" y="T3"/>
              </a:cxn>
              <a:cxn ang="T8">
                <a:pos x="T4" y="T5"/>
              </a:cxn>
            </a:cxnLst>
            <a:rect l="0" t="0" r="r" b="b"/>
            <a:pathLst>
              <a:path w="19502" h="19593" fill="none" extrusionOk="0">
                <a:moveTo>
                  <a:pt x="9092" y="-1"/>
                </a:moveTo>
                <a:cubicBezTo>
                  <a:pt x="13656" y="2117"/>
                  <a:pt x="17338" y="5763"/>
                  <a:pt x="19501" y="10306"/>
                </a:cubicBezTo>
              </a:path>
              <a:path w="19502" h="19593" stroke="0" extrusionOk="0">
                <a:moveTo>
                  <a:pt x="9092" y="-1"/>
                </a:moveTo>
                <a:cubicBezTo>
                  <a:pt x="13656" y="2117"/>
                  <a:pt x="17338" y="5763"/>
                  <a:pt x="19501" y="10306"/>
                </a:cubicBezTo>
                <a:lnTo>
                  <a:pt x="0" y="19593"/>
                </a:lnTo>
                <a:lnTo>
                  <a:pt x="9092" y="-1"/>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6" name="Arc 88"/>
          <p:cNvSpPr>
            <a:spLocks/>
          </p:cNvSpPr>
          <p:nvPr/>
        </p:nvSpPr>
        <p:spPr bwMode="auto">
          <a:xfrm rot="-6680138">
            <a:off x="4217195" y="1485106"/>
            <a:ext cx="2379662" cy="2390775"/>
          </a:xfrm>
          <a:custGeom>
            <a:avLst/>
            <a:gdLst>
              <a:gd name="T0" fmla="*/ 1269956 w 18978"/>
              <a:gd name="T1" fmla="*/ 0 h 19078"/>
              <a:gd name="T2" fmla="*/ 2379662 w 18978"/>
              <a:gd name="T3" fmla="*/ 1098142 h 19078"/>
              <a:gd name="T4" fmla="*/ 0 w 18978"/>
              <a:gd name="T5" fmla="*/ 2390775 h 19078"/>
              <a:gd name="T6" fmla="*/ 0 60000 65536"/>
              <a:gd name="T7" fmla="*/ 0 60000 65536"/>
              <a:gd name="T8" fmla="*/ 0 60000 65536"/>
            </a:gdLst>
            <a:ahLst/>
            <a:cxnLst>
              <a:cxn ang="T6">
                <a:pos x="T0" y="T1"/>
              </a:cxn>
              <a:cxn ang="T7">
                <a:pos x="T2" y="T3"/>
              </a:cxn>
              <a:cxn ang="T8">
                <a:pos x="T4" y="T5"/>
              </a:cxn>
            </a:cxnLst>
            <a:rect l="0" t="0" r="r" b="b"/>
            <a:pathLst>
              <a:path w="18978" h="19078" fill="none" extrusionOk="0">
                <a:moveTo>
                  <a:pt x="10128" y="-1"/>
                </a:moveTo>
                <a:cubicBezTo>
                  <a:pt x="13874" y="1988"/>
                  <a:pt x="16952" y="5036"/>
                  <a:pt x="18977" y="8763"/>
                </a:cubicBezTo>
              </a:path>
              <a:path w="18978" h="19078" stroke="0" extrusionOk="0">
                <a:moveTo>
                  <a:pt x="10128" y="-1"/>
                </a:moveTo>
                <a:cubicBezTo>
                  <a:pt x="13874" y="1988"/>
                  <a:pt x="16952" y="5036"/>
                  <a:pt x="18977" y="8763"/>
                </a:cubicBezTo>
                <a:lnTo>
                  <a:pt x="0" y="19078"/>
                </a:lnTo>
                <a:lnTo>
                  <a:pt x="10128" y="-1"/>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7" name="Arc 89"/>
          <p:cNvSpPr>
            <a:spLocks/>
          </p:cNvSpPr>
          <p:nvPr/>
        </p:nvSpPr>
        <p:spPr bwMode="auto">
          <a:xfrm rot="-6680138">
            <a:off x="3719513" y="1177925"/>
            <a:ext cx="2684462" cy="2725738"/>
          </a:xfrm>
          <a:custGeom>
            <a:avLst/>
            <a:gdLst>
              <a:gd name="T0" fmla="*/ 1436224 w 18807"/>
              <a:gd name="T1" fmla="*/ 0 h 19113"/>
              <a:gd name="T2" fmla="*/ 2684462 w 18807"/>
              <a:gd name="T3" fmla="*/ 1210774 h 19113"/>
              <a:gd name="T4" fmla="*/ 0 w 18807"/>
              <a:gd name="T5" fmla="*/ 2725738 h 19113"/>
              <a:gd name="T6" fmla="*/ 0 60000 65536"/>
              <a:gd name="T7" fmla="*/ 0 60000 65536"/>
              <a:gd name="T8" fmla="*/ 0 60000 65536"/>
            </a:gdLst>
            <a:ahLst/>
            <a:cxnLst>
              <a:cxn ang="T6">
                <a:pos x="T0" y="T1"/>
              </a:cxn>
              <a:cxn ang="T7">
                <a:pos x="T2" y="T3"/>
              </a:cxn>
              <a:cxn ang="T8">
                <a:pos x="T4" y="T5"/>
              </a:cxn>
            </a:cxnLst>
            <a:rect l="0" t="0" r="r" b="b"/>
            <a:pathLst>
              <a:path w="18807" h="19113" fill="none" extrusionOk="0">
                <a:moveTo>
                  <a:pt x="10062" y="-1"/>
                </a:moveTo>
                <a:cubicBezTo>
                  <a:pt x="13731" y="1931"/>
                  <a:pt x="16767" y="4879"/>
                  <a:pt x="18807" y="8489"/>
                </a:cubicBezTo>
              </a:path>
              <a:path w="18807" h="19113" stroke="0" extrusionOk="0">
                <a:moveTo>
                  <a:pt x="10062" y="-1"/>
                </a:moveTo>
                <a:cubicBezTo>
                  <a:pt x="13731" y="1931"/>
                  <a:pt x="16767" y="4879"/>
                  <a:pt x="18807" y="8489"/>
                </a:cubicBezTo>
                <a:lnTo>
                  <a:pt x="0" y="19113"/>
                </a:lnTo>
                <a:lnTo>
                  <a:pt x="10062" y="-1"/>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8" name="Arc 90"/>
          <p:cNvSpPr>
            <a:spLocks/>
          </p:cNvSpPr>
          <p:nvPr/>
        </p:nvSpPr>
        <p:spPr bwMode="auto">
          <a:xfrm rot="-6680138">
            <a:off x="3288506" y="923132"/>
            <a:ext cx="2998787" cy="3022600"/>
          </a:xfrm>
          <a:custGeom>
            <a:avLst/>
            <a:gdLst>
              <a:gd name="T0" fmla="*/ 1716699 w 18616"/>
              <a:gd name="T1" fmla="*/ 0 h 18788"/>
              <a:gd name="T2" fmla="*/ 2998787 w 18616"/>
              <a:gd name="T3" fmla="*/ 1260328 h 18788"/>
              <a:gd name="T4" fmla="*/ 0 w 18616"/>
              <a:gd name="T5" fmla="*/ 3022600 h 18788"/>
              <a:gd name="T6" fmla="*/ 0 60000 65536"/>
              <a:gd name="T7" fmla="*/ 0 60000 65536"/>
              <a:gd name="T8" fmla="*/ 0 60000 65536"/>
            </a:gdLst>
            <a:ahLst/>
            <a:cxnLst>
              <a:cxn ang="T6">
                <a:pos x="T0" y="T1"/>
              </a:cxn>
              <a:cxn ang="T7">
                <a:pos x="T2" y="T3"/>
              </a:cxn>
              <a:cxn ang="T8">
                <a:pos x="T4" y="T5"/>
              </a:cxn>
            </a:cxnLst>
            <a:rect l="0" t="0" r="r" b="b"/>
            <a:pathLst>
              <a:path w="18616" h="18788" fill="none" extrusionOk="0">
                <a:moveTo>
                  <a:pt x="10656" y="0"/>
                </a:moveTo>
                <a:cubicBezTo>
                  <a:pt x="13950" y="1868"/>
                  <a:pt x="16695" y="4569"/>
                  <a:pt x="18616" y="7833"/>
                </a:cubicBezTo>
              </a:path>
              <a:path w="18616" h="18788" stroke="0" extrusionOk="0">
                <a:moveTo>
                  <a:pt x="10656" y="0"/>
                </a:moveTo>
                <a:cubicBezTo>
                  <a:pt x="13950" y="1868"/>
                  <a:pt x="16695" y="4569"/>
                  <a:pt x="18616" y="7833"/>
                </a:cubicBezTo>
                <a:lnTo>
                  <a:pt x="0" y="18788"/>
                </a:lnTo>
                <a:lnTo>
                  <a:pt x="10656" y="0"/>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59" name="Arc 91"/>
          <p:cNvSpPr>
            <a:spLocks/>
          </p:cNvSpPr>
          <p:nvPr/>
        </p:nvSpPr>
        <p:spPr bwMode="auto">
          <a:xfrm rot="-6683401">
            <a:off x="6753225" y="3263901"/>
            <a:ext cx="503237" cy="512762"/>
          </a:xfrm>
          <a:custGeom>
            <a:avLst/>
            <a:gdLst>
              <a:gd name="T0" fmla="*/ 82544 w 20893"/>
              <a:gd name="T1" fmla="*/ 0 h 21326"/>
              <a:gd name="T2" fmla="*/ 503237 w 20893"/>
              <a:gd name="T3" fmla="*/ 380977 h 21326"/>
              <a:gd name="T4" fmla="*/ 0 w 20893"/>
              <a:gd name="T5" fmla="*/ 512762 h 21326"/>
              <a:gd name="T6" fmla="*/ 0 60000 65536"/>
              <a:gd name="T7" fmla="*/ 0 60000 65536"/>
              <a:gd name="T8" fmla="*/ 0 60000 65536"/>
            </a:gdLst>
            <a:ahLst/>
            <a:cxnLst>
              <a:cxn ang="T6">
                <a:pos x="T0" y="T1"/>
              </a:cxn>
              <a:cxn ang="T7">
                <a:pos x="T2" y="T3"/>
              </a:cxn>
              <a:cxn ang="T8">
                <a:pos x="T4" y="T5"/>
              </a:cxn>
            </a:cxnLst>
            <a:rect l="0" t="0" r="r" b="b"/>
            <a:pathLst>
              <a:path w="20893" h="21326" fill="none" extrusionOk="0">
                <a:moveTo>
                  <a:pt x="3427" y="-1"/>
                </a:moveTo>
                <a:cubicBezTo>
                  <a:pt x="11873" y="1356"/>
                  <a:pt x="18722" y="7570"/>
                  <a:pt x="20893" y="15844"/>
                </a:cubicBezTo>
              </a:path>
              <a:path w="20893" h="21326" stroke="0" extrusionOk="0">
                <a:moveTo>
                  <a:pt x="3427" y="-1"/>
                </a:moveTo>
                <a:cubicBezTo>
                  <a:pt x="11873" y="1356"/>
                  <a:pt x="18722" y="7570"/>
                  <a:pt x="20893" y="15844"/>
                </a:cubicBezTo>
                <a:lnTo>
                  <a:pt x="0" y="21326"/>
                </a:lnTo>
                <a:lnTo>
                  <a:pt x="3427" y="-1"/>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0" name="Arc 92"/>
          <p:cNvSpPr>
            <a:spLocks/>
          </p:cNvSpPr>
          <p:nvPr/>
        </p:nvSpPr>
        <p:spPr bwMode="auto">
          <a:xfrm rot="-6680138">
            <a:off x="5768975" y="2541588"/>
            <a:ext cx="1190625" cy="1244600"/>
          </a:xfrm>
          <a:custGeom>
            <a:avLst/>
            <a:gdLst>
              <a:gd name="T0" fmla="*/ 404432 w 19642"/>
              <a:gd name="T1" fmla="*/ 0 h 20544"/>
              <a:gd name="T2" fmla="*/ 1190625 w 19642"/>
              <a:gd name="T3" fmla="*/ 700148 h 20544"/>
              <a:gd name="T4" fmla="*/ 0 w 19642"/>
              <a:gd name="T5" fmla="*/ 1244600 h 20544"/>
              <a:gd name="T6" fmla="*/ 0 60000 65536"/>
              <a:gd name="T7" fmla="*/ 0 60000 65536"/>
              <a:gd name="T8" fmla="*/ 0 60000 65536"/>
            </a:gdLst>
            <a:ahLst/>
            <a:cxnLst>
              <a:cxn ang="T6">
                <a:pos x="T0" y="T1"/>
              </a:cxn>
              <a:cxn ang="T7">
                <a:pos x="T2" y="T3"/>
              </a:cxn>
              <a:cxn ang="T8">
                <a:pos x="T4" y="T5"/>
              </a:cxn>
            </a:cxnLst>
            <a:rect l="0" t="0" r="r" b="b"/>
            <a:pathLst>
              <a:path w="19642" h="20544" fill="none" extrusionOk="0">
                <a:moveTo>
                  <a:pt x="6671" y="0"/>
                </a:moveTo>
                <a:cubicBezTo>
                  <a:pt x="12422" y="1867"/>
                  <a:pt x="17126" y="6059"/>
                  <a:pt x="19641" y="11557"/>
                </a:cubicBezTo>
              </a:path>
              <a:path w="19642" h="20544" stroke="0" extrusionOk="0">
                <a:moveTo>
                  <a:pt x="6671" y="0"/>
                </a:moveTo>
                <a:cubicBezTo>
                  <a:pt x="12422" y="1867"/>
                  <a:pt x="17126" y="6059"/>
                  <a:pt x="19641" y="11557"/>
                </a:cubicBezTo>
                <a:lnTo>
                  <a:pt x="0" y="20544"/>
                </a:lnTo>
                <a:lnTo>
                  <a:pt x="6671" y="0"/>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1" name="Arc 93"/>
          <p:cNvSpPr>
            <a:spLocks/>
          </p:cNvSpPr>
          <p:nvPr/>
        </p:nvSpPr>
        <p:spPr bwMode="auto">
          <a:xfrm rot="-6680138">
            <a:off x="4634706" y="1804194"/>
            <a:ext cx="2100263" cy="2066925"/>
          </a:xfrm>
          <a:custGeom>
            <a:avLst/>
            <a:gdLst>
              <a:gd name="T0" fmla="*/ 1117138 w 19308"/>
              <a:gd name="T1" fmla="*/ 0 h 19002"/>
              <a:gd name="T2" fmla="*/ 2100263 w 19308"/>
              <a:gd name="T3" fmla="*/ 1013557 h 19002"/>
              <a:gd name="T4" fmla="*/ 0 w 19308"/>
              <a:gd name="T5" fmla="*/ 2066925 h 19002"/>
              <a:gd name="T6" fmla="*/ 0 60000 65536"/>
              <a:gd name="T7" fmla="*/ 0 60000 65536"/>
              <a:gd name="T8" fmla="*/ 0 60000 65536"/>
            </a:gdLst>
            <a:ahLst/>
            <a:cxnLst>
              <a:cxn ang="T6">
                <a:pos x="T0" y="T1"/>
              </a:cxn>
              <a:cxn ang="T7">
                <a:pos x="T2" y="T3"/>
              </a:cxn>
              <a:cxn ang="T8">
                <a:pos x="T4" y="T5"/>
              </a:cxn>
            </a:cxnLst>
            <a:rect l="0" t="0" r="r" b="b"/>
            <a:pathLst>
              <a:path w="19308" h="19002" fill="none" extrusionOk="0">
                <a:moveTo>
                  <a:pt x="10270" y="-1"/>
                </a:moveTo>
                <a:cubicBezTo>
                  <a:pt x="14166" y="2105"/>
                  <a:pt x="17321" y="5358"/>
                  <a:pt x="19307" y="9318"/>
                </a:cubicBezTo>
              </a:path>
              <a:path w="19308" h="19002" stroke="0" extrusionOk="0">
                <a:moveTo>
                  <a:pt x="10270" y="-1"/>
                </a:moveTo>
                <a:cubicBezTo>
                  <a:pt x="14166" y="2105"/>
                  <a:pt x="17321" y="5358"/>
                  <a:pt x="19307" y="9318"/>
                </a:cubicBezTo>
                <a:lnTo>
                  <a:pt x="0" y="19002"/>
                </a:lnTo>
                <a:lnTo>
                  <a:pt x="10270" y="-1"/>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62" name="Arc 94"/>
          <p:cNvSpPr>
            <a:spLocks/>
          </p:cNvSpPr>
          <p:nvPr/>
        </p:nvSpPr>
        <p:spPr bwMode="auto">
          <a:xfrm rot="-6680138">
            <a:off x="2863851" y="700087"/>
            <a:ext cx="3249612" cy="3294063"/>
          </a:xfrm>
          <a:custGeom>
            <a:avLst/>
            <a:gdLst>
              <a:gd name="T0" fmla="*/ 1883851 w 18497"/>
              <a:gd name="T1" fmla="*/ 0 h 18750"/>
              <a:gd name="T2" fmla="*/ 3249612 w 18497"/>
              <a:gd name="T3" fmla="*/ 1334315 h 18750"/>
              <a:gd name="T4" fmla="*/ 0 w 18497"/>
              <a:gd name="T5" fmla="*/ 3294063 h 18750"/>
              <a:gd name="T6" fmla="*/ 0 60000 65536"/>
              <a:gd name="T7" fmla="*/ 0 60000 65536"/>
              <a:gd name="T8" fmla="*/ 0 60000 65536"/>
            </a:gdLst>
            <a:ahLst/>
            <a:cxnLst>
              <a:cxn ang="T6">
                <a:pos x="T0" y="T1"/>
              </a:cxn>
              <a:cxn ang="T7">
                <a:pos x="T2" y="T3"/>
              </a:cxn>
              <a:cxn ang="T8">
                <a:pos x="T4" y="T5"/>
              </a:cxn>
            </a:cxnLst>
            <a:rect l="0" t="0" r="r" b="b"/>
            <a:pathLst>
              <a:path w="18497" h="18750" fill="none" extrusionOk="0">
                <a:moveTo>
                  <a:pt x="10723" y="-1"/>
                </a:moveTo>
                <a:cubicBezTo>
                  <a:pt x="13919" y="1827"/>
                  <a:pt x="16595" y="4442"/>
                  <a:pt x="18496" y="7595"/>
                </a:cubicBezTo>
              </a:path>
              <a:path w="18497" h="18750" stroke="0" extrusionOk="0">
                <a:moveTo>
                  <a:pt x="10723" y="-1"/>
                </a:moveTo>
                <a:cubicBezTo>
                  <a:pt x="13919" y="1827"/>
                  <a:pt x="16595" y="4442"/>
                  <a:pt x="18496" y="7595"/>
                </a:cubicBezTo>
                <a:lnTo>
                  <a:pt x="0" y="18750"/>
                </a:lnTo>
                <a:lnTo>
                  <a:pt x="10723" y="-1"/>
                </a:lnTo>
                <a:close/>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563" name="Group 95"/>
          <p:cNvGrpSpPr>
            <a:grpSpLocks/>
          </p:cNvGrpSpPr>
          <p:nvPr/>
        </p:nvGrpSpPr>
        <p:grpSpPr bwMode="auto">
          <a:xfrm>
            <a:off x="5626100" y="3746500"/>
            <a:ext cx="979488" cy="1020763"/>
            <a:chOff x="3278" y="1809"/>
            <a:chExt cx="1764" cy="1884"/>
          </a:xfrm>
        </p:grpSpPr>
        <p:pic>
          <p:nvPicPr>
            <p:cNvPr id="22587" name="Picture 96" descr="イラスト"/>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8" y="1809"/>
              <a:ext cx="1764" cy="1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88" name="Oval 97"/>
            <p:cNvSpPr>
              <a:spLocks noChangeArrowheads="1"/>
            </p:cNvSpPr>
            <p:nvPr/>
          </p:nvSpPr>
          <p:spPr bwMode="auto">
            <a:xfrm>
              <a:off x="3438" y="3290"/>
              <a:ext cx="1520" cy="398"/>
            </a:xfrm>
            <a:prstGeom prst="ellipse">
              <a:avLst/>
            </a:prstGeom>
            <a:gradFill rotWithShape="1">
              <a:gsLst>
                <a:gs pos="0">
                  <a:srgbClr val="FF7C80"/>
                </a:gs>
                <a:gs pos="100000">
                  <a:srgbClr val="FFCC99"/>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pic>
          <p:nvPicPr>
            <p:cNvPr id="22589" name="Picture 98" descr="j019538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822" y="2897"/>
              <a:ext cx="780"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90" name="Line 99"/>
            <p:cNvSpPr>
              <a:spLocks noChangeShapeType="1"/>
            </p:cNvSpPr>
            <p:nvPr/>
          </p:nvSpPr>
          <p:spPr bwMode="auto">
            <a:xfrm flipH="1">
              <a:off x="3443" y="2026"/>
              <a:ext cx="584" cy="1465"/>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591" name="Line 100"/>
            <p:cNvSpPr>
              <a:spLocks noChangeShapeType="1"/>
            </p:cNvSpPr>
            <p:nvPr/>
          </p:nvSpPr>
          <p:spPr bwMode="auto">
            <a:xfrm>
              <a:off x="4383" y="2026"/>
              <a:ext cx="574" cy="1465"/>
            </a:xfrm>
            <a:prstGeom prst="line">
              <a:avLst/>
            </a:prstGeom>
            <a:noFill/>
            <a:ln w="9525">
              <a:solidFill>
                <a:srgbClr val="FF7C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564" name="Group 101"/>
          <p:cNvGrpSpPr>
            <a:grpSpLocks/>
          </p:cNvGrpSpPr>
          <p:nvPr/>
        </p:nvGrpSpPr>
        <p:grpSpPr bwMode="auto">
          <a:xfrm>
            <a:off x="4248150" y="3933825"/>
            <a:ext cx="1293813" cy="1706563"/>
            <a:chOff x="2607" y="2787"/>
            <a:chExt cx="828" cy="1080"/>
          </a:xfrm>
        </p:grpSpPr>
        <p:grpSp>
          <p:nvGrpSpPr>
            <p:cNvPr id="22582" name="Group 102"/>
            <p:cNvGrpSpPr>
              <a:grpSpLocks/>
            </p:cNvGrpSpPr>
            <p:nvPr/>
          </p:nvGrpSpPr>
          <p:grpSpPr bwMode="auto">
            <a:xfrm rot="5545478">
              <a:off x="2686" y="3086"/>
              <a:ext cx="248" cy="406"/>
              <a:chOff x="2417" y="3418"/>
              <a:chExt cx="366" cy="636"/>
            </a:xfrm>
          </p:grpSpPr>
          <p:sp>
            <p:nvSpPr>
              <p:cNvPr id="22585" name="AutoShape 103"/>
              <p:cNvSpPr>
                <a:spLocks noChangeArrowheads="1"/>
              </p:cNvSpPr>
              <p:nvPr/>
            </p:nvSpPr>
            <p:spPr bwMode="auto">
              <a:xfrm>
                <a:off x="2422" y="3418"/>
                <a:ext cx="356" cy="576"/>
              </a:xfrm>
              <a:prstGeom prst="triangle">
                <a:avLst>
                  <a:gd name="adj" fmla="val 50000"/>
                </a:avLst>
              </a:prstGeom>
              <a:gradFill rotWithShape="1">
                <a:gsLst>
                  <a:gs pos="0">
                    <a:srgbClr val="F2B302"/>
                  </a:gs>
                  <a:gs pos="100000">
                    <a:srgbClr val="FFFFFF"/>
                  </a:gs>
                </a:gsLst>
                <a:lin ang="5400000" scaled="1"/>
              </a:gra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2586" name="Oval 104"/>
              <p:cNvSpPr>
                <a:spLocks noChangeArrowheads="1"/>
              </p:cNvSpPr>
              <p:nvPr/>
            </p:nvSpPr>
            <p:spPr bwMode="auto">
              <a:xfrm>
                <a:off x="2417" y="3919"/>
                <a:ext cx="366" cy="135"/>
              </a:xfrm>
              <a:prstGeom prst="ellipse">
                <a:avLst/>
              </a:prstGeom>
              <a:solidFill>
                <a:srgbClr val="FFDD4B"/>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pic>
          <p:nvPicPr>
            <p:cNvPr id="22583" name="Picture 105" descr="p-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99" y="2787"/>
              <a:ext cx="536" cy="1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84" name="Picture 106" descr="neozzyong_54">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22" y="2976"/>
              <a:ext cx="307"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2565" name="Rectangle 107"/>
          <p:cNvSpPr>
            <a:spLocks noChangeArrowheads="1"/>
          </p:cNvSpPr>
          <p:nvPr/>
        </p:nvSpPr>
        <p:spPr bwMode="auto">
          <a:xfrm>
            <a:off x="3028950" y="5294313"/>
            <a:ext cx="57467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a:solidFill>
                  <a:srgbClr val="20405D"/>
                </a:solidFill>
                <a:latin typeface="HY헤드라인M" pitchFamily="18" charset="-127"/>
              </a:rPr>
              <a:t>10</a:t>
            </a:r>
          </a:p>
        </p:txBody>
      </p:sp>
      <p:sp>
        <p:nvSpPr>
          <p:cNvPr id="22566" name="Rectangle 108"/>
          <p:cNvSpPr>
            <a:spLocks noChangeArrowheads="1"/>
          </p:cNvSpPr>
          <p:nvPr/>
        </p:nvSpPr>
        <p:spPr bwMode="auto">
          <a:xfrm>
            <a:off x="1460500" y="4689475"/>
            <a:ext cx="500063"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400">
                <a:solidFill>
                  <a:srgbClr val="20405D"/>
                </a:solidFill>
                <a:latin typeface="HY헤드라인M" pitchFamily="18" charset="-127"/>
              </a:rPr>
              <a:t>1</a:t>
            </a:r>
          </a:p>
        </p:txBody>
      </p:sp>
      <p:grpSp>
        <p:nvGrpSpPr>
          <p:cNvPr id="22567" name="Group 109"/>
          <p:cNvGrpSpPr>
            <a:grpSpLocks/>
          </p:cNvGrpSpPr>
          <p:nvPr/>
        </p:nvGrpSpPr>
        <p:grpSpPr bwMode="auto">
          <a:xfrm>
            <a:off x="3273425" y="3635375"/>
            <a:ext cx="866775" cy="1392238"/>
            <a:chOff x="2013" y="2377"/>
            <a:chExt cx="585" cy="940"/>
          </a:xfrm>
        </p:grpSpPr>
        <p:pic>
          <p:nvPicPr>
            <p:cNvPr id="22577" name="Picture 110" descr="(020516)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10" y="2377"/>
              <a:ext cx="488"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78" name="Picture 111"/>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13" y="3005"/>
              <a:ext cx="160"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2579" name="Group 112"/>
            <p:cNvGrpSpPr>
              <a:grpSpLocks/>
            </p:cNvGrpSpPr>
            <p:nvPr/>
          </p:nvGrpSpPr>
          <p:grpSpPr bwMode="auto">
            <a:xfrm rot="1572924">
              <a:off x="2083" y="2677"/>
              <a:ext cx="201" cy="329"/>
              <a:chOff x="2417" y="3418"/>
              <a:chExt cx="366" cy="636"/>
            </a:xfrm>
          </p:grpSpPr>
          <p:sp>
            <p:nvSpPr>
              <p:cNvPr id="22580" name="AutoShape 113"/>
              <p:cNvSpPr>
                <a:spLocks noChangeArrowheads="1"/>
              </p:cNvSpPr>
              <p:nvPr/>
            </p:nvSpPr>
            <p:spPr bwMode="auto">
              <a:xfrm>
                <a:off x="2422" y="3418"/>
                <a:ext cx="356" cy="576"/>
              </a:xfrm>
              <a:prstGeom prst="triangle">
                <a:avLst>
                  <a:gd name="adj" fmla="val 50000"/>
                </a:avLst>
              </a:prstGeom>
              <a:gradFill rotWithShape="1">
                <a:gsLst>
                  <a:gs pos="0">
                    <a:srgbClr val="F2B302"/>
                  </a:gs>
                  <a:gs pos="100000">
                    <a:srgbClr val="FFFFFF"/>
                  </a:gs>
                </a:gsLst>
                <a:lin ang="5400000" scaled="1"/>
              </a:gra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2581" name="Oval 114"/>
              <p:cNvSpPr>
                <a:spLocks noChangeArrowheads="1"/>
              </p:cNvSpPr>
              <p:nvPr/>
            </p:nvSpPr>
            <p:spPr bwMode="auto">
              <a:xfrm>
                <a:off x="2417" y="3919"/>
                <a:ext cx="366" cy="135"/>
              </a:xfrm>
              <a:prstGeom prst="ellipse">
                <a:avLst/>
              </a:prstGeom>
              <a:solidFill>
                <a:srgbClr val="FFDD4B"/>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grpSp>
      <p:sp>
        <p:nvSpPr>
          <p:cNvPr id="22568" name="Rectangle 115"/>
          <p:cNvSpPr>
            <a:spLocks noChangeArrowheads="1"/>
          </p:cNvSpPr>
          <p:nvPr/>
        </p:nvSpPr>
        <p:spPr bwMode="auto">
          <a:xfrm>
            <a:off x="4327525" y="1327150"/>
            <a:ext cx="14605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800" b="1">
                <a:latin typeface="Times New Roman" panose="02020603050405020304" pitchFamily="18" charset="0"/>
              </a:rPr>
              <a:t>Non-LOS</a:t>
            </a:r>
          </a:p>
          <a:p>
            <a:pPr algn="l" eaLnBrk="1" hangingPunct="1">
              <a:spcBef>
                <a:spcPct val="20000"/>
              </a:spcBef>
            </a:pPr>
            <a:r>
              <a:rPr lang="en-US" altLang="ko-KR" sz="1800" b="1">
                <a:latin typeface="Times New Roman" panose="02020603050405020304" pitchFamily="18" charset="0"/>
              </a:rPr>
              <a:t>Interference</a:t>
            </a:r>
          </a:p>
        </p:txBody>
      </p:sp>
      <p:sp>
        <p:nvSpPr>
          <p:cNvPr id="22569" name="Rectangle 116"/>
          <p:cNvSpPr>
            <a:spLocks noChangeArrowheads="1"/>
          </p:cNvSpPr>
          <p:nvPr/>
        </p:nvSpPr>
        <p:spPr bwMode="auto">
          <a:xfrm>
            <a:off x="2168525" y="4184650"/>
            <a:ext cx="1152525"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1800" b="1">
                <a:latin typeface="Times New Roman" panose="02020603050405020304" pitchFamily="18" charset="0"/>
              </a:rPr>
              <a:t>LOS</a:t>
            </a:r>
          </a:p>
          <a:p>
            <a:pPr algn="l" eaLnBrk="1" hangingPunct="1">
              <a:spcBef>
                <a:spcPct val="20000"/>
              </a:spcBef>
            </a:pPr>
            <a:r>
              <a:rPr lang="en-US" altLang="ko-KR" sz="1800" b="1">
                <a:latin typeface="Times New Roman" panose="02020603050405020304" pitchFamily="18" charset="0"/>
              </a:rPr>
              <a:t>Security</a:t>
            </a:r>
          </a:p>
          <a:p>
            <a:pPr algn="l" eaLnBrk="1" hangingPunct="1">
              <a:spcBef>
                <a:spcPct val="20000"/>
              </a:spcBef>
            </a:pPr>
            <a:endParaRPr lang="en-US" altLang="ko-KR" sz="1800" b="1">
              <a:latin typeface="Times New Roman" panose="02020603050405020304" pitchFamily="18" charset="0"/>
            </a:endParaRPr>
          </a:p>
        </p:txBody>
      </p:sp>
      <p:sp>
        <p:nvSpPr>
          <p:cNvPr id="22570" name="Arc 117"/>
          <p:cNvSpPr>
            <a:spLocks/>
          </p:cNvSpPr>
          <p:nvPr/>
        </p:nvSpPr>
        <p:spPr bwMode="auto">
          <a:xfrm rot="-2088691">
            <a:off x="-414338" y="2476500"/>
            <a:ext cx="8051801" cy="7026275"/>
          </a:xfrm>
          <a:custGeom>
            <a:avLst/>
            <a:gdLst>
              <a:gd name="T0" fmla="*/ 4350475 w 21173"/>
              <a:gd name="T1" fmla="*/ 0 h 18321"/>
              <a:gd name="T2" fmla="*/ 8051801 w 21173"/>
              <a:gd name="T3" fmla="*/ 5386389 h 18321"/>
              <a:gd name="T4" fmla="*/ 0 w 21173"/>
              <a:gd name="T5" fmla="*/ 7026275 h 18321"/>
              <a:gd name="T6" fmla="*/ 0 60000 65536"/>
              <a:gd name="T7" fmla="*/ 0 60000 65536"/>
              <a:gd name="T8" fmla="*/ 0 60000 65536"/>
            </a:gdLst>
            <a:ahLst/>
            <a:cxnLst>
              <a:cxn ang="T6">
                <a:pos x="T0" y="T1"/>
              </a:cxn>
              <a:cxn ang="T7">
                <a:pos x="T2" y="T3"/>
              </a:cxn>
              <a:cxn ang="T8">
                <a:pos x="T4" y="T5"/>
              </a:cxn>
            </a:cxnLst>
            <a:rect l="0" t="0" r="r" b="b"/>
            <a:pathLst>
              <a:path w="21173" h="18321" fill="none" extrusionOk="0">
                <a:moveTo>
                  <a:pt x="11440" y="-1"/>
                </a:moveTo>
                <a:cubicBezTo>
                  <a:pt x="16477" y="3144"/>
                  <a:pt x="19997" y="8224"/>
                  <a:pt x="21172" y="14045"/>
                </a:cubicBezTo>
              </a:path>
              <a:path w="21173" h="18321" stroke="0" extrusionOk="0">
                <a:moveTo>
                  <a:pt x="11440" y="-1"/>
                </a:moveTo>
                <a:cubicBezTo>
                  <a:pt x="16477" y="3144"/>
                  <a:pt x="19997" y="8224"/>
                  <a:pt x="21172" y="14045"/>
                </a:cubicBezTo>
                <a:lnTo>
                  <a:pt x="0" y="18321"/>
                </a:lnTo>
                <a:lnTo>
                  <a:pt x="11440" y="-1"/>
                </a:lnTo>
                <a:close/>
              </a:path>
            </a:pathLst>
          </a:custGeom>
          <a:noFill/>
          <a:ln w="25400">
            <a:solidFill>
              <a:srgbClr val="3366FF"/>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571" name="Line 118"/>
          <p:cNvSpPr>
            <a:spLocks noChangeShapeType="1"/>
          </p:cNvSpPr>
          <p:nvPr/>
        </p:nvSpPr>
        <p:spPr bwMode="auto">
          <a:xfrm flipV="1">
            <a:off x="1862138" y="949325"/>
            <a:ext cx="0" cy="4551363"/>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2572" name="Line 119"/>
          <p:cNvSpPr>
            <a:spLocks noChangeShapeType="1"/>
          </p:cNvSpPr>
          <p:nvPr/>
        </p:nvSpPr>
        <p:spPr bwMode="auto">
          <a:xfrm>
            <a:off x="1681163" y="5221288"/>
            <a:ext cx="6965950" cy="0"/>
          </a:xfrm>
          <a:prstGeom prst="line">
            <a:avLst/>
          </a:prstGeom>
          <a:noFill/>
          <a:ln w="762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305720" name="Text Box 120"/>
          <p:cNvSpPr txBox="1">
            <a:spLocks noChangeArrowheads="1"/>
          </p:cNvSpPr>
          <p:nvPr/>
        </p:nvSpPr>
        <p:spPr bwMode="auto">
          <a:xfrm>
            <a:off x="868363" y="5942013"/>
            <a:ext cx="2847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marL="342900" indent="-342900" algn="l">
              <a:defRPr kumimoji="1" sz="2400">
                <a:solidFill>
                  <a:schemeClr val="tx1"/>
                </a:solidFill>
                <a:latin typeface="Gulim" panose="020B0600000101010101" pitchFamily="34" charset="-127"/>
                <a:ea typeface="Gulim" panose="020B0600000101010101" pitchFamily="34" charset="-127"/>
              </a:defRPr>
            </a:lvl1pPr>
            <a:lvl2pPr algn="l">
              <a:defRPr kumimoji="1" sz="2400">
                <a:solidFill>
                  <a:schemeClr val="tx1"/>
                </a:solidFill>
                <a:latin typeface="Gulim" panose="020B0600000101010101" pitchFamily="34" charset="-127"/>
                <a:ea typeface="Gulim" panose="020B0600000101010101" pitchFamily="34" charset="-127"/>
              </a:defRPr>
            </a:lvl2pPr>
            <a:lvl3pPr algn="l">
              <a:defRPr kumimoji="1" sz="2400">
                <a:solidFill>
                  <a:schemeClr val="tx1"/>
                </a:solidFill>
                <a:latin typeface="Gulim" panose="020B0600000101010101" pitchFamily="34" charset="-127"/>
                <a:ea typeface="Gulim" panose="020B0600000101010101" pitchFamily="34" charset="-127"/>
              </a:defRPr>
            </a:lvl3pPr>
            <a:lvl4pPr algn="l">
              <a:defRPr kumimoji="1" sz="2400">
                <a:solidFill>
                  <a:schemeClr val="tx1"/>
                </a:solidFill>
                <a:latin typeface="Gulim" panose="020B0600000101010101" pitchFamily="34" charset="-127"/>
                <a:ea typeface="Gulim" panose="020B0600000101010101" pitchFamily="34" charset="-127"/>
              </a:defRPr>
            </a:lvl4pPr>
            <a:lvl5pPr algn="l">
              <a:defRPr kumimoji="1" sz="2400">
                <a:solidFill>
                  <a:schemeClr val="tx1"/>
                </a:solidFill>
                <a:latin typeface="Gulim" panose="020B0600000101010101" pitchFamily="34" charset="-127"/>
                <a:ea typeface="Gulim" panose="020B0600000101010101" pitchFamily="34" charset="-127"/>
              </a:defRPr>
            </a:lvl5pPr>
            <a:lvl6pPr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6pPr>
            <a:lvl7pPr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7pPr>
            <a:lvl8pPr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8pPr>
            <a:lvl9pPr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9pPr>
          </a:lstStyle>
          <a:p>
            <a:pPr eaLnBrk="1" latinLnBrk="1" hangingPunct="1">
              <a:spcBef>
                <a:spcPct val="20000"/>
              </a:spcBef>
              <a:buFont typeface="Wingdings" panose="05000000000000000000" pitchFamily="2" charset="2"/>
              <a:buNone/>
              <a:defRPr/>
            </a:pPr>
            <a:r>
              <a:rPr lang="en-US" altLang="ko-KR" sz="2000" b="1" dirty="0" smtClean="0">
                <a:solidFill>
                  <a:schemeClr val="accent2"/>
                </a:solidFill>
                <a:effectLst>
                  <a:outerShdw blurRad="38100" dist="38100" dir="2700000" algn="tl">
                    <a:srgbClr val="C0C0C0"/>
                  </a:outerShdw>
                </a:effectLst>
                <a:latin typeface="HY헤드라인M" pitchFamily="18" charset="-127"/>
                <a:ea typeface="HY헤드라인M" pitchFamily="18" charset="-127"/>
              </a:rPr>
              <a:t>Directivity + Simplicity</a:t>
            </a:r>
          </a:p>
        </p:txBody>
      </p:sp>
      <p:sp>
        <p:nvSpPr>
          <p:cNvPr id="1305721" name="Rectangle 121"/>
          <p:cNvSpPr>
            <a:spLocks noChangeArrowheads="1"/>
          </p:cNvSpPr>
          <p:nvPr/>
        </p:nvSpPr>
        <p:spPr bwMode="auto">
          <a:xfrm>
            <a:off x="4479925" y="5942013"/>
            <a:ext cx="4233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1" latinLnBrk="1" hangingPunct="1">
              <a:spcBef>
                <a:spcPct val="20000"/>
              </a:spcBef>
              <a:buFont typeface="Wingdings" panose="05000000000000000000" pitchFamily="2" charset="2"/>
              <a:buNone/>
              <a:defRPr/>
            </a:pPr>
            <a:r>
              <a:rPr lang="en-US" altLang="ko-KR" sz="2000" b="1">
                <a:solidFill>
                  <a:schemeClr val="accent2"/>
                </a:solidFill>
                <a:effectLst>
                  <a:outerShdw blurRad="38100" dist="38100" dir="2700000" algn="tl">
                    <a:srgbClr val="C0C0C0"/>
                  </a:outerShdw>
                </a:effectLst>
                <a:latin typeface="HY헤드라인M" pitchFamily="18" charset="-127"/>
              </a:rPr>
              <a:t>Optical connectivity saves power</a:t>
            </a:r>
          </a:p>
        </p:txBody>
      </p:sp>
      <p:sp>
        <p:nvSpPr>
          <p:cNvPr id="22575" name="AutoShape 122"/>
          <p:cNvSpPr>
            <a:spLocks noChangeArrowheads="1"/>
          </p:cNvSpPr>
          <p:nvPr/>
        </p:nvSpPr>
        <p:spPr bwMode="auto">
          <a:xfrm>
            <a:off x="3827463" y="5994400"/>
            <a:ext cx="574675" cy="331788"/>
          </a:xfrm>
          <a:prstGeom prst="rightArrow">
            <a:avLst>
              <a:gd name="adj1" fmla="val 57574"/>
              <a:gd name="adj2" fmla="val 62202"/>
            </a:avLst>
          </a:prstGeom>
          <a:gradFill rotWithShape="0">
            <a:gsLst>
              <a:gs pos="0">
                <a:schemeClr val="bg1"/>
              </a:gs>
              <a:gs pos="100000">
                <a:schemeClr val="accent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2576" name="Rectangle 123"/>
          <p:cNvSpPr>
            <a:spLocks noChangeArrowheads="1"/>
          </p:cNvSpPr>
          <p:nvPr/>
        </p:nvSpPr>
        <p:spPr bwMode="auto">
          <a:xfrm>
            <a:off x="668338" y="1260475"/>
            <a:ext cx="11112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b="1">
                <a:solidFill>
                  <a:srgbClr val="20405D"/>
                </a:solidFill>
                <a:latin typeface="HY헤드라인M" pitchFamily="18" charset="-127"/>
              </a:rPr>
              <a:t>(mW/Mbps)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298450" y="77788"/>
            <a:ext cx="81534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latinLnBrk="1">
              <a:spcBef>
                <a:spcPct val="20000"/>
              </a:spcBef>
              <a:buClr>
                <a:schemeClr val="tx1"/>
              </a:buClr>
              <a:buFont typeface="Wingdings" panose="05000000000000000000" pitchFamily="2" charset="2"/>
              <a:buBlip>
                <a:blip r:embed="rId3"/>
              </a:buBlip>
              <a:defRPr kumimoji="1">
                <a:solidFill>
                  <a:schemeClr val="tx1"/>
                </a:solidFill>
                <a:latin typeface="Gulim" panose="020B0600000101010101" pitchFamily="34" charset="-127"/>
                <a:ea typeface="Gulim" panose="020B0600000101010101" pitchFamily="34" charset="-127"/>
              </a:defRPr>
            </a:lvl1pPr>
            <a:lvl2pPr marL="742950" indent="-285750" latinLnBrk="1">
              <a:spcBef>
                <a:spcPct val="20000"/>
              </a:spcBef>
              <a:buClr>
                <a:schemeClr val="tx1"/>
              </a:buClr>
              <a:buSzPct val="80000"/>
              <a:buFont typeface="Monotype Sorts" pitchFamily="2" charset="2"/>
              <a:buBlip>
                <a:blip r:embed="rId4"/>
              </a:buBlip>
              <a:defRPr kumimoji="1" sz="1600">
                <a:solidFill>
                  <a:schemeClr val="tx1"/>
                </a:solidFill>
                <a:latin typeface="Gulim" panose="020B0600000101010101" pitchFamily="34" charset="-127"/>
                <a:ea typeface="Gulim" panose="020B0600000101010101" pitchFamily="34"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Gulim" panose="020B0600000101010101" pitchFamily="34" charset="-127"/>
                <a:ea typeface="Gulim" panose="020B0600000101010101" pitchFamily="34"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Gulim" panose="020B0600000101010101" pitchFamily="34" charset="-127"/>
                <a:ea typeface="Gulim" panose="020B0600000101010101" pitchFamily="34" charset="-127"/>
              </a:defRPr>
            </a:lvl4pPr>
            <a:lvl5pPr marL="2057400" indent="-228600" latinLnBrk="1">
              <a:spcBef>
                <a:spcPct val="20000"/>
              </a:spcBef>
              <a:buClr>
                <a:schemeClr val="accent2"/>
              </a:buClr>
              <a:buChar char="•"/>
              <a:defRPr kumimoji="1" sz="1400">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9pPr>
          </a:lstStyle>
          <a:p>
            <a:pPr eaLnBrk="1" hangingPunct="1">
              <a:spcBef>
                <a:spcPct val="0"/>
              </a:spcBef>
              <a:buClrTx/>
              <a:buFontTx/>
              <a:buNone/>
            </a:pPr>
            <a:r>
              <a:rPr lang="en-US" altLang="ko-KR" sz="3200" b="1">
                <a:solidFill>
                  <a:srgbClr val="FFFFFF"/>
                </a:solidFill>
                <a:latin typeface="HY헤드라인M" pitchFamily="18" charset="-127"/>
                <a:ea typeface="HY헤드라인M" pitchFamily="18" charset="-127"/>
              </a:rPr>
              <a:t>VLC vs. RF Characteristic</a:t>
            </a:r>
          </a:p>
        </p:txBody>
      </p:sp>
      <p:graphicFrame>
        <p:nvGraphicFramePr>
          <p:cNvPr id="1352707" name="Group 3"/>
          <p:cNvGraphicFramePr>
            <a:graphicFrameLocks noGrp="1"/>
          </p:cNvGraphicFramePr>
          <p:nvPr>
            <p:ph/>
            <p:extLst>
              <p:ext uri="{D42A27DB-BD31-4B8C-83A1-F6EECF244321}">
                <p14:modId xmlns:p14="http://schemas.microsoft.com/office/powerpoint/2010/main" val="4165522544"/>
              </p:ext>
            </p:extLst>
          </p:nvPr>
        </p:nvGraphicFramePr>
        <p:xfrm>
          <a:off x="244475" y="1055688"/>
          <a:ext cx="8510588" cy="5276853"/>
        </p:xfrm>
        <a:graphic>
          <a:graphicData uri="http://schemas.openxmlformats.org/drawingml/2006/table">
            <a:tbl>
              <a:tblPr/>
              <a:tblGrid>
                <a:gridCol w="1087438"/>
                <a:gridCol w="2162175"/>
                <a:gridCol w="2655887"/>
                <a:gridCol w="2605088"/>
              </a:tblGrid>
              <a:tr h="457200">
                <a:tc gridSpan="2">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800" b="0" i="0" u="none" strike="noStrike" cap="none" normalizeH="0" baseline="0" dirty="0" smtClean="0">
                          <a:ln>
                            <a:noFill/>
                          </a:ln>
                          <a:solidFill>
                            <a:schemeClr val="bg1"/>
                          </a:solidFill>
                          <a:effectLst/>
                          <a:latin typeface="HY헤드라인M" pitchFamily="18" charset="-127"/>
                          <a:ea typeface="HY헤드라인M" pitchFamily="18" charset="-127"/>
                        </a:rPr>
                        <a:t>Property</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alpha val="50000"/>
                      </a:schemeClr>
                    </a:solidFill>
                  </a:tcPr>
                </a:tc>
                <a:tc h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800" b="0" i="0" u="none" strike="noStrike" cap="none" normalizeH="0" baseline="0" smtClean="0">
                          <a:ln>
                            <a:noFill/>
                          </a:ln>
                          <a:solidFill>
                            <a:schemeClr val="bg1"/>
                          </a:solidFill>
                          <a:effectLst/>
                          <a:latin typeface="HY헤드라인M" pitchFamily="18" charset="-127"/>
                          <a:ea typeface="HY헤드라인M" pitchFamily="18" charset="-127"/>
                        </a:rPr>
                        <a:t>VLC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969D9"/>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800" b="0" i="0" u="none" strike="noStrike" cap="none" normalizeH="0" baseline="0" smtClean="0">
                          <a:ln>
                            <a:noFill/>
                          </a:ln>
                          <a:solidFill>
                            <a:schemeClr val="bg1"/>
                          </a:solidFill>
                          <a:effectLst/>
                          <a:latin typeface="HY헤드라인M" pitchFamily="18" charset="-127"/>
                          <a:ea typeface="HY헤드라인M" pitchFamily="18" charset="-127"/>
                        </a:rPr>
                        <a:t>RF</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6969D9"/>
                    </a:solidFill>
                  </a:tcPr>
                </a:tc>
              </a:tr>
              <a:tr h="339725">
                <a:tc gridSpan="2">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Bandwidth</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99FF33">
                        <a:alpha val="50000"/>
                      </a:srgbClr>
                    </a:solidFill>
                  </a:tcPr>
                </a:tc>
                <a:tc h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Unlimited, 400nm~700nm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7FF8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Regulatory, BW Limited</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7FF8F">
                        <a:alpha val="50000"/>
                      </a:srgbClr>
                    </a:solidFill>
                  </a:tcPr>
                </a:tc>
              </a:tr>
              <a:tr h="295275">
                <a:tc gridSpan="2">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dirty="0" smtClean="0">
                          <a:ln>
                            <a:noFill/>
                          </a:ln>
                          <a:solidFill>
                            <a:schemeClr val="tx1"/>
                          </a:solidFill>
                          <a:effectLst/>
                          <a:latin typeface="Arial" panose="020B0604020202020204" pitchFamily="34" charset="0"/>
                          <a:ea typeface="Gulim" panose="020B0600000101010101" pitchFamily="34" charset="-127"/>
                        </a:rPr>
                        <a:t>EMI(</a:t>
                      </a:r>
                      <a:r>
                        <a:rPr kumimoji="1" lang="zh-CN" altLang="en-US" sz="1600" b="1" i="0" u="none" strike="noStrike" cap="none" normalizeH="0" baseline="0" dirty="0" smtClean="0">
                          <a:ln>
                            <a:noFill/>
                          </a:ln>
                          <a:solidFill>
                            <a:schemeClr val="tx1"/>
                          </a:solidFill>
                          <a:effectLst/>
                          <a:latin typeface="Arial" panose="020B0604020202020204" pitchFamily="34" charset="0"/>
                          <a:ea typeface="Gulim" panose="020B0600000101010101" pitchFamily="34" charset="-127"/>
                        </a:rPr>
                        <a:t>对外干扰</a:t>
                      </a:r>
                      <a:r>
                        <a:rPr kumimoji="1" lang="en-US" altLang="ko-KR" sz="1600" b="1" i="0" u="none" strike="noStrike" cap="none" normalizeH="0" baseline="0" dirty="0" smtClean="0">
                          <a:ln>
                            <a:noFill/>
                          </a:ln>
                          <a:solidFill>
                            <a:schemeClr val="tx1"/>
                          </a:solidFill>
                          <a:effectLst/>
                          <a:latin typeface="Arial" panose="020B0604020202020204" pitchFamily="34" charset="0"/>
                          <a:ea typeface="Gulim" panose="020B0600000101010101" pitchFamily="34" charset="-127"/>
                        </a:rPr>
                        <a:t>)</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99FF33">
                        <a:alpha val="50000"/>
                      </a:srgbClr>
                    </a:solidFill>
                  </a:tcPr>
                </a:tc>
                <a:tc h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No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7FF8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High</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7FF8F">
                        <a:alpha val="50000"/>
                      </a:srgbClr>
                    </a:solidFill>
                  </a:tcPr>
                </a:tc>
              </a:tr>
              <a:tr h="314325">
                <a:tc gridSpan="2">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Line of Sight</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99FF33">
                        <a:alpha val="50000"/>
                      </a:srgbClr>
                    </a:solidFill>
                  </a:tcPr>
                </a:tc>
                <a:tc h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Yes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7FF8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No</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7FF8F">
                        <a:alpha val="50000"/>
                      </a:srgbClr>
                    </a:solidFill>
                  </a:tcPr>
                </a:tc>
              </a:tr>
              <a:tr h="325438">
                <a:tc gridSpan="2">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dirty="0" smtClean="0">
                          <a:ln>
                            <a:noFill/>
                          </a:ln>
                          <a:solidFill>
                            <a:schemeClr val="tx1"/>
                          </a:solidFill>
                          <a:effectLst/>
                          <a:latin typeface="Arial" panose="020B0604020202020204" pitchFamily="34" charset="0"/>
                          <a:ea typeface="Gulim" panose="020B0600000101010101" pitchFamily="34" charset="-127"/>
                        </a:rPr>
                        <a:t>Standard</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99FF33">
                        <a:alpha val="50000"/>
                      </a:srgbClr>
                    </a:solidFill>
                  </a:tcPr>
                </a:tc>
                <a:tc h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IG-VLC</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7FF8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Yes</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7FF8F">
                        <a:alpha val="50000"/>
                      </a:srgbClr>
                    </a:solidFill>
                  </a:tcPr>
                </a:tc>
              </a:tr>
              <a:tr h="363538">
                <a:tc gridSpan="2">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dirty="0" smtClean="0">
                          <a:ln>
                            <a:noFill/>
                          </a:ln>
                          <a:solidFill>
                            <a:schemeClr val="tx1"/>
                          </a:solidFill>
                          <a:effectLst/>
                          <a:latin typeface="Arial" panose="020B0604020202020204" pitchFamily="34" charset="0"/>
                          <a:ea typeface="Gulim" panose="020B0600000101010101" pitchFamily="34" charset="-127"/>
                        </a:rPr>
                        <a:t>Hazard(</a:t>
                      </a:r>
                      <a:r>
                        <a:rPr kumimoji="1" lang="zh-CN" altLang="en-US" sz="1600" b="1" i="0" u="none" strike="noStrike" cap="none" normalizeH="0" baseline="0" dirty="0" smtClean="0">
                          <a:ln>
                            <a:noFill/>
                          </a:ln>
                          <a:solidFill>
                            <a:schemeClr val="tx1"/>
                          </a:solidFill>
                          <a:effectLst/>
                          <a:latin typeface="Arial" panose="020B0604020202020204" pitchFamily="34" charset="0"/>
                          <a:ea typeface="Gulim" panose="020B0600000101010101" pitchFamily="34" charset="-127"/>
                        </a:rPr>
                        <a:t>危害</a:t>
                      </a:r>
                      <a:r>
                        <a:rPr kumimoji="1" lang="en-US" altLang="ko-KR" sz="1600" b="1" i="0" u="none" strike="noStrike" cap="none" normalizeH="0" baseline="0" dirty="0" smtClean="0">
                          <a:ln>
                            <a:noFill/>
                          </a:ln>
                          <a:solidFill>
                            <a:schemeClr val="tx1"/>
                          </a:solidFill>
                          <a:effectLst/>
                          <a:latin typeface="Arial" panose="020B0604020202020204" pitchFamily="34" charset="0"/>
                          <a:ea typeface="Gulim" panose="020B0600000101010101" pitchFamily="34" charset="-127"/>
                        </a:rPr>
                        <a:t>)</a:t>
                      </a:r>
                    </a:p>
                  </a:txBody>
                  <a:tcPr marL="0" marR="0" marT="0" marB="0"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99FF33">
                        <a:alpha val="50000"/>
                      </a:srgbClr>
                    </a:solidFill>
                  </a:tcPr>
                </a:tc>
                <a:tc h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No</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7FF8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Yes (H</a:t>
                      </a:r>
                      <a:r>
                        <a:rPr kumimoji="1" lang="en-US" altLang="ko-KR" sz="1400" b="1" i="0" u="none" strike="noStrike" cap="none" normalizeH="0" baseline="-25000" smtClean="0">
                          <a:ln>
                            <a:noFill/>
                          </a:ln>
                          <a:solidFill>
                            <a:schemeClr val="tx1"/>
                          </a:solidFill>
                          <a:effectLst/>
                          <a:latin typeface="Gulim" panose="020B0600000101010101" pitchFamily="34" charset="-127"/>
                          <a:ea typeface="Gulim" panose="020B0600000101010101" pitchFamily="34" charset="-127"/>
                        </a:rPr>
                        <a:t>2</a:t>
                      </a: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O reaction to 2.4GHz)</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7FF8F">
                        <a:alpha val="50000"/>
                      </a:srgbClr>
                    </a:solidFill>
                  </a:tcPr>
                </a:tc>
              </a:tr>
              <a:tr h="379413">
                <a:tc rowSpan="4">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Mobile</a:t>
                      </a:r>
                    </a:p>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To</a:t>
                      </a:r>
                    </a:p>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Mobile</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FBC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Visibility (Security)</a:t>
                      </a:r>
                    </a:p>
                  </a:txBody>
                  <a:tcPr marL="180000" marR="0"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1E7FF"/>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Yes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5E9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No</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5E9FF">
                        <a:alpha val="50000"/>
                      </a:srgbClr>
                    </a:solidFill>
                  </a:tcPr>
                </a:tc>
              </a:tr>
              <a:tr h="431800">
                <a:tc v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Power Consumption</a:t>
                      </a:r>
                    </a:p>
                  </a:txBody>
                  <a:tcPr marL="180000" marR="0"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1E7FF"/>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Relative low</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5E9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Medium</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5E9FF">
                        <a:alpha val="50000"/>
                      </a:srgbClr>
                    </a:solidFill>
                  </a:tcPr>
                </a:tc>
              </a:tr>
              <a:tr h="379413">
                <a:tc v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Distance</a:t>
                      </a:r>
                    </a:p>
                  </a:txBody>
                  <a:tcPr marL="180000" marR="0"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1E7FF"/>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Short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C5E9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Medium</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C5E9FF">
                        <a:alpha val="50000"/>
                      </a:srgbClr>
                    </a:solidFill>
                  </a:tcPr>
                </a:tc>
              </a:tr>
              <a:tr h="431800">
                <a:tc v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dirty="0" smtClean="0">
                          <a:ln>
                            <a:noFill/>
                          </a:ln>
                          <a:solidFill>
                            <a:schemeClr val="tx1"/>
                          </a:solidFill>
                          <a:effectLst/>
                          <a:latin typeface="Arial" panose="020B0604020202020204" pitchFamily="34" charset="0"/>
                          <a:ea typeface="Gulim" panose="020B0600000101010101" pitchFamily="34" charset="-127"/>
                        </a:rPr>
                        <a:t>Power Budget </a:t>
                      </a:r>
                      <a:endParaRPr kumimoji="1" lang="en-US" altLang="ko-KR" sz="1400" b="1" i="0" u="none" strike="noStrike" cap="none" normalizeH="0" baseline="0" dirty="0" smtClean="0">
                        <a:ln>
                          <a:noFill/>
                        </a:ln>
                        <a:solidFill>
                          <a:srgbClr val="FF0066"/>
                        </a:solidFill>
                        <a:effectLst/>
                        <a:latin typeface="Arial" panose="020B0604020202020204" pitchFamily="34" charset="0"/>
                        <a:ea typeface="Gulim" panose="020B0600000101010101" pitchFamily="34" charset="-127"/>
                      </a:endParaRPr>
                    </a:p>
                  </a:txBody>
                  <a:tcPr marL="180000" marR="0" marT="0" marB="0" anchor="ct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1E7FF"/>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Tight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5E9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Medium</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5E9FF">
                        <a:alpha val="50000"/>
                      </a:srgbClr>
                    </a:solidFill>
                  </a:tcPr>
                </a:tc>
              </a:tr>
              <a:tr h="381000">
                <a:tc rowSpan="4">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Infra </a:t>
                      </a:r>
                    </a:p>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to</a:t>
                      </a:r>
                    </a:p>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Mobile</a:t>
                      </a:r>
                    </a:p>
                  </a:txBody>
                  <a:tcPr marL="0" marR="0" marT="0" marB="0" anchor="ctr" anchorCtr="1" horzOverflow="overflow">
                    <a:lnL w="285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00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Security</a:t>
                      </a:r>
                    </a:p>
                  </a:txBody>
                  <a:tcPr marL="180000" marR="0" marT="0" marB="0" anchor="ct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E471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Yes</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5CD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No</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5CDFF">
                        <a:alpha val="50000"/>
                      </a:srgbClr>
                    </a:solidFill>
                  </a:tcPr>
                </a:tc>
              </a:tr>
              <a:tr h="379413">
                <a:tc v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Infra</a:t>
                      </a:r>
                    </a:p>
                  </a:txBody>
                  <a:tcPr marL="180000" marR="0"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471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dirty="0" smtClean="0">
                          <a:ln>
                            <a:noFill/>
                          </a:ln>
                          <a:solidFill>
                            <a:schemeClr val="tx1"/>
                          </a:solidFill>
                          <a:effectLst/>
                          <a:latin typeface="Gulim" panose="020B0600000101010101" pitchFamily="34" charset="-127"/>
                          <a:ea typeface="Gulim" panose="020B0600000101010101" pitchFamily="34" charset="-127"/>
                        </a:rPr>
                        <a:t>LED Illumination(</a:t>
                      </a:r>
                      <a:r>
                        <a:rPr kumimoji="1" lang="zh-CN" altLang="en-US" sz="1400" b="1" i="0" u="none" strike="noStrike" cap="none" normalizeH="0" baseline="0" dirty="0" smtClean="0">
                          <a:ln>
                            <a:noFill/>
                          </a:ln>
                          <a:solidFill>
                            <a:schemeClr val="tx1"/>
                          </a:solidFill>
                          <a:effectLst/>
                          <a:latin typeface="Gulim" panose="020B0600000101010101" pitchFamily="34" charset="-127"/>
                          <a:ea typeface="Gulim" panose="020B0600000101010101" pitchFamily="34" charset="-127"/>
                        </a:rPr>
                        <a:t>照明</a:t>
                      </a:r>
                      <a:r>
                        <a:rPr kumimoji="1" lang="en-US" altLang="ko-KR" sz="1400" b="1" i="0" u="none" strike="noStrike" cap="none" normalizeH="0" baseline="0" dirty="0" smtClean="0">
                          <a:ln>
                            <a:noFill/>
                          </a:ln>
                          <a:solidFill>
                            <a:schemeClr val="tx1"/>
                          </a:solidFill>
                          <a:effectLst/>
                          <a:latin typeface="Gulim" panose="020B0600000101010101" pitchFamily="34" charset="-127"/>
                          <a:ea typeface="Gulim" panose="020B0600000101010101" pitchFamily="34" charset="-127"/>
                        </a:rPr>
                        <a:t>)</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5CD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Access Point</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5CDFF">
                        <a:alpha val="50000"/>
                      </a:srgbClr>
                    </a:solidFill>
                  </a:tcPr>
                </a:tc>
              </a:tr>
              <a:tr h="398463">
                <a:tc v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Mobility</a:t>
                      </a:r>
                    </a:p>
                  </a:txBody>
                  <a:tcPr marL="180000" marR="0" marT="0" marB="0" anchor="ct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E471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Limited</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solidFill>
                      <a:srgbClr val="F5CD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Yes</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solidFill>
                      <a:srgbClr val="F5CDFF">
                        <a:alpha val="50000"/>
                      </a:srgbClr>
                    </a:solidFill>
                  </a:tcPr>
                </a:tc>
              </a:tr>
              <a:tr h="400050">
                <a:tc vMerge="1">
                  <a:txBody>
                    <a:bodyPr/>
                    <a:lstStyle/>
                    <a:p>
                      <a:endParaRPr lang="zh-CN" altLang="en-US"/>
                    </a:p>
                  </a:txBody>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Arial" panose="020B0604020202020204" pitchFamily="34" charset="0"/>
                          <a:ea typeface="Gulim" panose="020B0600000101010101" pitchFamily="34" charset="-127"/>
                        </a:rPr>
                        <a:t>Coverage (Distance)</a:t>
                      </a:r>
                    </a:p>
                  </a:txBody>
                  <a:tcPr marL="180000" marR="0" marT="0" marB="0" anchor="ctr" horzOverflow="overflow">
                    <a:lnL>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E471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Short (~10m)</a:t>
                      </a:r>
                    </a:p>
                  </a:txBody>
                  <a:tcPr marL="0" marR="0" marT="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F5CDFF">
                        <a:alpha val="50000"/>
                      </a:srgbClr>
                    </a:solidFill>
                  </a:tcPr>
                </a:tc>
                <a:tc>
                  <a:txBody>
                    <a:bodyPr/>
                    <a:lstStyle>
                      <a:lvl1pPr algn="l">
                        <a:spcBef>
                          <a:spcPct val="20000"/>
                        </a:spcBef>
                        <a:buClr>
                          <a:schemeClr val="tx1"/>
                        </a:buClr>
                        <a:defRPr kumimoji="1" sz="1600">
                          <a:solidFill>
                            <a:schemeClr val="tx1"/>
                          </a:solidFill>
                          <a:latin typeface="Gulim" panose="020B0600000101010101" pitchFamily="34" charset="-127"/>
                          <a:ea typeface="Gulim" panose="020B0600000101010101" pitchFamily="34" charset="-127"/>
                        </a:defRPr>
                      </a:lvl1pPr>
                      <a:lvl2pPr algn="l">
                        <a:spcBef>
                          <a:spcPct val="20000"/>
                        </a:spcBef>
                        <a:buClr>
                          <a:schemeClr val="tx1"/>
                        </a:buClr>
                        <a:buSzPct val="80000"/>
                        <a:buFont typeface="Monotype Sorts" pitchFamily="2" charset="2"/>
                        <a:defRPr kumimoji="1" sz="1400">
                          <a:solidFill>
                            <a:schemeClr val="tx1"/>
                          </a:solidFill>
                          <a:latin typeface="Gulim" panose="020B0600000101010101" pitchFamily="34" charset="-127"/>
                          <a:ea typeface="Gulim" panose="020B0600000101010101" pitchFamily="34" charset="-127"/>
                        </a:defRPr>
                      </a:lvl2pPr>
                      <a:lvl3pPr algn="l">
                        <a:spcBef>
                          <a:spcPct val="20000"/>
                        </a:spcBef>
                        <a:buClr>
                          <a:schemeClr val="tx1"/>
                        </a:buClr>
                        <a:buSzPct val="60000"/>
                        <a:buFont typeface="Monotype Sorts" pitchFamily="2" charset="2"/>
                        <a:defRPr kumimoji="1" sz="1200">
                          <a:solidFill>
                            <a:schemeClr val="tx1"/>
                          </a:solidFill>
                          <a:latin typeface="Gulim" panose="020B0600000101010101" pitchFamily="34" charset="-127"/>
                          <a:ea typeface="Gulim" panose="020B0600000101010101" pitchFamily="34" charset="-127"/>
                        </a:defRPr>
                      </a:lvl3pPr>
                      <a:lvl4pPr algn="l">
                        <a:spcBef>
                          <a:spcPct val="20000"/>
                        </a:spcBef>
                        <a:buClr>
                          <a:schemeClr val="tx1"/>
                        </a:buClr>
                        <a:buSzPct val="60000"/>
                        <a:defRPr kumimoji="1" sz="1200">
                          <a:solidFill>
                            <a:schemeClr val="tx1"/>
                          </a:solidFill>
                          <a:latin typeface="Gulim" panose="020B0600000101010101" pitchFamily="34" charset="-127"/>
                          <a:ea typeface="Gulim" panose="020B0600000101010101" pitchFamily="34" charset="-127"/>
                        </a:defRPr>
                      </a:lvl4pPr>
                      <a:lvl5pPr algn="l">
                        <a:spcBef>
                          <a:spcPct val="20000"/>
                        </a:spcBef>
                        <a:buClr>
                          <a:schemeClr val="accent2"/>
                        </a:buClr>
                        <a:defRPr kumimoji="1" sz="1200">
                          <a:solidFill>
                            <a:schemeClr val="tx1"/>
                          </a:solidFill>
                          <a:latin typeface="Gulim" panose="020B0600000101010101" pitchFamily="34" charset="-127"/>
                          <a:ea typeface="Gulim" panose="020B0600000101010101" pitchFamily="34" charset="-127"/>
                        </a:defRPr>
                      </a:lvl5pPr>
                      <a:lvl6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6pPr>
                      <a:lvl7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7pPr>
                      <a:lvl8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8pPr>
                      <a:lvl9pPr fontAlgn="base" latinLnBrk="1">
                        <a:spcBef>
                          <a:spcPct val="20000"/>
                        </a:spcBef>
                        <a:spcAft>
                          <a:spcPct val="0"/>
                        </a:spcAft>
                        <a:buClr>
                          <a:schemeClr val="accent2"/>
                        </a:buClr>
                        <a:defRPr kumimoji="1" sz="1200">
                          <a:solidFill>
                            <a:schemeClr val="tx1"/>
                          </a:solidFill>
                          <a:latin typeface="Gulim" panose="020B0600000101010101" pitchFamily="34" charset="-127"/>
                          <a:ea typeface="Gulim" panose="020B0600000101010101" pitchFamily="34"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1" i="0" u="none" strike="noStrike" cap="none" normalizeH="0" baseline="0" smtClean="0">
                          <a:ln>
                            <a:noFill/>
                          </a:ln>
                          <a:solidFill>
                            <a:schemeClr val="tx1"/>
                          </a:solidFill>
                          <a:effectLst/>
                          <a:latin typeface="Gulim" panose="020B0600000101010101" pitchFamily="34" charset="-127"/>
                          <a:ea typeface="Gulim" panose="020B0600000101010101" pitchFamily="34" charset="-127"/>
                        </a:rPr>
                        <a:t>Wide (Short ~ Long Range)</a:t>
                      </a:r>
                    </a:p>
                  </a:txBody>
                  <a:tcPr marL="0" marR="0" marT="0" marB="0"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solidFill>
                      <a:srgbClr val="F5CDFF">
                        <a:alpha val="50000"/>
                      </a:srgbClr>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bwMode="auto">
          <a:xfrm>
            <a:off x="71438" y="63500"/>
            <a:ext cx="8153400" cy="50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HY헤드라인M" pitchFamily="18" charset="-127"/>
                <a:ea typeface="HY헤드라인M" pitchFamily="18" charset="-127"/>
              </a:rPr>
              <a:t>VLC motivation</a:t>
            </a:r>
          </a:p>
        </p:txBody>
      </p:sp>
      <p:sp>
        <p:nvSpPr>
          <p:cNvPr id="24579" name="Text Box 128"/>
          <p:cNvSpPr txBox="1">
            <a:spLocks noChangeArrowheads="1"/>
          </p:cNvSpPr>
          <p:nvPr/>
        </p:nvSpPr>
        <p:spPr bwMode="auto">
          <a:xfrm>
            <a:off x="469900" y="1098550"/>
            <a:ext cx="7781925" cy="4710113"/>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latinLnBrk="1">
              <a:spcBef>
                <a:spcPct val="20000"/>
              </a:spcBef>
              <a:buClr>
                <a:schemeClr val="tx1"/>
              </a:buClr>
              <a:buFont typeface="Wingdings" panose="05000000000000000000" pitchFamily="2" charset="2"/>
              <a:buBlip>
                <a:blip r:embed="rId2"/>
              </a:buBlip>
              <a:defRPr kumimoji="1">
                <a:solidFill>
                  <a:schemeClr val="tx1"/>
                </a:solidFill>
                <a:latin typeface="HY헤드라인M" pitchFamily="18" charset="-127"/>
                <a:ea typeface="HY헤드라인M" pitchFamily="18" charset="-127"/>
              </a:defRPr>
            </a:lvl1pPr>
            <a:lvl2pPr marL="742950" indent="-285750" latinLnBrk="1">
              <a:spcBef>
                <a:spcPct val="20000"/>
              </a:spcBef>
              <a:buClr>
                <a:schemeClr val="tx1"/>
              </a:buClr>
              <a:buSzPct val="80000"/>
              <a:buFont typeface="Monotype Sorts" pitchFamily="2" charset="2"/>
              <a:buBlip>
                <a:blip r:embed="rId3"/>
              </a:buBlip>
              <a:defRPr kumimoji="1" sz="1600">
                <a:solidFill>
                  <a:schemeClr val="tx1"/>
                </a:solidFill>
                <a:latin typeface="HY헤드라인M" pitchFamily="18" charset="-127"/>
                <a:ea typeface="HY헤드라인M" pitchFamily="18"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HY헤드라인M" pitchFamily="18" charset="-127"/>
                <a:ea typeface="HY헤드라인M" pitchFamily="18"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HY헤드라인M" pitchFamily="18" charset="-127"/>
                <a:ea typeface="HY헤드라인M" pitchFamily="18" charset="-127"/>
              </a:defRPr>
            </a:lvl4pPr>
            <a:lvl5pPr marL="2057400" indent="-228600" latinLnBrk="1">
              <a:spcBef>
                <a:spcPct val="20000"/>
              </a:spcBef>
              <a:buClr>
                <a:schemeClr val="accent2"/>
              </a:buClr>
              <a:buChar char="•"/>
              <a:defRPr kumimoji="1" sz="1400">
                <a:solidFill>
                  <a:schemeClr val="tx1"/>
                </a:solidFill>
                <a:latin typeface="HY헤드라인M" pitchFamily="18" charset="-127"/>
                <a:ea typeface="HY헤드라인M" pitchFamily="18"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9pPr>
          </a:lstStyle>
          <a:p>
            <a:pPr eaLnBrk="1" hangingPunct="1">
              <a:lnSpc>
                <a:spcPct val="90000"/>
              </a:lnSpc>
              <a:spcBef>
                <a:spcPct val="50000"/>
              </a:spcBef>
              <a:spcAft>
                <a:spcPct val="5000"/>
              </a:spcAft>
              <a:buClrTx/>
              <a:buFontTx/>
              <a:buBlip>
                <a:blip r:embed="rId4"/>
              </a:buBlip>
            </a:pPr>
            <a:r>
              <a:rPr lang="en-US" altLang="ko-KR" sz="2000" b="1" dirty="0">
                <a:solidFill>
                  <a:srgbClr val="000000"/>
                </a:solidFill>
                <a:latin typeface="Arial" panose="020B0604020202020204" pitchFamily="34" charset="0"/>
              </a:rPr>
              <a:t>Communication community trend</a:t>
            </a:r>
          </a:p>
          <a:p>
            <a:pPr lvl="1" eaLnBrk="1" hangingPunct="1">
              <a:lnSpc>
                <a:spcPct val="90000"/>
              </a:lnSpc>
              <a:spcBef>
                <a:spcPct val="50000"/>
              </a:spcBef>
              <a:spcAft>
                <a:spcPct val="5000"/>
              </a:spcAft>
              <a:buClrTx/>
              <a:buSzTx/>
              <a:buFontTx/>
              <a:buBlip>
                <a:blip r:embed="rId5"/>
              </a:buBlip>
            </a:pPr>
            <a:r>
              <a:rPr lang="en-US" altLang="ko-KR" sz="1400" dirty="0">
                <a:solidFill>
                  <a:srgbClr val="000000"/>
                </a:solidFill>
                <a:latin typeface="Arial" panose="020B0604020202020204" pitchFamily="34" charset="0"/>
              </a:rPr>
              <a:t>Ubiquitous (Connect each other everywhere, every time)</a:t>
            </a:r>
          </a:p>
          <a:p>
            <a:pPr lvl="1" eaLnBrk="1" hangingPunct="1">
              <a:lnSpc>
                <a:spcPct val="90000"/>
              </a:lnSpc>
              <a:spcBef>
                <a:spcPct val="50000"/>
              </a:spcBef>
              <a:spcAft>
                <a:spcPct val="5000"/>
              </a:spcAft>
              <a:buClrTx/>
              <a:buSzTx/>
              <a:buFontTx/>
              <a:buBlip>
                <a:blip r:embed="rId5"/>
              </a:buBlip>
            </a:pPr>
            <a:r>
              <a:rPr lang="en-US" altLang="ko-KR" sz="1400" dirty="0">
                <a:solidFill>
                  <a:srgbClr val="000000"/>
                </a:solidFill>
                <a:latin typeface="Arial" panose="020B0604020202020204" pitchFamily="34" charset="0"/>
              </a:rPr>
              <a:t>Security</a:t>
            </a:r>
          </a:p>
          <a:p>
            <a:pPr lvl="1" eaLnBrk="1" hangingPunct="1">
              <a:lnSpc>
                <a:spcPct val="90000"/>
              </a:lnSpc>
              <a:spcBef>
                <a:spcPct val="50000"/>
              </a:spcBef>
              <a:spcAft>
                <a:spcPct val="5000"/>
              </a:spcAft>
              <a:buClrTx/>
              <a:buSzTx/>
              <a:buFontTx/>
              <a:buNone/>
            </a:pPr>
            <a:endParaRPr lang="en-US" altLang="ko-KR" sz="800" dirty="0">
              <a:solidFill>
                <a:srgbClr val="000000"/>
              </a:solidFill>
              <a:latin typeface="Arial" panose="020B0604020202020204" pitchFamily="34" charset="0"/>
            </a:endParaRPr>
          </a:p>
          <a:p>
            <a:pPr eaLnBrk="1" hangingPunct="1">
              <a:lnSpc>
                <a:spcPct val="90000"/>
              </a:lnSpc>
              <a:spcBef>
                <a:spcPct val="50000"/>
              </a:spcBef>
              <a:spcAft>
                <a:spcPct val="5000"/>
              </a:spcAft>
              <a:buClrTx/>
              <a:buFontTx/>
              <a:buBlip>
                <a:blip r:embed="rId4"/>
              </a:buBlip>
            </a:pPr>
            <a:r>
              <a:rPr lang="en-US" altLang="ko-KR" sz="2000" b="1" dirty="0">
                <a:solidFill>
                  <a:srgbClr val="FF0000"/>
                </a:solidFill>
                <a:latin typeface="Arial" panose="020B0604020202020204" pitchFamily="34" charset="0"/>
              </a:rPr>
              <a:t>LED</a:t>
            </a:r>
            <a:r>
              <a:rPr lang="en-US" altLang="ko-KR" sz="2000" b="1" dirty="0">
                <a:solidFill>
                  <a:srgbClr val="000000"/>
                </a:solidFill>
                <a:latin typeface="Arial" panose="020B0604020202020204" pitchFamily="34" charset="0"/>
              </a:rPr>
              <a:t> trend</a:t>
            </a:r>
            <a:endParaRPr lang="en-US" altLang="ko-KR" sz="1800" dirty="0">
              <a:solidFill>
                <a:srgbClr val="000000"/>
              </a:solidFill>
              <a:latin typeface="Arial" panose="020B0604020202020204" pitchFamily="34" charset="0"/>
            </a:endParaRPr>
          </a:p>
          <a:p>
            <a:pPr lvl="1" eaLnBrk="1" hangingPunct="1">
              <a:lnSpc>
                <a:spcPct val="90000"/>
              </a:lnSpc>
              <a:spcBef>
                <a:spcPct val="50000"/>
              </a:spcBef>
              <a:spcAft>
                <a:spcPct val="5000"/>
              </a:spcAft>
              <a:buClrTx/>
              <a:buSzTx/>
              <a:buFontTx/>
              <a:buBlip>
                <a:blip r:embed="rId5"/>
              </a:buBlip>
            </a:pPr>
            <a:r>
              <a:rPr lang="en-US" altLang="ko-KR" sz="1400" dirty="0">
                <a:solidFill>
                  <a:srgbClr val="000000"/>
                </a:solidFill>
                <a:latin typeface="Arial" panose="020B0604020202020204" pitchFamily="34" charset="0"/>
              </a:rPr>
              <a:t>LED technology (efficiency, brightness)</a:t>
            </a:r>
          </a:p>
          <a:p>
            <a:pPr lvl="1" eaLnBrk="1" hangingPunct="1">
              <a:lnSpc>
                <a:spcPct val="90000"/>
              </a:lnSpc>
              <a:spcBef>
                <a:spcPct val="50000"/>
              </a:spcBef>
              <a:spcAft>
                <a:spcPct val="5000"/>
              </a:spcAft>
              <a:buClrTx/>
              <a:buSzTx/>
              <a:buFontTx/>
              <a:buBlip>
                <a:blip r:embed="rId5"/>
              </a:buBlip>
            </a:pPr>
            <a:r>
              <a:rPr lang="en-US" altLang="ko-KR" sz="1400" dirty="0">
                <a:solidFill>
                  <a:srgbClr val="000000"/>
                </a:solidFill>
                <a:latin typeface="Arial" panose="020B0604020202020204" pitchFamily="34" charset="0"/>
              </a:rPr>
              <a:t>LED Cost</a:t>
            </a:r>
          </a:p>
          <a:p>
            <a:pPr lvl="1" eaLnBrk="1" hangingPunct="1">
              <a:lnSpc>
                <a:spcPct val="90000"/>
              </a:lnSpc>
              <a:spcBef>
                <a:spcPct val="50000"/>
              </a:spcBef>
              <a:spcAft>
                <a:spcPct val="5000"/>
              </a:spcAft>
              <a:buClrTx/>
              <a:buSzTx/>
              <a:buFontTx/>
              <a:buBlip>
                <a:blip r:embed="rId5"/>
              </a:buBlip>
            </a:pPr>
            <a:endParaRPr lang="en-US" altLang="ko-KR" sz="800" dirty="0">
              <a:solidFill>
                <a:srgbClr val="000000"/>
              </a:solidFill>
              <a:latin typeface="Arial" panose="020B0604020202020204" pitchFamily="34" charset="0"/>
            </a:endParaRPr>
          </a:p>
          <a:p>
            <a:pPr eaLnBrk="1" hangingPunct="1">
              <a:lnSpc>
                <a:spcPct val="90000"/>
              </a:lnSpc>
              <a:spcBef>
                <a:spcPct val="50000"/>
              </a:spcBef>
              <a:spcAft>
                <a:spcPct val="5000"/>
              </a:spcAft>
              <a:buClrTx/>
              <a:buFontTx/>
              <a:buBlip>
                <a:blip r:embed="rId4"/>
              </a:buBlip>
            </a:pPr>
            <a:r>
              <a:rPr lang="en-US" altLang="ko-KR" sz="2000" b="1" dirty="0">
                <a:solidFill>
                  <a:srgbClr val="000000"/>
                </a:solidFill>
                <a:latin typeface="Arial" panose="020B0604020202020204" pitchFamily="34" charset="0"/>
              </a:rPr>
              <a:t>Environmental trend</a:t>
            </a:r>
          </a:p>
          <a:p>
            <a:pPr lvl="1" eaLnBrk="1" hangingPunct="1">
              <a:lnSpc>
                <a:spcPct val="90000"/>
              </a:lnSpc>
              <a:spcBef>
                <a:spcPct val="50000"/>
              </a:spcBef>
              <a:spcAft>
                <a:spcPct val="5000"/>
              </a:spcAft>
              <a:buClrTx/>
              <a:buSzTx/>
              <a:buFontTx/>
              <a:buBlip>
                <a:blip r:embed="rId5"/>
              </a:buBlip>
            </a:pPr>
            <a:r>
              <a:rPr lang="en-US" altLang="ko-KR" sz="1400" dirty="0">
                <a:solidFill>
                  <a:srgbClr val="000000"/>
                </a:solidFill>
                <a:latin typeface="Arial" panose="020B0604020202020204" pitchFamily="34" charset="0"/>
              </a:rPr>
              <a:t>Health</a:t>
            </a:r>
          </a:p>
          <a:p>
            <a:pPr lvl="1" eaLnBrk="1" hangingPunct="1">
              <a:lnSpc>
                <a:spcPct val="90000"/>
              </a:lnSpc>
              <a:spcBef>
                <a:spcPct val="50000"/>
              </a:spcBef>
              <a:spcAft>
                <a:spcPct val="5000"/>
              </a:spcAft>
              <a:buClrTx/>
              <a:buSzTx/>
              <a:buFontTx/>
              <a:buBlip>
                <a:blip r:embed="rId5"/>
              </a:buBlip>
            </a:pPr>
            <a:r>
              <a:rPr lang="en-US" altLang="ko-KR" sz="1400" dirty="0">
                <a:solidFill>
                  <a:srgbClr val="000000"/>
                </a:solidFill>
                <a:latin typeface="Arial" panose="020B0604020202020204" pitchFamily="34" charset="0"/>
              </a:rPr>
              <a:t>Energy saving</a:t>
            </a:r>
          </a:p>
          <a:p>
            <a:pPr lvl="1" eaLnBrk="1" hangingPunct="1">
              <a:lnSpc>
                <a:spcPct val="90000"/>
              </a:lnSpc>
              <a:spcBef>
                <a:spcPct val="50000"/>
              </a:spcBef>
              <a:spcAft>
                <a:spcPct val="5000"/>
              </a:spcAft>
              <a:buClrTx/>
              <a:buSzTx/>
              <a:buFontTx/>
              <a:buBlip>
                <a:blip r:embed="rId5"/>
              </a:buBlip>
            </a:pPr>
            <a:endParaRPr lang="en-US" altLang="ko-KR" sz="800" dirty="0">
              <a:solidFill>
                <a:srgbClr val="000000"/>
              </a:solidFill>
              <a:latin typeface="Arial" panose="020B0604020202020204" pitchFamily="34" charset="0"/>
            </a:endParaRPr>
          </a:p>
          <a:p>
            <a:pPr eaLnBrk="1" hangingPunct="1">
              <a:lnSpc>
                <a:spcPct val="90000"/>
              </a:lnSpc>
              <a:spcBef>
                <a:spcPct val="50000"/>
              </a:spcBef>
              <a:spcAft>
                <a:spcPct val="5000"/>
              </a:spcAft>
              <a:buClrTx/>
              <a:buFontTx/>
              <a:buBlip>
                <a:blip r:embed="rId4"/>
              </a:buBlip>
            </a:pPr>
            <a:r>
              <a:rPr lang="en-US" altLang="ko-KR" sz="2000" b="1" dirty="0">
                <a:solidFill>
                  <a:srgbClr val="000000"/>
                </a:solidFill>
                <a:latin typeface="Arial" panose="020B0604020202020204" pitchFamily="34" charset="0"/>
              </a:rPr>
              <a:t>Intrinsic characteristic of </a:t>
            </a:r>
            <a:r>
              <a:rPr lang="en-US" altLang="ko-KR" sz="2000" b="1" dirty="0">
                <a:solidFill>
                  <a:srgbClr val="FF0000"/>
                </a:solidFill>
                <a:latin typeface="Arial" panose="020B0604020202020204" pitchFamily="34" charset="0"/>
              </a:rPr>
              <a:t>VLC</a:t>
            </a:r>
          </a:p>
          <a:p>
            <a:pPr lvl="1" eaLnBrk="1" hangingPunct="1">
              <a:lnSpc>
                <a:spcPct val="90000"/>
              </a:lnSpc>
              <a:spcBef>
                <a:spcPct val="50000"/>
              </a:spcBef>
              <a:spcAft>
                <a:spcPct val="5000"/>
              </a:spcAft>
              <a:buClrTx/>
              <a:buSzTx/>
              <a:buFontTx/>
              <a:buBlip>
                <a:blip r:embed="rId5"/>
              </a:buBlip>
            </a:pPr>
            <a:r>
              <a:rPr lang="en-US" altLang="ko-KR" sz="1400" dirty="0">
                <a:solidFill>
                  <a:srgbClr val="000000"/>
                </a:solidFill>
                <a:latin typeface="Arial" panose="020B0604020202020204" pitchFamily="34" charset="0"/>
              </a:rPr>
              <a:t>Visibility</a:t>
            </a:r>
          </a:p>
          <a:p>
            <a:pPr lvl="1" eaLnBrk="1" hangingPunct="1">
              <a:lnSpc>
                <a:spcPct val="90000"/>
              </a:lnSpc>
              <a:spcBef>
                <a:spcPct val="50000"/>
              </a:spcBef>
              <a:spcAft>
                <a:spcPct val="5000"/>
              </a:spcAft>
              <a:buClrTx/>
              <a:buSzTx/>
              <a:buFontTx/>
              <a:buBlip>
                <a:blip r:embed="rId5"/>
              </a:buBlip>
            </a:pPr>
            <a:r>
              <a:rPr lang="en-US" altLang="ko-KR" sz="1400" dirty="0">
                <a:solidFill>
                  <a:srgbClr val="000000"/>
                </a:solidFill>
                <a:latin typeface="Arial" panose="020B0604020202020204" pitchFamily="34" charset="0"/>
              </a:rPr>
              <a:t>No interference / No regulation</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68263" y="63500"/>
            <a:ext cx="82296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Arial" panose="020B0604020202020204" pitchFamily="34" charset="0"/>
                <a:ea typeface="HY헤드라인M" pitchFamily="18" charset="-127"/>
              </a:rPr>
              <a:t>Outline</a:t>
            </a:r>
          </a:p>
        </p:txBody>
      </p:sp>
      <p:sp>
        <p:nvSpPr>
          <p:cNvPr id="25603" name="Text Box 5"/>
          <p:cNvSpPr txBox="1">
            <a:spLocks noChangeArrowheads="1"/>
          </p:cNvSpPr>
          <p:nvPr/>
        </p:nvSpPr>
        <p:spPr bwMode="auto">
          <a:xfrm>
            <a:off x="822325" y="1311275"/>
            <a:ext cx="7013575" cy="438943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latinLnBrk="1">
              <a:spcBef>
                <a:spcPct val="20000"/>
              </a:spcBef>
              <a:buClr>
                <a:schemeClr val="tx1"/>
              </a:buClr>
              <a:buFont typeface="Wingdings" panose="05000000000000000000" pitchFamily="2" charset="2"/>
              <a:buBlip>
                <a:blip r:embed="rId3"/>
              </a:buBlip>
              <a:defRPr kumimoji="1">
                <a:solidFill>
                  <a:schemeClr val="tx1"/>
                </a:solidFill>
                <a:latin typeface="HY헤드라인M" pitchFamily="18" charset="-127"/>
                <a:ea typeface="HY헤드라인M" pitchFamily="18" charset="-127"/>
              </a:defRPr>
            </a:lvl1pPr>
            <a:lvl2pPr marL="742950" indent="-285750" latinLnBrk="1">
              <a:spcBef>
                <a:spcPct val="20000"/>
              </a:spcBef>
              <a:buClr>
                <a:schemeClr val="tx1"/>
              </a:buClr>
              <a:buSzPct val="80000"/>
              <a:buFont typeface="Monotype Sorts" pitchFamily="2" charset="2"/>
              <a:buBlip>
                <a:blip r:embed="rId4"/>
              </a:buBlip>
              <a:defRPr kumimoji="1" sz="1600">
                <a:solidFill>
                  <a:schemeClr val="tx1"/>
                </a:solidFill>
                <a:latin typeface="HY헤드라인M" pitchFamily="18" charset="-127"/>
                <a:ea typeface="HY헤드라인M" pitchFamily="18"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HY헤드라인M" pitchFamily="18" charset="-127"/>
                <a:ea typeface="HY헤드라인M" pitchFamily="18"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HY헤드라인M" pitchFamily="18" charset="-127"/>
                <a:ea typeface="HY헤드라인M" pitchFamily="18" charset="-127"/>
              </a:defRPr>
            </a:lvl4pPr>
            <a:lvl5pPr marL="2057400" indent="-228600" latinLnBrk="1">
              <a:spcBef>
                <a:spcPct val="20000"/>
              </a:spcBef>
              <a:buClr>
                <a:schemeClr val="accent2"/>
              </a:buClr>
              <a:buChar char="•"/>
              <a:defRPr kumimoji="1" sz="1400">
                <a:solidFill>
                  <a:schemeClr val="tx1"/>
                </a:solidFill>
                <a:latin typeface="HY헤드라인M" pitchFamily="18" charset="-127"/>
                <a:ea typeface="HY헤드라인M" pitchFamily="18"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9pPr>
          </a:lstStyle>
          <a:p>
            <a:pPr eaLnBrk="1" hangingPunct="1">
              <a:lnSpc>
                <a:spcPct val="110000"/>
              </a:lnSpc>
              <a:spcBef>
                <a:spcPct val="50000"/>
              </a:spcBef>
              <a:spcAft>
                <a:spcPct val="5000"/>
              </a:spcAft>
              <a:buClrTx/>
              <a:buFontTx/>
              <a:buBlip>
                <a:blip r:embed="rId5"/>
              </a:buBlip>
            </a:pPr>
            <a:r>
              <a:rPr lang="en-US" altLang="ko-KR" sz="2400" dirty="0">
                <a:solidFill>
                  <a:srgbClr val="000000"/>
                </a:solidFill>
              </a:rPr>
              <a:t>Part </a:t>
            </a:r>
            <a:r>
              <a:rPr lang="en-US" altLang="ko-KR" sz="2400" dirty="0" smtClean="0">
                <a:solidFill>
                  <a:srgbClr val="000000"/>
                </a:solidFill>
              </a:rPr>
              <a:t>1</a:t>
            </a:r>
            <a:endParaRPr lang="en-US" altLang="ko-KR" sz="2400" dirty="0">
              <a:solidFill>
                <a:srgbClr val="000000"/>
              </a:solidFill>
            </a:endParaRPr>
          </a:p>
          <a:p>
            <a:pPr lvl="1" eaLnBrk="1" hangingPunct="1">
              <a:lnSpc>
                <a:spcPct val="110000"/>
              </a:lnSpc>
              <a:spcBef>
                <a:spcPct val="50000"/>
              </a:spcBef>
              <a:spcAft>
                <a:spcPct val="5000"/>
              </a:spcAft>
              <a:buClrTx/>
              <a:buSzTx/>
              <a:buFontTx/>
              <a:buBlip>
                <a:blip r:embed="rId5"/>
              </a:buBlip>
            </a:pPr>
            <a:r>
              <a:rPr lang="en-US" altLang="ko-KR" sz="2400" dirty="0">
                <a:solidFill>
                  <a:schemeClr val="folHlink"/>
                </a:solidFill>
              </a:rPr>
              <a:t>VLC introduction</a:t>
            </a:r>
          </a:p>
          <a:p>
            <a:pPr lvl="1" eaLnBrk="1" hangingPunct="1">
              <a:lnSpc>
                <a:spcPct val="110000"/>
              </a:lnSpc>
              <a:spcBef>
                <a:spcPct val="50000"/>
              </a:spcBef>
              <a:spcAft>
                <a:spcPct val="5000"/>
              </a:spcAft>
              <a:buClrTx/>
              <a:buSzTx/>
              <a:buFontTx/>
              <a:buBlip>
                <a:blip r:embed="rId5"/>
              </a:buBlip>
            </a:pPr>
            <a:r>
              <a:rPr lang="en-US" altLang="ko-KR" sz="2400" dirty="0"/>
              <a:t>LED introduction</a:t>
            </a:r>
          </a:p>
          <a:p>
            <a:pPr lvl="1" eaLnBrk="1" hangingPunct="1">
              <a:lnSpc>
                <a:spcPct val="110000"/>
              </a:lnSpc>
              <a:spcBef>
                <a:spcPct val="50000"/>
              </a:spcBef>
              <a:spcAft>
                <a:spcPct val="5000"/>
              </a:spcAft>
              <a:buClrTx/>
              <a:buSzTx/>
              <a:buFontTx/>
              <a:buBlip>
                <a:blip r:embed="rId5"/>
              </a:buBlip>
            </a:pPr>
            <a:r>
              <a:rPr lang="en-US" altLang="ko-KR" sz="2400" dirty="0">
                <a:solidFill>
                  <a:schemeClr val="folHlink"/>
                </a:solidFill>
              </a:rPr>
              <a:t>VLC potential application</a:t>
            </a:r>
          </a:p>
          <a:p>
            <a:pPr eaLnBrk="1" hangingPunct="1">
              <a:lnSpc>
                <a:spcPct val="110000"/>
              </a:lnSpc>
              <a:spcBef>
                <a:spcPct val="50000"/>
              </a:spcBef>
              <a:spcAft>
                <a:spcPct val="5000"/>
              </a:spcAft>
              <a:buClrTx/>
              <a:buFontTx/>
              <a:buBlip>
                <a:blip r:embed="rId5"/>
              </a:buBlip>
            </a:pPr>
            <a:r>
              <a:rPr lang="en-US" altLang="ko-KR" sz="2400" dirty="0">
                <a:solidFill>
                  <a:schemeClr val="folHlink"/>
                </a:solidFill>
              </a:rPr>
              <a:t>Part </a:t>
            </a:r>
            <a:r>
              <a:rPr lang="en-US" altLang="ko-KR" sz="2400" dirty="0" smtClean="0">
                <a:solidFill>
                  <a:schemeClr val="folHlink"/>
                </a:solidFill>
              </a:rPr>
              <a:t>2</a:t>
            </a:r>
            <a:endParaRPr lang="en-US" altLang="ko-KR" sz="2400" dirty="0">
              <a:solidFill>
                <a:schemeClr val="folHlink"/>
              </a:solidFill>
            </a:endParaRPr>
          </a:p>
          <a:p>
            <a:pPr lvl="1" eaLnBrk="1" hangingPunct="1">
              <a:lnSpc>
                <a:spcPct val="110000"/>
              </a:lnSpc>
              <a:spcBef>
                <a:spcPct val="50000"/>
              </a:spcBef>
              <a:spcAft>
                <a:spcPct val="5000"/>
              </a:spcAft>
              <a:buClrTx/>
              <a:buSzTx/>
              <a:buFontTx/>
              <a:buBlip>
                <a:blip r:embed="rId5"/>
              </a:buBlip>
            </a:pPr>
            <a:r>
              <a:rPr lang="en-US" altLang="ko-KR" sz="2400" dirty="0">
                <a:solidFill>
                  <a:schemeClr val="folHlink"/>
                </a:solidFill>
              </a:rPr>
              <a:t>VLC components</a:t>
            </a:r>
          </a:p>
          <a:p>
            <a:pPr lvl="1" eaLnBrk="1" hangingPunct="1">
              <a:lnSpc>
                <a:spcPct val="110000"/>
              </a:lnSpc>
              <a:spcBef>
                <a:spcPct val="50000"/>
              </a:spcBef>
              <a:spcAft>
                <a:spcPct val="5000"/>
              </a:spcAft>
              <a:buClrTx/>
              <a:buSzTx/>
              <a:buFontTx/>
              <a:buBlip>
                <a:blip r:embed="rId5"/>
              </a:buBlip>
            </a:pPr>
            <a:r>
              <a:rPr lang="en-US" altLang="ko-KR" sz="2400" dirty="0">
                <a:solidFill>
                  <a:schemeClr val="folHlink"/>
                </a:solidFill>
              </a:rPr>
              <a:t>Technical challenges</a:t>
            </a: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447675" y="112713"/>
            <a:ext cx="82296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HY헤드라인M" pitchFamily="18" charset="-127"/>
                <a:ea typeface="HY헤드라인M" pitchFamily="18" charset="-127"/>
              </a:rPr>
              <a:t>LED technical evolution</a:t>
            </a:r>
          </a:p>
        </p:txBody>
      </p:sp>
      <p:sp>
        <p:nvSpPr>
          <p:cNvPr id="27651" name="Line 3"/>
          <p:cNvSpPr>
            <a:spLocks noChangeShapeType="1"/>
          </p:cNvSpPr>
          <p:nvPr/>
        </p:nvSpPr>
        <p:spPr bwMode="auto">
          <a:xfrm>
            <a:off x="708025" y="5815013"/>
            <a:ext cx="81692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2" name="Line 4"/>
          <p:cNvSpPr>
            <a:spLocks noChangeShapeType="1"/>
          </p:cNvSpPr>
          <p:nvPr/>
        </p:nvSpPr>
        <p:spPr bwMode="auto">
          <a:xfrm flipV="1">
            <a:off x="714375" y="1511300"/>
            <a:ext cx="30163" cy="430053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53" name="Text Box 5"/>
          <p:cNvSpPr txBox="1">
            <a:spLocks noChangeArrowheads="1"/>
          </p:cNvSpPr>
          <p:nvPr/>
        </p:nvSpPr>
        <p:spPr bwMode="auto">
          <a:xfrm>
            <a:off x="6781800" y="6288088"/>
            <a:ext cx="2184400" cy="274637"/>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a:solidFill>
                  <a:srgbClr val="000000"/>
                </a:solidFill>
                <a:latin typeface="Times New Roman" panose="02020603050405020304" pitchFamily="18" charset="0"/>
                <a:ea typeface="Gulim" panose="020B0600000101010101" pitchFamily="34" charset="-127"/>
              </a:rPr>
              <a:t>Source: Credit Suisse, 2006.11.2</a:t>
            </a:r>
          </a:p>
        </p:txBody>
      </p:sp>
      <p:sp>
        <p:nvSpPr>
          <p:cNvPr id="27654" name="Text Box 6"/>
          <p:cNvSpPr txBox="1">
            <a:spLocks noChangeArrowheads="1"/>
          </p:cNvSpPr>
          <p:nvPr/>
        </p:nvSpPr>
        <p:spPr bwMode="auto">
          <a:xfrm>
            <a:off x="3611563" y="6078538"/>
            <a:ext cx="2224087"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Brightness / Power ratio</a:t>
            </a:r>
          </a:p>
        </p:txBody>
      </p:sp>
      <p:sp>
        <p:nvSpPr>
          <p:cNvPr id="27655" name="Text Box 7"/>
          <p:cNvSpPr txBox="1">
            <a:spLocks noChangeArrowheads="1"/>
          </p:cNvSpPr>
          <p:nvPr/>
        </p:nvSpPr>
        <p:spPr bwMode="auto">
          <a:xfrm rot="-5400000">
            <a:off x="-826294" y="3626644"/>
            <a:ext cx="2084388"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Cost / Brightness ratio</a:t>
            </a:r>
          </a:p>
        </p:txBody>
      </p:sp>
      <p:sp>
        <p:nvSpPr>
          <p:cNvPr id="27656" name="Oval 8"/>
          <p:cNvSpPr>
            <a:spLocks noChangeArrowheads="1"/>
          </p:cNvSpPr>
          <p:nvPr/>
        </p:nvSpPr>
        <p:spPr bwMode="auto">
          <a:xfrm>
            <a:off x="771525" y="5127625"/>
            <a:ext cx="1635125" cy="641350"/>
          </a:xfrm>
          <a:prstGeom prst="ellipse">
            <a:avLst/>
          </a:prstGeom>
          <a:solidFill>
            <a:srgbClr val="99FF33">
              <a:alpha val="59999"/>
            </a:srgbClr>
          </a:solidFill>
          <a:ln w="9525">
            <a:round/>
            <a:headEnd/>
            <a:tailEnd/>
          </a:ln>
          <a:effectLst/>
          <a:scene3d>
            <a:camera prst="legacyPerspectiveBottom"/>
            <a:lightRig rig="legacyFlat3" dir="t"/>
          </a:scene3d>
          <a:sp3d extrusionH="227000" prstMaterial="legacyMatte">
            <a:bevelT w="13500" h="13500" prst="angle"/>
            <a:bevelB w="13500" h="13500" prst="angle"/>
            <a:extrusionClr>
              <a:srgbClr val="99FF33"/>
            </a:extrusionClr>
            <a:contourClr>
              <a:srgbClr val="99FF33"/>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r>
              <a:rPr lang="en-US" altLang="ko-KR" sz="1400" dirty="0">
                <a:latin typeface="HY견고딕" pitchFamily="18" charset="-127"/>
                <a:ea typeface="HY견고딕" pitchFamily="18" charset="-127"/>
              </a:rPr>
              <a:t>Incandescent</a:t>
            </a:r>
          </a:p>
          <a:p>
            <a:pPr eaLnBrk="1" hangingPunct="1"/>
            <a:r>
              <a:rPr lang="en-US" altLang="ko-KR" sz="1400" dirty="0">
                <a:latin typeface="HY견고딕" pitchFamily="18" charset="-127"/>
                <a:ea typeface="HY견고딕" pitchFamily="18" charset="-127"/>
              </a:rPr>
              <a:t> </a:t>
            </a:r>
            <a:r>
              <a:rPr lang="en-US" altLang="ko-KR" sz="1400" dirty="0" smtClean="0">
                <a:latin typeface="HY견고딕" pitchFamily="18" charset="-127"/>
                <a:ea typeface="HY견고딕" pitchFamily="18" charset="-127"/>
              </a:rPr>
              <a:t>Lamp (</a:t>
            </a:r>
            <a:r>
              <a:rPr lang="zh-CN" altLang="en-US" sz="1400" dirty="0">
                <a:latin typeface="HY견고딕" pitchFamily="18" charset="-127"/>
                <a:ea typeface="HY견고딕" pitchFamily="18" charset="-127"/>
              </a:rPr>
              <a:t>白炽灯</a:t>
            </a:r>
            <a:r>
              <a:rPr lang="en-US" altLang="ko-KR" sz="1400" dirty="0" smtClean="0">
                <a:latin typeface="HY견고딕" pitchFamily="18" charset="-127"/>
                <a:ea typeface="HY견고딕" pitchFamily="18" charset="-127"/>
              </a:rPr>
              <a:t>)</a:t>
            </a:r>
            <a:endParaRPr lang="en-US" altLang="ko-KR" sz="1400" dirty="0">
              <a:latin typeface="HY견고딕" pitchFamily="18" charset="-127"/>
              <a:ea typeface="HY견고딕" pitchFamily="18" charset="-127"/>
            </a:endParaRPr>
          </a:p>
        </p:txBody>
      </p:sp>
      <p:sp>
        <p:nvSpPr>
          <p:cNvPr id="27657" name="Oval 9"/>
          <p:cNvSpPr>
            <a:spLocks noChangeArrowheads="1"/>
          </p:cNvSpPr>
          <p:nvPr/>
        </p:nvSpPr>
        <p:spPr bwMode="auto">
          <a:xfrm>
            <a:off x="2062163" y="4478338"/>
            <a:ext cx="1635125" cy="641350"/>
          </a:xfrm>
          <a:prstGeom prst="ellipse">
            <a:avLst/>
          </a:prstGeom>
          <a:solidFill>
            <a:srgbClr val="FF0000">
              <a:alpha val="59999"/>
            </a:srgbClr>
          </a:solidFill>
          <a:ln w="9525">
            <a:round/>
            <a:headEnd/>
            <a:tailEnd/>
          </a:ln>
          <a:effectLst/>
          <a:scene3d>
            <a:camera prst="legacyPerspectiveBottom"/>
            <a:lightRig rig="legacyFlat3" dir="t"/>
          </a:scene3d>
          <a:sp3d extrusionH="227000" prstMaterial="legacyMatte">
            <a:bevelT w="13500" h="13500" prst="angle"/>
            <a:bevelB w="13500" h="13500" prst="angle"/>
            <a:extrusionClr>
              <a:srgbClr val="FF0000"/>
            </a:extrusionClr>
            <a:contourClr>
              <a:srgbClr val="FF0000"/>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r>
              <a:rPr lang="en-US" altLang="ko-KR" sz="1400" dirty="0">
                <a:latin typeface="HY견고딕" pitchFamily="18" charset="-127"/>
                <a:ea typeface="HY견고딕" pitchFamily="18" charset="-127"/>
              </a:rPr>
              <a:t>Halogen</a:t>
            </a:r>
          </a:p>
          <a:p>
            <a:pPr eaLnBrk="1" hangingPunct="1"/>
            <a:r>
              <a:rPr lang="en-US" altLang="ko-KR" sz="1400" dirty="0">
                <a:latin typeface="HY견고딕" pitchFamily="18" charset="-127"/>
                <a:ea typeface="HY견고딕" pitchFamily="18" charset="-127"/>
              </a:rPr>
              <a:t> </a:t>
            </a:r>
            <a:r>
              <a:rPr lang="en-US" altLang="ko-KR" sz="1400" dirty="0" smtClean="0">
                <a:latin typeface="HY견고딕" pitchFamily="18" charset="-127"/>
                <a:ea typeface="HY견고딕" pitchFamily="18" charset="-127"/>
              </a:rPr>
              <a:t>Lamp (</a:t>
            </a:r>
            <a:r>
              <a:rPr lang="zh-CN" altLang="en-US" sz="1400" dirty="0">
                <a:latin typeface="HY견고딕" pitchFamily="18" charset="-127"/>
                <a:ea typeface="HY견고딕" pitchFamily="18" charset="-127"/>
              </a:rPr>
              <a:t>石英灯 </a:t>
            </a:r>
            <a:r>
              <a:rPr lang="en-US" altLang="ko-KR" sz="1400" dirty="0" smtClean="0">
                <a:latin typeface="HY견고딕" pitchFamily="18" charset="-127"/>
                <a:ea typeface="HY견고딕" pitchFamily="18" charset="-127"/>
              </a:rPr>
              <a:t>)</a:t>
            </a:r>
            <a:endParaRPr lang="en-US" altLang="ko-KR" sz="1400" dirty="0">
              <a:latin typeface="HY견고딕" pitchFamily="18" charset="-127"/>
              <a:ea typeface="HY견고딕" pitchFamily="18" charset="-127"/>
            </a:endParaRPr>
          </a:p>
        </p:txBody>
      </p:sp>
      <p:sp>
        <p:nvSpPr>
          <p:cNvPr id="27658" name="Oval 10"/>
          <p:cNvSpPr>
            <a:spLocks noChangeArrowheads="1"/>
          </p:cNvSpPr>
          <p:nvPr/>
        </p:nvSpPr>
        <p:spPr bwMode="auto">
          <a:xfrm>
            <a:off x="4117975" y="5026025"/>
            <a:ext cx="2125663" cy="641350"/>
          </a:xfrm>
          <a:prstGeom prst="ellipse">
            <a:avLst/>
          </a:prstGeom>
          <a:solidFill>
            <a:srgbClr val="FFCC99">
              <a:alpha val="59999"/>
            </a:srgbClr>
          </a:solidFill>
          <a:ln w="9525">
            <a:round/>
            <a:headEnd/>
            <a:tailEnd/>
          </a:ln>
          <a:effectLst/>
          <a:scene3d>
            <a:camera prst="legacyPerspectiveBottom"/>
            <a:lightRig rig="legacyFlat3" dir="t"/>
          </a:scene3d>
          <a:sp3d extrusionH="227000" prstMaterial="legacyMatte">
            <a:bevelT w="13500" h="13500" prst="angle"/>
            <a:bevelB w="13500" h="13500" prst="angle"/>
            <a:extrusionClr>
              <a:srgbClr val="FFCC99"/>
            </a:extrusionClr>
            <a:contourClr>
              <a:srgbClr val="FFCC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r>
              <a:rPr lang="en-US" altLang="ko-KR" sz="1400" dirty="0" smtClean="0">
                <a:latin typeface="HY견고딕" pitchFamily="18" charset="-127"/>
                <a:ea typeface="HY견고딕" pitchFamily="18" charset="-127"/>
              </a:rPr>
              <a:t>HID </a:t>
            </a:r>
            <a:endParaRPr lang="en-US" altLang="ko-KR" sz="1400" dirty="0">
              <a:latin typeface="HY견고딕" pitchFamily="18" charset="-127"/>
              <a:ea typeface="HY견고딕" pitchFamily="18" charset="-127"/>
            </a:endParaRPr>
          </a:p>
          <a:p>
            <a:pPr eaLnBrk="1" hangingPunct="1"/>
            <a:r>
              <a:rPr lang="en-US" altLang="ko-KR" sz="1400" dirty="0">
                <a:latin typeface="HY견고딕" pitchFamily="18" charset="-127"/>
                <a:ea typeface="HY견고딕" pitchFamily="18" charset="-127"/>
              </a:rPr>
              <a:t>(High-Intensity </a:t>
            </a:r>
            <a:r>
              <a:rPr lang="en-US" altLang="ko-KR" sz="1400" dirty="0" smtClean="0">
                <a:latin typeface="HY견고딕" pitchFamily="18" charset="-127"/>
                <a:ea typeface="HY견고딕" pitchFamily="18" charset="-127"/>
              </a:rPr>
              <a:t>Discharge,</a:t>
            </a:r>
          </a:p>
          <a:p>
            <a:pPr eaLnBrk="1" hangingPunct="1"/>
            <a:r>
              <a:rPr lang="zh-CN" altLang="en-US" sz="1400" b="1" dirty="0" smtClean="0"/>
              <a:t>高强度放电灯</a:t>
            </a:r>
            <a:r>
              <a:rPr lang="en-US" altLang="ko-KR" sz="1400" dirty="0" smtClean="0">
                <a:latin typeface="HY견고딕" pitchFamily="18" charset="-127"/>
                <a:ea typeface="HY견고딕" pitchFamily="18" charset="-127"/>
              </a:rPr>
              <a:t>)</a:t>
            </a:r>
            <a:endParaRPr lang="en-US" altLang="ko-KR" sz="1400" dirty="0">
              <a:latin typeface="HY견고딕" pitchFamily="18" charset="-127"/>
              <a:ea typeface="HY견고딕" pitchFamily="18" charset="-127"/>
            </a:endParaRPr>
          </a:p>
        </p:txBody>
      </p:sp>
      <p:sp>
        <p:nvSpPr>
          <p:cNvPr id="27659" name="Oval 11"/>
          <p:cNvSpPr>
            <a:spLocks noChangeArrowheads="1"/>
          </p:cNvSpPr>
          <p:nvPr/>
        </p:nvSpPr>
        <p:spPr bwMode="auto">
          <a:xfrm>
            <a:off x="5176838" y="4595813"/>
            <a:ext cx="2125662" cy="641350"/>
          </a:xfrm>
          <a:prstGeom prst="ellipse">
            <a:avLst/>
          </a:prstGeom>
          <a:solidFill>
            <a:srgbClr val="CCFFFF">
              <a:alpha val="59999"/>
            </a:srgbClr>
          </a:solidFill>
          <a:ln w="9525">
            <a:round/>
            <a:headEnd/>
            <a:tailEnd/>
          </a:ln>
          <a:effectLst/>
          <a:scene3d>
            <a:camera prst="legacyPerspectiveBottom"/>
            <a:lightRig rig="legacyFlat3" dir="t"/>
          </a:scene3d>
          <a:sp3d extrusionH="227000" prstMaterial="legacyMatte">
            <a:bevelT w="13500" h="13500" prst="angle"/>
            <a:bevelB w="13500" h="13500" prst="angle"/>
            <a:extrusionClr>
              <a:srgbClr val="CCFFFF"/>
            </a:extrusionClr>
            <a:contourClr>
              <a:srgbClr val="CC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r>
              <a:rPr lang="en-US" altLang="ko-KR" sz="1400" dirty="0">
                <a:latin typeface="HY견고딕" pitchFamily="18" charset="-127"/>
                <a:ea typeface="HY견고딕" pitchFamily="18" charset="-127"/>
              </a:rPr>
              <a:t>Fluorescent </a:t>
            </a:r>
            <a:r>
              <a:rPr lang="en-US" altLang="ko-KR" sz="1400" dirty="0" smtClean="0">
                <a:latin typeface="HY견고딕" pitchFamily="18" charset="-127"/>
                <a:ea typeface="HY견고딕" pitchFamily="18" charset="-127"/>
              </a:rPr>
              <a:t>Lamp </a:t>
            </a:r>
          </a:p>
          <a:p>
            <a:pPr eaLnBrk="1" hangingPunct="1"/>
            <a:r>
              <a:rPr lang="en-US" altLang="ko-KR" sz="1400" dirty="0" smtClean="0">
                <a:latin typeface="HY견고딕" pitchFamily="18" charset="-127"/>
                <a:ea typeface="HY견고딕" pitchFamily="18" charset="-127"/>
              </a:rPr>
              <a:t>(</a:t>
            </a:r>
            <a:r>
              <a:rPr lang="zh-CN" altLang="en-US" sz="1400" dirty="0">
                <a:latin typeface="HY견고딕" pitchFamily="18" charset="-127"/>
                <a:ea typeface="HY견고딕" pitchFamily="18" charset="-127"/>
              </a:rPr>
              <a:t>荧光灯</a:t>
            </a:r>
            <a:r>
              <a:rPr lang="en-US" altLang="ko-KR" sz="1400" dirty="0" smtClean="0">
                <a:latin typeface="HY견고딕" pitchFamily="18" charset="-127"/>
                <a:ea typeface="HY견고딕" pitchFamily="18" charset="-127"/>
              </a:rPr>
              <a:t>)</a:t>
            </a:r>
            <a:endParaRPr lang="en-US" altLang="ko-KR" sz="1400" dirty="0">
              <a:latin typeface="HY견고딕" pitchFamily="18" charset="-127"/>
              <a:ea typeface="HY견고딕" pitchFamily="18" charset="-127"/>
            </a:endParaRPr>
          </a:p>
        </p:txBody>
      </p:sp>
      <p:sp>
        <p:nvSpPr>
          <p:cNvPr id="27660" name="Oval 12"/>
          <p:cNvSpPr>
            <a:spLocks noChangeArrowheads="1"/>
          </p:cNvSpPr>
          <p:nvPr/>
        </p:nvSpPr>
        <p:spPr bwMode="auto">
          <a:xfrm>
            <a:off x="1809750" y="1771650"/>
            <a:ext cx="1162050" cy="457200"/>
          </a:xfrm>
          <a:prstGeom prst="ellipse">
            <a:avLst/>
          </a:prstGeom>
          <a:solidFill>
            <a:srgbClr val="CC99FF">
              <a:alpha val="59999"/>
            </a:srgbClr>
          </a:solidFill>
          <a:ln w="9525">
            <a:round/>
            <a:headEnd/>
            <a:tailEnd/>
          </a:ln>
          <a:effectLst/>
          <a:scene3d>
            <a:camera prst="legacyPerspectiveBottom"/>
            <a:lightRig rig="legacyFlat3" dir="t"/>
          </a:scene3d>
          <a:sp3d extrusionH="2270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r>
              <a:rPr lang="en-US" altLang="ko-KR" sz="1400">
                <a:latin typeface="HY견고딕" pitchFamily="18" charset="-127"/>
                <a:ea typeface="HY견고딕" pitchFamily="18" charset="-127"/>
              </a:rPr>
              <a:t>LED</a:t>
            </a:r>
          </a:p>
        </p:txBody>
      </p:sp>
      <p:sp>
        <p:nvSpPr>
          <p:cNvPr id="27661" name="Oval 13"/>
          <p:cNvSpPr>
            <a:spLocks noChangeArrowheads="1"/>
          </p:cNvSpPr>
          <p:nvPr/>
        </p:nvSpPr>
        <p:spPr bwMode="auto">
          <a:xfrm>
            <a:off x="3989388" y="2508250"/>
            <a:ext cx="1162050" cy="457200"/>
          </a:xfrm>
          <a:prstGeom prst="ellipse">
            <a:avLst/>
          </a:prstGeom>
          <a:solidFill>
            <a:srgbClr val="CC99FF">
              <a:alpha val="59999"/>
            </a:srgbClr>
          </a:solidFill>
          <a:ln w="9525">
            <a:round/>
            <a:headEnd/>
            <a:tailEnd/>
          </a:ln>
          <a:effectLst/>
          <a:scene3d>
            <a:camera prst="legacyPerspectiveBottom"/>
            <a:lightRig rig="legacyFlat3" dir="t"/>
          </a:scene3d>
          <a:sp3d extrusionH="2270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r>
              <a:rPr lang="en-US" altLang="ko-KR" sz="1400">
                <a:latin typeface="HY견고딕" pitchFamily="18" charset="-127"/>
                <a:ea typeface="HY견고딕" pitchFamily="18" charset="-127"/>
              </a:rPr>
              <a:t>LED</a:t>
            </a:r>
          </a:p>
        </p:txBody>
      </p:sp>
      <p:sp>
        <p:nvSpPr>
          <p:cNvPr id="27662" name="Oval 14"/>
          <p:cNvSpPr>
            <a:spLocks noChangeArrowheads="1"/>
          </p:cNvSpPr>
          <p:nvPr/>
        </p:nvSpPr>
        <p:spPr bwMode="auto">
          <a:xfrm>
            <a:off x="6034088" y="3943350"/>
            <a:ext cx="1162050" cy="457200"/>
          </a:xfrm>
          <a:prstGeom prst="ellipse">
            <a:avLst/>
          </a:prstGeom>
          <a:solidFill>
            <a:srgbClr val="CC99FF">
              <a:alpha val="59999"/>
            </a:srgbClr>
          </a:solidFill>
          <a:ln w="9525">
            <a:round/>
            <a:headEnd/>
            <a:tailEnd/>
          </a:ln>
          <a:effectLst/>
          <a:scene3d>
            <a:camera prst="legacyPerspectiveBottom"/>
            <a:lightRig rig="legacyFlat3" dir="t"/>
          </a:scene3d>
          <a:sp3d extrusionH="2270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r>
              <a:rPr lang="en-US" altLang="ko-KR" sz="1400">
                <a:latin typeface="HY견고딕" pitchFamily="18" charset="-127"/>
                <a:ea typeface="HY견고딕" pitchFamily="18" charset="-127"/>
              </a:rPr>
              <a:t>LED</a:t>
            </a:r>
          </a:p>
        </p:txBody>
      </p:sp>
      <p:sp>
        <p:nvSpPr>
          <p:cNvPr id="27663" name="Oval 15"/>
          <p:cNvSpPr>
            <a:spLocks noChangeArrowheads="1"/>
          </p:cNvSpPr>
          <p:nvPr/>
        </p:nvSpPr>
        <p:spPr bwMode="auto">
          <a:xfrm>
            <a:off x="7761288" y="5111750"/>
            <a:ext cx="1162050" cy="457200"/>
          </a:xfrm>
          <a:prstGeom prst="ellipse">
            <a:avLst/>
          </a:prstGeom>
          <a:solidFill>
            <a:srgbClr val="CC99FF">
              <a:alpha val="59999"/>
            </a:srgbClr>
          </a:solidFill>
          <a:ln w="9525">
            <a:round/>
            <a:headEnd/>
            <a:tailEnd/>
          </a:ln>
          <a:effectLst/>
          <a:scene3d>
            <a:camera prst="legacyPerspectiveBottom"/>
            <a:lightRig rig="legacyFlat3" dir="t"/>
          </a:scene3d>
          <a:sp3d extrusionH="227000" prstMaterial="legacyMatte">
            <a:bevelT w="13500" h="13500" prst="angle"/>
            <a:bevelB w="13500" h="13500" prst="angle"/>
            <a:extrusionClr>
              <a:srgbClr val="CC99FF"/>
            </a:extrusionClr>
            <a:contourClr>
              <a:srgbClr val="CC99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r>
              <a:rPr lang="en-US" altLang="ko-KR" sz="1400">
                <a:latin typeface="HY견고딕" pitchFamily="18" charset="-127"/>
                <a:ea typeface="HY견고딕" pitchFamily="18" charset="-127"/>
              </a:rPr>
              <a:t>LED</a:t>
            </a:r>
          </a:p>
        </p:txBody>
      </p:sp>
      <p:sp>
        <p:nvSpPr>
          <p:cNvPr id="27664" name="Rectangle 16"/>
          <p:cNvSpPr>
            <a:spLocks noChangeArrowheads="1"/>
          </p:cNvSpPr>
          <p:nvPr/>
        </p:nvSpPr>
        <p:spPr bwMode="auto">
          <a:xfrm>
            <a:off x="484188" y="795338"/>
            <a:ext cx="3892550" cy="336550"/>
          </a:xfrm>
          <a:prstGeom prst="rect">
            <a:avLst/>
          </a:prstGeom>
          <a:noFill/>
          <a:ln>
            <a:noFill/>
          </a:ln>
          <a:effectLst/>
          <a:extLst>
            <a:ext uri="{909E8E84-426E-40DD-AFC4-6F175D3DCCD1}">
              <a14:hiddenFill xmlns:a14="http://schemas.microsoft.com/office/drawing/2010/main">
                <a:gradFill rotWithShape="0">
                  <a:gsLst>
                    <a:gs pos="0">
                      <a:srgbClr val="254A5C"/>
                    </a:gs>
                    <a:gs pos="50000">
                      <a:srgbClr val="66CCFF"/>
                    </a:gs>
                    <a:gs pos="100000">
                      <a:srgbClr val="254A5C"/>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 typeface="Wingdings" panose="05000000000000000000" pitchFamily="2" charset="2"/>
              <a:buChar char="v"/>
            </a:pPr>
            <a:r>
              <a:rPr lang="en-US" altLang="ko-KR" sz="1600">
                <a:solidFill>
                  <a:srgbClr val="0000FF"/>
                </a:solidFill>
                <a:latin typeface="HY헤드라인M" pitchFamily="18" charset="-127"/>
              </a:rPr>
              <a:t> Performance and Price comparison</a:t>
            </a:r>
          </a:p>
        </p:txBody>
      </p:sp>
      <p:sp>
        <p:nvSpPr>
          <p:cNvPr id="27665" name="Line 17"/>
          <p:cNvSpPr>
            <a:spLocks noChangeShapeType="1"/>
          </p:cNvSpPr>
          <p:nvPr/>
        </p:nvSpPr>
        <p:spPr bwMode="auto">
          <a:xfrm>
            <a:off x="2984500" y="2044700"/>
            <a:ext cx="1028700" cy="723900"/>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6" name="Line 18"/>
          <p:cNvSpPr>
            <a:spLocks noChangeShapeType="1"/>
          </p:cNvSpPr>
          <p:nvPr/>
        </p:nvSpPr>
        <p:spPr bwMode="auto">
          <a:xfrm>
            <a:off x="5156200" y="2768600"/>
            <a:ext cx="825500" cy="1390650"/>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7" name="Line 19"/>
          <p:cNvSpPr>
            <a:spLocks noChangeShapeType="1"/>
          </p:cNvSpPr>
          <p:nvPr/>
        </p:nvSpPr>
        <p:spPr bwMode="auto">
          <a:xfrm>
            <a:off x="7239000" y="4165600"/>
            <a:ext cx="533400" cy="1187450"/>
          </a:xfrm>
          <a:prstGeom prst="line">
            <a:avLst/>
          </a:prstGeom>
          <a:noFill/>
          <a:ln w="12700">
            <a:solidFill>
              <a:schemeClr val="accent2"/>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68" name="Text Box 20"/>
          <p:cNvSpPr txBox="1">
            <a:spLocks noChangeArrowheads="1"/>
          </p:cNvSpPr>
          <p:nvPr/>
        </p:nvSpPr>
        <p:spPr bwMode="auto">
          <a:xfrm>
            <a:off x="2112963" y="1443038"/>
            <a:ext cx="577850"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2003</a:t>
            </a:r>
          </a:p>
        </p:txBody>
      </p:sp>
      <p:sp>
        <p:nvSpPr>
          <p:cNvPr id="27669" name="Text Box 21"/>
          <p:cNvSpPr txBox="1">
            <a:spLocks noChangeArrowheads="1"/>
          </p:cNvSpPr>
          <p:nvPr/>
        </p:nvSpPr>
        <p:spPr bwMode="auto">
          <a:xfrm>
            <a:off x="4281488" y="2166938"/>
            <a:ext cx="577850"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2005</a:t>
            </a:r>
          </a:p>
        </p:txBody>
      </p:sp>
      <p:sp>
        <p:nvSpPr>
          <p:cNvPr id="27670" name="Text Box 22"/>
          <p:cNvSpPr txBox="1">
            <a:spLocks noChangeArrowheads="1"/>
          </p:cNvSpPr>
          <p:nvPr/>
        </p:nvSpPr>
        <p:spPr bwMode="auto">
          <a:xfrm>
            <a:off x="6326188" y="3602038"/>
            <a:ext cx="577850"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2010</a:t>
            </a:r>
          </a:p>
        </p:txBody>
      </p:sp>
      <p:sp>
        <p:nvSpPr>
          <p:cNvPr id="27671" name="Text Box 23"/>
          <p:cNvSpPr txBox="1">
            <a:spLocks noChangeArrowheads="1"/>
          </p:cNvSpPr>
          <p:nvPr/>
        </p:nvSpPr>
        <p:spPr bwMode="auto">
          <a:xfrm>
            <a:off x="8053388" y="4783138"/>
            <a:ext cx="577850"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2015</a:t>
            </a:r>
          </a:p>
        </p:txBody>
      </p:sp>
      <p:grpSp>
        <p:nvGrpSpPr>
          <p:cNvPr id="27672" name="Group 24"/>
          <p:cNvGrpSpPr>
            <a:grpSpLocks/>
          </p:cNvGrpSpPr>
          <p:nvPr/>
        </p:nvGrpSpPr>
        <p:grpSpPr bwMode="auto">
          <a:xfrm>
            <a:off x="3522663" y="1574800"/>
            <a:ext cx="381000" cy="4579938"/>
            <a:chOff x="2115" y="992"/>
            <a:chExt cx="240" cy="2885"/>
          </a:xfrm>
        </p:grpSpPr>
        <p:sp>
          <p:nvSpPr>
            <p:cNvPr id="27681" name="Line 25"/>
            <p:cNvSpPr>
              <a:spLocks noChangeShapeType="1"/>
            </p:cNvSpPr>
            <p:nvPr/>
          </p:nvSpPr>
          <p:spPr bwMode="auto">
            <a:xfrm flipV="1">
              <a:off x="2296" y="992"/>
              <a:ext cx="0" cy="2648"/>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2" name="Text Box 26"/>
            <p:cNvSpPr txBox="1">
              <a:spLocks noChangeArrowheads="1"/>
            </p:cNvSpPr>
            <p:nvPr/>
          </p:nvSpPr>
          <p:spPr bwMode="auto">
            <a:xfrm>
              <a:off x="2115" y="3685"/>
              <a:ext cx="240" cy="192"/>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50</a:t>
              </a:r>
            </a:p>
          </p:txBody>
        </p:sp>
      </p:grpSp>
      <p:grpSp>
        <p:nvGrpSpPr>
          <p:cNvPr id="27673" name="Group 27"/>
          <p:cNvGrpSpPr>
            <a:grpSpLocks/>
          </p:cNvGrpSpPr>
          <p:nvPr/>
        </p:nvGrpSpPr>
        <p:grpSpPr bwMode="auto">
          <a:xfrm>
            <a:off x="6380163" y="1600200"/>
            <a:ext cx="479425" cy="4554538"/>
            <a:chOff x="3915" y="1008"/>
            <a:chExt cx="302" cy="2869"/>
          </a:xfrm>
        </p:grpSpPr>
        <p:sp>
          <p:nvSpPr>
            <p:cNvPr id="27679" name="Line 28"/>
            <p:cNvSpPr>
              <a:spLocks noChangeShapeType="1"/>
            </p:cNvSpPr>
            <p:nvPr/>
          </p:nvSpPr>
          <p:spPr bwMode="auto">
            <a:xfrm flipV="1">
              <a:off x="4064" y="1008"/>
              <a:ext cx="0" cy="2648"/>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680" name="Text Box 29"/>
            <p:cNvSpPr txBox="1">
              <a:spLocks noChangeArrowheads="1"/>
            </p:cNvSpPr>
            <p:nvPr/>
          </p:nvSpPr>
          <p:spPr bwMode="auto">
            <a:xfrm>
              <a:off x="3915" y="3685"/>
              <a:ext cx="302" cy="192"/>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100</a:t>
              </a:r>
            </a:p>
          </p:txBody>
        </p:sp>
      </p:grpSp>
      <p:sp>
        <p:nvSpPr>
          <p:cNvPr id="27674" name="Text Box 30"/>
          <p:cNvSpPr txBox="1">
            <a:spLocks noChangeArrowheads="1"/>
          </p:cNvSpPr>
          <p:nvPr/>
        </p:nvSpPr>
        <p:spPr bwMode="auto">
          <a:xfrm>
            <a:off x="8488363" y="5824538"/>
            <a:ext cx="479425"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150</a:t>
            </a:r>
          </a:p>
        </p:txBody>
      </p:sp>
      <p:sp>
        <p:nvSpPr>
          <p:cNvPr id="27675" name="Text Box 31"/>
          <p:cNvSpPr txBox="1">
            <a:spLocks noChangeArrowheads="1"/>
          </p:cNvSpPr>
          <p:nvPr/>
        </p:nvSpPr>
        <p:spPr bwMode="auto">
          <a:xfrm>
            <a:off x="741363" y="5837238"/>
            <a:ext cx="282575"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0</a:t>
            </a:r>
          </a:p>
        </p:txBody>
      </p:sp>
      <p:sp>
        <p:nvSpPr>
          <p:cNvPr id="27676" name="Text Box 32"/>
          <p:cNvSpPr txBox="1">
            <a:spLocks noChangeArrowheads="1"/>
          </p:cNvSpPr>
          <p:nvPr/>
        </p:nvSpPr>
        <p:spPr bwMode="auto">
          <a:xfrm>
            <a:off x="406400" y="4198938"/>
            <a:ext cx="282575"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1</a:t>
            </a:r>
          </a:p>
        </p:txBody>
      </p:sp>
      <p:sp>
        <p:nvSpPr>
          <p:cNvPr id="27677" name="Text Box 33"/>
          <p:cNvSpPr txBox="1">
            <a:spLocks noChangeArrowheads="1"/>
          </p:cNvSpPr>
          <p:nvPr/>
        </p:nvSpPr>
        <p:spPr bwMode="auto">
          <a:xfrm>
            <a:off x="317500" y="2611438"/>
            <a:ext cx="381000"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10</a:t>
            </a:r>
          </a:p>
        </p:txBody>
      </p:sp>
      <p:sp>
        <p:nvSpPr>
          <p:cNvPr id="27678" name="Text Box 34"/>
          <p:cNvSpPr txBox="1">
            <a:spLocks noChangeArrowheads="1"/>
          </p:cNvSpPr>
          <p:nvPr/>
        </p:nvSpPr>
        <p:spPr bwMode="auto">
          <a:xfrm>
            <a:off x="165100" y="1836738"/>
            <a:ext cx="479425"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a:solidFill>
                  <a:srgbClr val="000000"/>
                </a:solidFill>
                <a:ea typeface="Gulim" panose="020B0600000101010101" pitchFamily="34" charset="-127"/>
              </a:rPr>
              <a:t>100</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260350" y="858838"/>
            <a:ext cx="8699500" cy="5651500"/>
          </a:xfrm>
        </p:spPr>
        <p:txBody>
          <a:bodyPr/>
          <a:lstStyle/>
          <a:p>
            <a:pPr eaLnBrk="1" hangingPunct="1"/>
            <a:r>
              <a:rPr lang="en-US" altLang="ko-KR" b="1" dirty="0" smtClean="0"/>
              <a:t>Air Pollutions(</a:t>
            </a:r>
            <a:r>
              <a:rPr lang="zh-CN" altLang="en-US" b="1" dirty="0"/>
              <a:t>空气污染</a:t>
            </a:r>
            <a:r>
              <a:rPr lang="en-US" altLang="ko-KR" b="1" dirty="0" smtClean="0"/>
              <a:t>)</a:t>
            </a:r>
          </a:p>
          <a:p>
            <a:pPr lvl="1" eaLnBrk="1" hangingPunct="1"/>
            <a:r>
              <a:rPr lang="en-US" altLang="ko-KR" b="1" dirty="0" smtClean="0"/>
              <a:t>UNFCCC (United Nations Framework Convention on Climate Change,</a:t>
            </a:r>
            <a:r>
              <a:rPr lang="zh-CN" altLang="en-US" b="1" dirty="0"/>
              <a:t>联合国气候变化框架</a:t>
            </a:r>
            <a:r>
              <a:rPr lang="zh-CN" altLang="en-US" b="1" dirty="0" smtClean="0"/>
              <a:t>公约</a:t>
            </a:r>
            <a:r>
              <a:rPr lang="en-US" altLang="ko-KR" b="1" dirty="0" smtClean="0"/>
              <a:t>), Kyoto Protocol(</a:t>
            </a:r>
            <a:r>
              <a:rPr lang="zh-CN" altLang="en-US" dirty="0"/>
              <a:t>京都议定书</a:t>
            </a:r>
            <a:r>
              <a:rPr lang="en-US" altLang="ko-KR" b="1" dirty="0" smtClean="0"/>
              <a:t>) to the UNFCCC </a:t>
            </a:r>
          </a:p>
          <a:p>
            <a:pPr lvl="2" eaLnBrk="1" hangingPunct="1"/>
            <a:r>
              <a:rPr lang="en-US" altLang="ko-KR" b="1" dirty="0" smtClean="0"/>
              <a:t>(Dec. 1997)Decreasing CO2(10 k ton/year, 2002 at Korea)</a:t>
            </a:r>
          </a:p>
          <a:p>
            <a:pPr eaLnBrk="1" hangingPunct="1"/>
            <a:r>
              <a:rPr lang="en-US" altLang="ko-KR" b="1" dirty="0" smtClean="0"/>
              <a:t>Waste Materials &amp; Environmental Hazards</a:t>
            </a:r>
          </a:p>
          <a:p>
            <a:pPr lvl="1" eaLnBrk="1" hangingPunct="1"/>
            <a:r>
              <a:rPr lang="en-US" altLang="ko-KR" b="1" dirty="0" smtClean="0"/>
              <a:t>RoHS (Restriction of the use of Certain Hazardous Substance,</a:t>
            </a:r>
            <a:r>
              <a:rPr lang="zh-CN" altLang="en-US" dirty="0"/>
              <a:t>限制使用某些有害物质</a:t>
            </a:r>
            <a:r>
              <a:rPr lang="en-US" altLang="ko-KR" b="1" dirty="0" smtClean="0"/>
              <a:t>): 1, July 2006.</a:t>
            </a:r>
          </a:p>
          <a:p>
            <a:pPr lvl="2" eaLnBrk="1" hangingPunct="1"/>
            <a:r>
              <a:rPr lang="en-US" altLang="ko-KR" b="1" dirty="0" err="1" smtClean="0"/>
              <a:t>Pb</a:t>
            </a:r>
            <a:r>
              <a:rPr lang="en-US" altLang="ko-KR" b="1" dirty="0" smtClean="0"/>
              <a:t>(</a:t>
            </a:r>
            <a:r>
              <a:rPr lang="zh-CN" altLang="en-US" b="1" dirty="0" smtClean="0"/>
              <a:t>铅</a:t>
            </a:r>
            <a:r>
              <a:rPr lang="en-US" altLang="ko-KR" b="1" dirty="0" smtClean="0"/>
              <a:t>), Hg(</a:t>
            </a:r>
            <a:r>
              <a:rPr lang="zh-CN" altLang="en-US" b="1" dirty="0" smtClean="0"/>
              <a:t>汞</a:t>
            </a:r>
            <a:r>
              <a:rPr lang="en-US" altLang="ko-KR" b="1" dirty="0" smtClean="0"/>
              <a:t>), Cd(</a:t>
            </a:r>
            <a:r>
              <a:rPr lang="zh-CN" altLang="en-US" b="1" smtClean="0"/>
              <a:t>镉</a:t>
            </a:r>
            <a:r>
              <a:rPr lang="en-US" altLang="ko-KR" b="1" smtClean="0"/>
              <a:t>), </a:t>
            </a:r>
            <a:r>
              <a:rPr lang="en-US" altLang="ko-KR" b="1" dirty="0" smtClean="0"/>
              <a:t>Cr6+, </a:t>
            </a:r>
            <a:r>
              <a:rPr lang="en-US" altLang="ko-KR" b="1" dirty="0" err="1" smtClean="0"/>
              <a:t>Polybrominated</a:t>
            </a:r>
            <a:r>
              <a:rPr lang="en-US" altLang="ko-KR" b="1" dirty="0" smtClean="0"/>
              <a:t> biphenyls(PBB,</a:t>
            </a:r>
            <a:r>
              <a:rPr lang="zh-CN" altLang="en-US" dirty="0"/>
              <a:t>多溴联苯</a:t>
            </a:r>
            <a:r>
              <a:rPr lang="en-US" altLang="ko-KR" b="1" dirty="0" smtClean="0"/>
              <a:t>),</a:t>
            </a:r>
          </a:p>
          <a:p>
            <a:pPr lvl="2" eaLnBrk="1" hangingPunct="1"/>
            <a:r>
              <a:rPr lang="en-US" altLang="ko-KR" b="1" dirty="0" err="1" smtClean="0"/>
              <a:t>Polybrominated</a:t>
            </a:r>
            <a:r>
              <a:rPr lang="en-US" altLang="ko-KR" b="1" dirty="0" smtClean="0"/>
              <a:t> diphenyl </a:t>
            </a:r>
            <a:r>
              <a:rPr lang="en-US" altLang="ko-KR" b="1" dirty="0" err="1" smtClean="0"/>
              <a:t>eters</a:t>
            </a:r>
            <a:r>
              <a:rPr lang="en-US" altLang="ko-KR" b="1" dirty="0" smtClean="0"/>
              <a:t>(PBDE,</a:t>
            </a:r>
            <a:r>
              <a:rPr lang="zh-CN" altLang="en-US" b="1" dirty="0"/>
              <a:t>多溴</a:t>
            </a:r>
            <a:r>
              <a:rPr lang="zh-CN" altLang="en-US" b="1" dirty="0" smtClean="0"/>
              <a:t>二苯醚</a:t>
            </a:r>
            <a:r>
              <a:rPr lang="en-US" altLang="ko-KR" b="1" dirty="0" smtClean="0"/>
              <a:t>)</a:t>
            </a:r>
          </a:p>
          <a:p>
            <a:pPr lvl="1" eaLnBrk="1" hangingPunct="1"/>
            <a:r>
              <a:rPr lang="en-US" altLang="ko-KR" b="1" dirty="0" smtClean="0"/>
              <a:t>WEEE (Electrical and Electronic Equipment )</a:t>
            </a:r>
          </a:p>
          <a:p>
            <a:pPr lvl="2" eaLnBrk="1" hangingPunct="1"/>
            <a:r>
              <a:rPr lang="en-US" altLang="ko-KR" b="1" dirty="0" smtClean="0"/>
              <a:t>Producer Responsibility </a:t>
            </a:r>
          </a:p>
          <a:p>
            <a:pPr eaLnBrk="1" hangingPunct="1"/>
            <a:r>
              <a:rPr lang="en-US" altLang="ko-KR" b="1" dirty="0" smtClean="0"/>
              <a:t>Energy saving effect</a:t>
            </a:r>
          </a:p>
          <a:p>
            <a:pPr lvl="1" eaLnBrk="1" hangingPunct="1"/>
            <a:r>
              <a:rPr lang="en-US" altLang="ko-KR" sz="1400" b="1" dirty="0" smtClean="0"/>
              <a:t>Electricity at Korea</a:t>
            </a:r>
          </a:p>
          <a:p>
            <a:pPr lvl="2" eaLnBrk="1" hangingPunct="1"/>
            <a:r>
              <a:rPr lang="en-US" altLang="ko-KR" b="1" dirty="0" smtClean="0"/>
              <a:t>278 </a:t>
            </a:r>
            <a:r>
              <a:rPr lang="en-US" altLang="ko-KR" b="1" dirty="0" err="1" smtClean="0"/>
              <a:t>TWh</a:t>
            </a:r>
            <a:r>
              <a:rPr lang="en-US" altLang="ko-KR" b="1" dirty="0" smtClean="0"/>
              <a:t>(</a:t>
            </a:r>
            <a:r>
              <a:rPr lang="zh-CN" altLang="en-US" b="1" dirty="0"/>
              <a:t>万亿瓦时</a:t>
            </a:r>
            <a:r>
              <a:rPr lang="en-US" altLang="ko-KR" b="1" dirty="0" smtClean="0"/>
              <a:t>),2002, 7.2 % of USA</a:t>
            </a:r>
          </a:p>
          <a:p>
            <a:pPr lvl="1" eaLnBrk="1" hangingPunct="1"/>
            <a:r>
              <a:rPr lang="en-US" altLang="ko-KR" sz="1400" b="1" dirty="0" smtClean="0"/>
              <a:t>20% for Lighting:55.6 </a:t>
            </a:r>
            <a:r>
              <a:rPr lang="en-US" altLang="ko-KR" sz="1400" b="1" dirty="0" err="1" smtClean="0"/>
              <a:t>TWh</a:t>
            </a:r>
            <a:endParaRPr lang="en-US" altLang="ko-KR" sz="1400" b="1" dirty="0" smtClean="0"/>
          </a:p>
          <a:p>
            <a:pPr lvl="1" eaLnBrk="1" hangingPunct="1"/>
            <a:r>
              <a:rPr lang="en-US" altLang="ko-KR" sz="1400" b="1" dirty="0" smtClean="0"/>
              <a:t>50% saving by LED:27.8TWh</a:t>
            </a:r>
          </a:p>
          <a:p>
            <a:pPr lvl="1" eaLnBrk="1" hangingPunct="1"/>
            <a:r>
              <a:rPr lang="en-US" altLang="ko-KR" sz="1400" b="1" dirty="0" smtClean="0"/>
              <a:t>Energy Saving Effect:</a:t>
            </a:r>
          </a:p>
          <a:p>
            <a:pPr lvl="2" eaLnBrk="1" hangingPunct="1"/>
            <a:r>
              <a:rPr lang="en-US" altLang="ko-KR" b="1" dirty="0" smtClean="0"/>
              <a:t>3 Nuclear Stations (1GW/day)</a:t>
            </a:r>
          </a:p>
          <a:p>
            <a:pPr lvl="2" eaLnBrk="1" hangingPunct="1"/>
            <a:r>
              <a:rPr lang="en-US" altLang="ko-KR" b="1" dirty="0" smtClean="0"/>
              <a:t>2 B$/year </a:t>
            </a:r>
            <a:endParaRPr lang="en-US" altLang="ko-KR" dirty="0" smtClean="0"/>
          </a:p>
          <a:p>
            <a:pPr lvl="1" eaLnBrk="1" hangingPunct="1"/>
            <a:endParaRPr lang="en-US" altLang="ko-KR" b="1" dirty="0" smtClean="0"/>
          </a:p>
        </p:txBody>
      </p:sp>
      <p:pic>
        <p:nvPicPr>
          <p:cNvPr id="286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413" y="3424238"/>
            <a:ext cx="4206875" cy="3167062"/>
          </a:xfrm>
          <a:prstGeom prst="rect">
            <a:avLst/>
          </a:prstGeom>
          <a:noFill/>
          <a:ln>
            <a:noFill/>
          </a:ln>
          <a:effectLst/>
          <a:extLst>
            <a:ext uri="{909E8E84-426E-40DD-AFC4-6F175D3DCCD1}">
              <a14:hiddenFill xmlns:a14="http://schemas.microsoft.com/office/drawing/2010/main">
                <a:gradFill rotWithShape="0">
                  <a:gsLst>
                    <a:gs pos="0">
                      <a:srgbClr val="254A5C"/>
                    </a:gs>
                    <a:gs pos="50000">
                      <a:srgbClr val="66CCFF"/>
                    </a:gs>
                    <a:gs pos="100000">
                      <a:srgbClr val="254A5C"/>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676" name="Text Box 5"/>
          <p:cNvSpPr txBox="1">
            <a:spLocks noChangeArrowheads="1"/>
          </p:cNvSpPr>
          <p:nvPr/>
        </p:nvSpPr>
        <p:spPr bwMode="auto">
          <a:xfrm>
            <a:off x="150813" y="6397625"/>
            <a:ext cx="3873500" cy="274638"/>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a:solidFill>
                  <a:srgbClr val="000000"/>
                </a:solidFill>
                <a:latin typeface="Times New Roman" panose="02020603050405020304" pitchFamily="18" charset="0"/>
                <a:ea typeface="Gulim" panose="020B0600000101010101" pitchFamily="34" charset="-127"/>
              </a:rPr>
              <a:t>Source: KOPTI (The Korea Photonics Technology Institute)</a:t>
            </a:r>
          </a:p>
        </p:txBody>
      </p:sp>
      <p:sp>
        <p:nvSpPr>
          <p:cNvPr id="28677" name="Rectangle 6"/>
          <p:cNvSpPr>
            <a:spLocks noChangeArrowheads="1"/>
          </p:cNvSpPr>
          <p:nvPr/>
        </p:nvSpPr>
        <p:spPr bwMode="auto">
          <a:xfrm>
            <a:off x="447675" y="112713"/>
            <a:ext cx="8170863"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latinLnBrk="1">
              <a:spcBef>
                <a:spcPct val="20000"/>
              </a:spcBef>
              <a:buClr>
                <a:schemeClr val="tx1"/>
              </a:buClr>
              <a:buFont typeface="Wingdings" panose="05000000000000000000" pitchFamily="2" charset="2"/>
              <a:buBlip>
                <a:blip r:embed="rId3"/>
              </a:buBlip>
              <a:defRPr kumimoji="1">
                <a:solidFill>
                  <a:schemeClr val="tx1"/>
                </a:solidFill>
                <a:latin typeface="HY헤드라인M" pitchFamily="18" charset="-127"/>
                <a:ea typeface="HY헤드라인M" pitchFamily="18" charset="-127"/>
              </a:defRPr>
            </a:lvl1pPr>
            <a:lvl2pPr marL="742950" indent="-285750" latinLnBrk="1">
              <a:spcBef>
                <a:spcPct val="20000"/>
              </a:spcBef>
              <a:buClr>
                <a:schemeClr val="tx1"/>
              </a:buClr>
              <a:buSzPct val="80000"/>
              <a:buFont typeface="Monotype Sorts" pitchFamily="2" charset="2"/>
              <a:buBlip>
                <a:blip r:embed="rId4"/>
              </a:buBlip>
              <a:defRPr kumimoji="1" sz="1600">
                <a:solidFill>
                  <a:schemeClr val="tx1"/>
                </a:solidFill>
                <a:latin typeface="HY헤드라인M" pitchFamily="18" charset="-127"/>
                <a:ea typeface="HY헤드라인M" pitchFamily="18"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HY헤드라인M" pitchFamily="18" charset="-127"/>
                <a:ea typeface="HY헤드라인M" pitchFamily="18"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HY헤드라인M" pitchFamily="18" charset="-127"/>
                <a:ea typeface="HY헤드라인M" pitchFamily="18" charset="-127"/>
              </a:defRPr>
            </a:lvl4pPr>
            <a:lvl5pPr marL="2057400" indent="-228600" latinLnBrk="1">
              <a:spcBef>
                <a:spcPct val="20000"/>
              </a:spcBef>
              <a:buClr>
                <a:schemeClr val="accent2"/>
              </a:buClr>
              <a:buChar char="•"/>
              <a:defRPr kumimoji="1" sz="1400">
                <a:solidFill>
                  <a:schemeClr val="tx1"/>
                </a:solidFill>
                <a:latin typeface="HY헤드라인M" pitchFamily="18" charset="-127"/>
                <a:ea typeface="HY헤드라인M" pitchFamily="18"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9pPr>
          </a:lstStyle>
          <a:p>
            <a:pPr eaLnBrk="1" hangingPunct="1">
              <a:spcBef>
                <a:spcPct val="0"/>
              </a:spcBef>
              <a:buClrTx/>
              <a:buFontTx/>
              <a:buNone/>
            </a:pPr>
            <a:r>
              <a:rPr lang="en-US" altLang="ko-KR" sz="3200" b="1" dirty="0">
                <a:solidFill>
                  <a:srgbClr val="FFFFFF"/>
                </a:solidFill>
              </a:rPr>
              <a:t>LED driver</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bwMode="auto">
          <a:xfrm>
            <a:off x="457200" y="112713"/>
            <a:ext cx="82296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HY헤드라인M" pitchFamily="18" charset="-127"/>
                <a:ea typeface="HY헤드라인M" pitchFamily="18" charset="-127"/>
              </a:rPr>
              <a:t>LED Market Forecast</a:t>
            </a:r>
          </a:p>
        </p:txBody>
      </p:sp>
      <p:sp>
        <p:nvSpPr>
          <p:cNvPr id="29699" name="AutoShape 3"/>
          <p:cNvSpPr>
            <a:spLocks noChangeArrowheads="1"/>
          </p:cNvSpPr>
          <p:nvPr/>
        </p:nvSpPr>
        <p:spPr bwMode="auto">
          <a:xfrm>
            <a:off x="268288" y="5186363"/>
            <a:ext cx="4292600" cy="655637"/>
          </a:xfrm>
          <a:prstGeom prst="cube">
            <a:avLst>
              <a:gd name="adj" fmla="val 60088"/>
            </a:avLst>
          </a:prstGeom>
          <a:gradFill rotWithShape="1">
            <a:gsLst>
              <a:gs pos="0">
                <a:srgbClr val="008080"/>
              </a:gs>
              <a:gs pos="50000">
                <a:srgbClr val="003B3B"/>
              </a:gs>
              <a:gs pos="100000">
                <a:srgbClr val="008080"/>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9700" name="AutoShape 4"/>
          <p:cNvSpPr>
            <a:spLocks noChangeArrowheads="1"/>
          </p:cNvSpPr>
          <p:nvPr/>
        </p:nvSpPr>
        <p:spPr bwMode="auto">
          <a:xfrm>
            <a:off x="4189413" y="5184775"/>
            <a:ext cx="4314825" cy="654050"/>
          </a:xfrm>
          <a:prstGeom prst="cube">
            <a:avLst>
              <a:gd name="adj" fmla="val 60088"/>
            </a:avLst>
          </a:prstGeom>
          <a:gradFill rotWithShape="1">
            <a:gsLst>
              <a:gs pos="0">
                <a:srgbClr val="996633"/>
              </a:gs>
              <a:gs pos="50000">
                <a:srgbClr val="472F18"/>
              </a:gs>
              <a:gs pos="100000">
                <a:srgbClr val="996633"/>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9701" name="Rectangle 5"/>
          <p:cNvSpPr>
            <a:spLocks noChangeArrowheads="1"/>
          </p:cNvSpPr>
          <p:nvPr/>
        </p:nvSpPr>
        <p:spPr bwMode="auto">
          <a:xfrm>
            <a:off x="4570413" y="1501775"/>
            <a:ext cx="3933825" cy="3687763"/>
          </a:xfrm>
          <a:prstGeom prst="rect">
            <a:avLst/>
          </a:prstGeom>
          <a:gradFill rotWithShape="1">
            <a:gsLst>
              <a:gs pos="0">
                <a:srgbClr val="444463"/>
              </a:gs>
              <a:gs pos="100000">
                <a:srgbClr val="9393D5">
                  <a:alpha val="7000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9702" name="Rectangle 6"/>
          <p:cNvSpPr>
            <a:spLocks noChangeArrowheads="1"/>
          </p:cNvSpPr>
          <p:nvPr/>
        </p:nvSpPr>
        <p:spPr bwMode="auto">
          <a:xfrm>
            <a:off x="646113" y="1514475"/>
            <a:ext cx="3914775" cy="3684588"/>
          </a:xfrm>
          <a:prstGeom prst="rect">
            <a:avLst/>
          </a:prstGeom>
          <a:gradFill rotWithShape="1">
            <a:gsLst>
              <a:gs pos="0">
                <a:srgbClr val="0E3A5C"/>
              </a:gs>
              <a:gs pos="100000">
                <a:srgbClr val="1E7EC6">
                  <a:alpha val="70000"/>
                </a:srgb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9703" name="Rectangle 7"/>
          <p:cNvSpPr>
            <a:spLocks noChangeArrowheads="1"/>
          </p:cNvSpPr>
          <p:nvPr/>
        </p:nvSpPr>
        <p:spPr bwMode="auto">
          <a:xfrm>
            <a:off x="819150" y="4991100"/>
            <a:ext cx="660400" cy="490538"/>
          </a:xfrm>
          <a:prstGeom prst="rect">
            <a:avLst/>
          </a:prstGeom>
          <a:solidFill>
            <a:srgbClr val="66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FFFF"/>
            </a:extrusionClr>
            <a:contourClr>
              <a:srgbClr val="66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solidFill>
                  <a:srgbClr val="FFFFFF"/>
                </a:solidFill>
                <a:latin typeface="Gulim" panose="020B0600000101010101" pitchFamily="34" charset="-127"/>
                <a:ea typeface="Gulim" panose="020B0600000101010101" pitchFamily="34" charset="-127"/>
              </a:rPr>
              <a:t>LED</a:t>
            </a:r>
          </a:p>
        </p:txBody>
      </p:sp>
      <p:sp>
        <p:nvSpPr>
          <p:cNvPr id="29704" name="Rectangle 8"/>
          <p:cNvSpPr>
            <a:spLocks noChangeArrowheads="1"/>
          </p:cNvSpPr>
          <p:nvPr/>
        </p:nvSpPr>
        <p:spPr bwMode="auto">
          <a:xfrm>
            <a:off x="6419850" y="2825750"/>
            <a:ext cx="661988" cy="2611438"/>
          </a:xfrm>
          <a:prstGeom prst="rect">
            <a:avLst/>
          </a:prstGeom>
          <a:solidFill>
            <a:srgbClr val="FF6699"/>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6699"/>
            </a:extrusionClr>
            <a:contourClr>
              <a:srgbClr val="FF66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solidFill>
                  <a:srgbClr val="FFFFFF"/>
                </a:solidFill>
                <a:latin typeface="Gulim" panose="020B0600000101010101" pitchFamily="34" charset="-127"/>
                <a:ea typeface="Gulim" panose="020B0600000101010101" pitchFamily="34" charset="-127"/>
              </a:rPr>
              <a:t>DRAM</a:t>
            </a:r>
          </a:p>
        </p:txBody>
      </p:sp>
      <p:sp>
        <p:nvSpPr>
          <p:cNvPr id="29705" name="Rectangle 9"/>
          <p:cNvSpPr>
            <a:spLocks noChangeArrowheads="1"/>
          </p:cNvSpPr>
          <p:nvPr/>
        </p:nvSpPr>
        <p:spPr bwMode="auto">
          <a:xfrm>
            <a:off x="5103813" y="4338638"/>
            <a:ext cx="660400" cy="1109662"/>
          </a:xfrm>
          <a:prstGeom prst="rect">
            <a:avLst/>
          </a:prstGeom>
          <a:solidFill>
            <a:srgbClr val="FF0066"/>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FF0066"/>
            </a:extrusionClr>
            <a:contourClr>
              <a:srgbClr val="FF0066"/>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000" b="1">
                <a:solidFill>
                  <a:srgbClr val="FFFFFF"/>
                </a:solidFill>
                <a:latin typeface="Gulim" panose="020B0600000101010101" pitchFamily="34" charset="-127"/>
                <a:ea typeface="Gulim" panose="020B0600000101010101" pitchFamily="34" charset="-127"/>
              </a:rPr>
              <a:t>NAND</a:t>
            </a:r>
          </a:p>
        </p:txBody>
      </p:sp>
      <p:sp>
        <p:nvSpPr>
          <p:cNvPr id="29706" name="AutoShape 10"/>
          <p:cNvSpPr>
            <a:spLocks noChangeArrowheads="1"/>
          </p:cNvSpPr>
          <p:nvPr/>
        </p:nvSpPr>
        <p:spPr bwMode="auto">
          <a:xfrm>
            <a:off x="4664075" y="1714500"/>
            <a:ext cx="1704975" cy="334963"/>
          </a:xfrm>
          <a:prstGeom prst="roundRect">
            <a:avLst>
              <a:gd name="adj" fmla="val 50000"/>
            </a:avLst>
          </a:prstGeom>
          <a:solidFill>
            <a:srgbClr val="FF6600"/>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600">
                <a:solidFill>
                  <a:srgbClr val="FFFFFF"/>
                </a:solidFill>
                <a:latin typeface="Times New Roman" panose="02020603050405020304" pitchFamily="18" charset="0"/>
                <a:ea typeface="HY견고딕" pitchFamily="18" charset="-127"/>
              </a:rPr>
              <a:t>NAND, DRAM</a:t>
            </a:r>
          </a:p>
        </p:txBody>
      </p:sp>
      <p:sp>
        <p:nvSpPr>
          <p:cNvPr id="29707" name="AutoShape 11"/>
          <p:cNvSpPr>
            <a:spLocks noChangeArrowheads="1"/>
          </p:cNvSpPr>
          <p:nvPr/>
        </p:nvSpPr>
        <p:spPr bwMode="auto">
          <a:xfrm>
            <a:off x="887413" y="1716088"/>
            <a:ext cx="885825" cy="333375"/>
          </a:xfrm>
          <a:prstGeom prst="roundRect">
            <a:avLst>
              <a:gd name="adj" fmla="val 50000"/>
            </a:avLst>
          </a:prstGeom>
          <a:solidFill>
            <a:srgbClr val="1E7EC6"/>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600">
                <a:solidFill>
                  <a:srgbClr val="FFFFFF"/>
                </a:solidFill>
                <a:latin typeface="Times New Roman" panose="02020603050405020304" pitchFamily="18" charset="0"/>
                <a:ea typeface="HY견고딕" pitchFamily="18" charset="-127"/>
              </a:rPr>
              <a:t>LED</a:t>
            </a:r>
          </a:p>
        </p:txBody>
      </p:sp>
      <p:sp>
        <p:nvSpPr>
          <p:cNvPr id="29708" name="Text Box 12"/>
          <p:cNvSpPr txBox="1">
            <a:spLocks noChangeArrowheads="1"/>
          </p:cNvSpPr>
          <p:nvPr/>
        </p:nvSpPr>
        <p:spPr bwMode="auto">
          <a:xfrm>
            <a:off x="1757363" y="1736725"/>
            <a:ext cx="12700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a:solidFill>
                  <a:srgbClr val="CCFFFF"/>
                </a:solidFill>
                <a:latin typeface="HY견고딕" pitchFamily="18" charset="-127"/>
                <a:ea typeface="HY견고딕" pitchFamily="18" charset="-127"/>
              </a:rPr>
              <a:t>※CAGR :15%</a:t>
            </a:r>
          </a:p>
        </p:txBody>
      </p:sp>
      <p:sp>
        <p:nvSpPr>
          <p:cNvPr id="29709" name="Text Box 13"/>
          <p:cNvSpPr txBox="1">
            <a:spLocks noChangeArrowheads="1"/>
          </p:cNvSpPr>
          <p:nvPr/>
        </p:nvSpPr>
        <p:spPr bwMode="auto">
          <a:xfrm>
            <a:off x="6450013" y="5791200"/>
            <a:ext cx="2151062" cy="274638"/>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a:solidFill>
                  <a:srgbClr val="000000"/>
                </a:solidFill>
                <a:latin typeface="Times New Roman" panose="02020603050405020304" pitchFamily="18" charset="0"/>
                <a:ea typeface="Gulim" panose="020B0600000101010101" pitchFamily="34" charset="-127"/>
              </a:rPr>
              <a:t>Source: Deutsche Bank, 2007. 2</a:t>
            </a:r>
          </a:p>
        </p:txBody>
      </p:sp>
      <p:sp>
        <p:nvSpPr>
          <p:cNvPr id="29710" name="Text Box 14"/>
          <p:cNvSpPr txBox="1">
            <a:spLocks noChangeArrowheads="1"/>
          </p:cNvSpPr>
          <p:nvPr/>
        </p:nvSpPr>
        <p:spPr bwMode="auto">
          <a:xfrm>
            <a:off x="827088" y="5565775"/>
            <a:ext cx="628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a:solidFill>
                  <a:srgbClr val="33CCFF"/>
                </a:solidFill>
                <a:latin typeface="HY견고딕" pitchFamily="18" charset="-127"/>
                <a:ea typeface="HY견고딕" pitchFamily="18" charset="-127"/>
              </a:rPr>
              <a:t>2002</a:t>
            </a:r>
          </a:p>
        </p:txBody>
      </p:sp>
      <p:sp>
        <p:nvSpPr>
          <p:cNvPr id="29711" name="Text Box 15"/>
          <p:cNvSpPr txBox="1">
            <a:spLocks noChangeArrowheads="1"/>
          </p:cNvSpPr>
          <p:nvPr/>
        </p:nvSpPr>
        <p:spPr bwMode="auto">
          <a:xfrm>
            <a:off x="2054225" y="5572125"/>
            <a:ext cx="628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a:solidFill>
                  <a:srgbClr val="33CCFF"/>
                </a:solidFill>
                <a:latin typeface="HY견고딕" pitchFamily="18" charset="-127"/>
                <a:ea typeface="HY견고딕" pitchFamily="18" charset="-127"/>
              </a:rPr>
              <a:t>2010</a:t>
            </a:r>
          </a:p>
        </p:txBody>
      </p:sp>
      <p:sp>
        <p:nvSpPr>
          <p:cNvPr id="29712" name="Text Box 16"/>
          <p:cNvSpPr txBox="1">
            <a:spLocks noChangeArrowheads="1"/>
          </p:cNvSpPr>
          <p:nvPr/>
        </p:nvSpPr>
        <p:spPr bwMode="auto">
          <a:xfrm>
            <a:off x="5000625" y="5553075"/>
            <a:ext cx="628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a:solidFill>
                  <a:srgbClr val="FFCC00"/>
                </a:solidFill>
                <a:latin typeface="HY견고딕" pitchFamily="18" charset="-127"/>
                <a:ea typeface="HY견고딕" pitchFamily="18" charset="-127"/>
              </a:rPr>
              <a:t>2006</a:t>
            </a:r>
          </a:p>
        </p:txBody>
      </p:sp>
      <p:sp>
        <p:nvSpPr>
          <p:cNvPr id="29713" name="Text Box 17"/>
          <p:cNvSpPr txBox="1">
            <a:spLocks noChangeArrowheads="1"/>
          </p:cNvSpPr>
          <p:nvPr/>
        </p:nvSpPr>
        <p:spPr bwMode="auto">
          <a:xfrm>
            <a:off x="6338888" y="5559425"/>
            <a:ext cx="628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a:solidFill>
                  <a:srgbClr val="FFCC00"/>
                </a:solidFill>
                <a:latin typeface="HY견고딕" pitchFamily="18" charset="-127"/>
                <a:ea typeface="HY견고딕" pitchFamily="18" charset="-127"/>
              </a:rPr>
              <a:t>2006</a:t>
            </a:r>
          </a:p>
        </p:txBody>
      </p:sp>
      <p:sp>
        <p:nvSpPr>
          <p:cNvPr id="29714" name="Text Box 18"/>
          <p:cNvSpPr txBox="1">
            <a:spLocks noChangeArrowheads="1"/>
          </p:cNvSpPr>
          <p:nvPr/>
        </p:nvSpPr>
        <p:spPr bwMode="auto">
          <a:xfrm>
            <a:off x="6426200" y="2143125"/>
            <a:ext cx="977900" cy="517525"/>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a:solidFill>
                  <a:srgbClr val="FFFFFF"/>
                </a:solidFill>
                <a:latin typeface="HY견고딕" pitchFamily="18" charset="-127"/>
                <a:ea typeface="HY견고딕" pitchFamily="18" charset="-127"/>
              </a:rPr>
              <a:t>29.2 </a:t>
            </a:r>
          </a:p>
          <a:p>
            <a:pPr eaLnBrk="1" hangingPunct="1">
              <a:buFontTx/>
              <a:buNone/>
            </a:pPr>
            <a:r>
              <a:rPr lang="en-US" altLang="ko-KR" sz="1400">
                <a:solidFill>
                  <a:srgbClr val="FFFFFF"/>
                </a:solidFill>
                <a:latin typeface="HY견고딕" pitchFamily="18" charset="-127"/>
                <a:ea typeface="HY견고딕" pitchFamily="18" charset="-127"/>
              </a:rPr>
              <a:t>billion $</a:t>
            </a:r>
          </a:p>
        </p:txBody>
      </p:sp>
      <p:sp>
        <p:nvSpPr>
          <p:cNvPr id="29715" name="Text Box 19"/>
          <p:cNvSpPr txBox="1">
            <a:spLocks noChangeArrowheads="1"/>
          </p:cNvSpPr>
          <p:nvPr/>
        </p:nvSpPr>
        <p:spPr bwMode="auto">
          <a:xfrm>
            <a:off x="5049838" y="3624263"/>
            <a:ext cx="977900" cy="517525"/>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a:solidFill>
                  <a:srgbClr val="FFFFFF"/>
                </a:solidFill>
                <a:latin typeface="HY견고딕" pitchFamily="18" charset="-127"/>
                <a:ea typeface="HY견고딕" pitchFamily="18" charset="-127"/>
              </a:rPr>
              <a:t>12.4 </a:t>
            </a:r>
          </a:p>
          <a:p>
            <a:pPr eaLnBrk="1" hangingPunct="1">
              <a:buFontTx/>
              <a:buNone/>
            </a:pPr>
            <a:r>
              <a:rPr lang="en-US" altLang="ko-KR" sz="1400">
                <a:solidFill>
                  <a:srgbClr val="FFFFFF"/>
                </a:solidFill>
                <a:latin typeface="HY견고딕" pitchFamily="18" charset="-127"/>
                <a:ea typeface="HY견고딕" pitchFamily="18" charset="-127"/>
              </a:rPr>
              <a:t>billion $</a:t>
            </a:r>
          </a:p>
        </p:txBody>
      </p:sp>
      <p:sp>
        <p:nvSpPr>
          <p:cNvPr id="29716" name="Text Box 20"/>
          <p:cNvSpPr txBox="1">
            <a:spLocks noChangeArrowheads="1"/>
          </p:cNvSpPr>
          <p:nvPr/>
        </p:nvSpPr>
        <p:spPr bwMode="auto">
          <a:xfrm>
            <a:off x="3227388" y="5589588"/>
            <a:ext cx="62865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a:solidFill>
                  <a:srgbClr val="33CCFF"/>
                </a:solidFill>
                <a:latin typeface="HY견고딕" pitchFamily="18" charset="-127"/>
                <a:ea typeface="HY견고딕" pitchFamily="18" charset="-127"/>
              </a:rPr>
              <a:t>2017</a:t>
            </a:r>
          </a:p>
        </p:txBody>
      </p:sp>
      <p:sp>
        <p:nvSpPr>
          <p:cNvPr id="29717" name="Rectangle 21"/>
          <p:cNvSpPr>
            <a:spLocks noChangeArrowheads="1"/>
          </p:cNvSpPr>
          <p:nvPr/>
        </p:nvSpPr>
        <p:spPr bwMode="auto">
          <a:xfrm>
            <a:off x="2003425" y="4359275"/>
            <a:ext cx="660400" cy="1117600"/>
          </a:xfrm>
          <a:prstGeom prst="rect">
            <a:avLst/>
          </a:prstGeom>
          <a:solidFill>
            <a:srgbClr val="66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FFFF"/>
            </a:extrusionClr>
            <a:contourClr>
              <a:srgbClr val="66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solidFill>
                  <a:srgbClr val="FFFFFF"/>
                </a:solidFill>
                <a:latin typeface="Gulim" panose="020B0600000101010101" pitchFamily="34" charset="-127"/>
                <a:ea typeface="Gulim" panose="020B0600000101010101" pitchFamily="34" charset="-127"/>
              </a:rPr>
              <a:t>LED</a:t>
            </a:r>
          </a:p>
        </p:txBody>
      </p:sp>
      <p:sp>
        <p:nvSpPr>
          <p:cNvPr id="29718" name="Line 22"/>
          <p:cNvSpPr>
            <a:spLocks noChangeShapeType="1"/>
          </p:cNvSpPr>
          <p:nvPr/>
        </p:nvSpPr>
        <p:spPr bwMode="auto">
          <a:xfrm flipV="1">
            <a:off x="1493838" y="4356100"/>
            <a:ext cx="509587" cy="639763"/>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9" name="Rectangle 23"/>
          <p:cNvSpPr>
            <a:spLocks noChangeArrowheads="1"/>
          </p:cNvSpPr>
          <p:nvPr/>
        </p:nvSpPr>
        <p:spPr bwMode="auto">
          <a:xfrm>
            <a:off x="3221038" y="2828925"/>
            <a:ext cx="660400" cy="2651125"/>
          </a:xfrm>
          <a:prstGeom prst="rect">
            <a:avLst/>
          </a:prstGeom>
          <a:solidFill>
            <a:srgbClr val="66FFFF"/>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rgbClr val="66FFFF"/>
            </a:extrusionClr>
            <a:contourClr>
              <a:srgbClr val="66FFFF"/>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solidFill>
                  <a:srgbClr val="FFFFFF"/>
                </a:solidFill>
                <a:latin typeface="Gulim" panose="020B0600000101010101" pitchFamily="34" charset="-127"/>
                <a:ea typeface="Gulim" panose="020B0600000101010101" pitchFamily="34" charset="-127"/>
              </a:rPr>
              <a:t>LED</a:t>
            </a:r>
          </a:p>
        </p:txBody>
      </p:sp>
      <p:sp>
        <p:nvSpPr>
          <p:cNvPr id="29720" name="Line 24"/>
          <p:cNvSpPr>
            <a:spLocks noChangeShapeType="1"/>
          </p:cNvSpPr>
          <p:nvPr/>
        </p:nvSpPr>
        <p:spPr bwMode="auto">
          <a:xfrm flipV="1">
            <a:off x="2659063" y="4349750"/>
            <a:ext cx="2438400" cy="6350"/>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1" name="Line 25"/>
          <p:cNvSpPr>
            <a:spLocks noChangeShapeType="1"/>
          </p:cNvSpPr>
          <p:nvPr/>
        </p:nvSpPr>
        <p:spPr bwMode="auto">
          <a:xfrm flipV="1">
            <a:off x="3894138" y="2828925"/>
            <a:ext cx="2500312" cy="1588"/>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2" name="Text Box 26"/>
          <p:cNvSpPr txBox="1">
            <a:spLocks noChangeArrowheads="1"/>
          </p:cNvSpPr>
          <p:nvPr/>
        </p:nvSpPr>
        <p:spPr bwMode="auto">
          <a:xfrm>
            <a:off x="788988" y="4316413"/>
            <a:ext cx="977900" cy="517525"/>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a:solidFill>
                  <a:srgbClr val="FFFFFF"/>
                </a:solidFill>
                <a:latin typeface="HY견고딕" pitchFamily="18" charset="-127"/>
                <a:ea typeface="HY견고딕" pitchFamily="18" charset="-127"/>
              </a:rPr>
              <a:t>6.3 </a:t>
            </a:r>
          </a:p>
          <a:p>
            <a:pPr eaLnBrk="1" hangingPunct="1">
              <a:buFontTx/>
              <a:buNone/>
            </a:pPr>
            <a:r>
              <a:rPr lang="en-US" altLang="ko-KR" sz="1400">
                <a:solidFill>
                  <a:srgbClr val="FFFFFF"/>
                </a:solidFill>
                <a:latin typeface="HY견고딕" pitchFamily="18" charset="-127"/>
                <a:ea typeface="HY견고딕" pitchFamily="18" charset="-127"/>
              </a:rPr>
              <a:t>billion $</a:t>
            </a:r>
          </a:p>
        </p:txBody>
      </p:sp>
      <p:sp>
        <p:nvSpPr>
          <p:cNvPr id="29723" name="Text Box 27"/>
          <p:cNvSpPr txBox="1">
            <a:spLocks noChangeArrowheads="1"/>
          </p:cNvSpPr>
          <p:nvPr/>
        </p:nvSpPr>
        <p:spPr bwMode="auto">
          <a:xfrm>
            <a:off x="1970088" y="3668713"/>
            <a:ext cx="977900" cy="517525"/>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a:solidFill>
                  <a:srgbClr val="FFFFFF"/>
                </a:solidFill>
                <a:latin typeface="HY견고딕" pitchFamily="18" charset="-127"/>
                <a:ea typeface="HY견고딕" pitchFamily="18" charset="-127"/>
              </a:rPr>
              <a:t>11</a:t>
            </a:r>
          </a:p>
          <a:p>
            <a:pPr eaLnBrk="1" hangingPunct="1">
              <a:buFontTx/>
              <a:buNone/>
            </a:pPr>
            <a:r>
              <a:rPr lang="en-US" altLang="ko-KR" sz="1400">
                <a:solidFill>
                  <a:srgbClr val="FFFFFF"/>
                </a:solidFill>
                <a:latin typeface="HY견고딕" pitchFamily="18" charset="-127"/>
                <a:ea typeface="HY견고딕" pitchFamily="18" charset="-127"/>
              </a:rPr>
              <a:t>billion $</a:t>
            </a:r>
          </a:p>
        </p:txBody>
      </p:sp>
      <p:sp>
        <p:nvSpPr>
          <p:cNvPr id="29724" name="Text Box 28"/>
          <p:cNvSpPr txBox="1">
            <a:spLocks noChangeArrowheads="1"/>
          </p:cNvSpPr>
          <p:nvPr/>
        </p:nvSpPr>
        <p:spPr bwMode="auto">
          <a:xfrm>
            <a:off x="3179763" y="2116138"/>
            <a:ext cx="977900" cy="517525"/>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a:solidFill>
                  <a:srgbClr val="FFFFFF"/>
                </a:solidFill>
                <a:latin typeface="HY견고딕" pitchFamily="18" charset="-127"/>
                <a:ea typeface="HY견고딕" pitchFamily="18" charset="-127"/>
              </a:rPr>
              <a:t>29 </a:t>
            </a:r>
          </a:p>
          <a:p>
            <a:pPr eaLnBrk="1" hangingPunct="1">
              <a:buFontTx/>
              <a:buNone/>
            </a:pPr>
            <a:r>
              <a:rPr lang="en-US" altLang="ko-KR" sz="1400">
                <a:solidFill>
                  <a:srgbClr val="FFFFFF"/>
                </a:solidFill>
                <a:latin typeface="HY견고딕" pitchFamily="18" charset="-127"/>
                <a:ea typeface="HY견고딕" pitchFamily="18" charset="-127"/>
              </a:rPr>
              <a:t>billion $</a:t>
            </a:r>
          </a:p>
        </p:txBody>
      </p:sp>
      <p:sp>
        <p:nvSpPr>
          <p:cNvPr id="29725" name="Line 29"/>
          <p:cNvSpPr>
            <a:spLocks noChangeShapeType="1"/>
          </p:cNvSpPr>
          <p:nvPr/>
        </p:nvSpPr>
        <p:spPr bwMode="auto">
          <a:xfrm flipV="1">
            <a:off x="2652713" y="2828925"/>
            <a:ext cx="557212" cy="1516063"/>
          </a:xfrm>
          <a:prstGeom prst="line">
            <a:avLst/>
          </a:prstGeom>
          <a:noFill/>
          <a:ln w="9525">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26" name="Rectangle 30"/>
          <p:cNvSpPr>
            <a:spLocks noChangeArrowheads="1"/>
          </p:cNvSpPr>
          <p:nvPr/>
        </p:nvSpPr>
        <p:spPr bwMode="auto">
          <a:xfrm>
            <a:off x="201613" y="842963"/>
            <a:ext cx="4368800" cy="336550"/>
          </a:xfrm>
          <a:prstGeom prst="rect">
            <a:avLst/>
          </a:prstGeom>
          <a:noFill/>
          <a:ln>
            <a:noFill/>
          </a:ln>
          <a:effectLst/>
          <a:extLst>
            <a:ext uri="{909E8E84-426E-40DD-AFC4-6F175D3DCCD1}">
              <a14:hiddenFill xmlns:a14="http://schemas.microsoft.com/office/drawing/2010/main">
                <a:gradFill rotWithShape="0">
                  <a:gsLst>
                    <a:gs pos="0">
                      <a:srgbClr val="254A5C"/>
                    </a:gs>
                    <a:gs pos="50000">
                      <a:srgbClr val="66CCFF"/>
                    </a:gs>
                    <a:gs pos="100000">
                      <a:srgbClr val="254A5C"/>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 typeface="Wingdings" panose="05000000000000000000" pitchFamily="2" charset="2"/>
              <a:buChar char="v"/>
            </a:pPr>
            <a:r>
              <a:rPr lang="en-US" altLang="ko-KR" sz="1600" dirty="0">
                <a:solidFill>
                  <a:srgbClr val="0000FF"/>
                </a:solidFill>
                <a:latin typeface="HY헤드라인M" pitchFamily="18" charset="-127"/>
              </a:rPr>
              <a:t> LED market comparison with NAND, DRAM</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bwMode="auto">
          <a:xfrm>
            <a:off x="192088" y="138113"/>
            <a:ext cx="8229600" cy="1143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HY헤드라인M" pitchFamily="18" charset="-127"/>
                <a:ea typeface="HY헤드라인M" pitchFamily="18" charset="-127"/>
              </a:rPr>
              <a:t>LED application</a:t>
            </a:r>
          </a:p>
        </p:txBody>
      </p:sp>
      <p:sp>
        <p:nvSpPr>
          <p:cNvPr id="30723" name="Freeform 3"/>
          <p:cNvSpPr>
            <a:spLocks/>
          </p:cNvSpPr>
          <p:nvPr/>
        </p:nvSpPr>
        <p:spPr bwMode="auto">
          <a:xfrm>
            <a:off x="2386013" y="1287463"/>
            <a:ext cx="2698750" cy="2940050"/>
          </a:xfrm>
          <a:custGeom>
            <a:avLst/>
            <a:gdLst>
              <a:gd name="T0" fmla="*/ 1534834 w 1266"/>
              <a:gd name="T1" fmla="*/ 2940050 h 1278"/>
              <a:gd name="T2" fmla="*/ 0 w 1266"/>
              <a:gd name="T3" fmla="*/ 2940050 h 1278"/>
              <a:gd name="T4" fmla="*/ 0 w 1266"/>
              <a:gd name="T5" fmla="*/ 0 h 1278"/>
              <a:gd name="T6" fmla="*/ 2698750 w 1266"/>
              <a:gd name="T7" fmla="*/ 0 h 1278"/>
              <a:gd name="T8" fmla="*/ 2698750 w 1266"/>
              <a:gd name="T9" fmla="*/ 1656366 h 1278"/>
              <a:gd name="T10" fmla="*/ 1534834 w 1266"/>
              <a:gd name="T11" fmla="*/ 2940050 h 12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66" h="1278">
                <a:moveTo>
                  <a:pt x="720" y="1278"/>
                </a:moveTo>
                <a:lnTo>
                  <a:pt x="0" y="1278"/>
                </a:lnTo>
                <a:lnTo>
                  <a:pt x="0" y="0"/>
                </a:lnTo>
                <a:lnTo>
                  <a:pt x="1266" y="0"/>
                </a:lnTo>
                <a:lnTo>
                  <a:pt x="1266" y="720"/>
                </a:lnTo>
                <a:lnTo>
                  <a:pt x="720" y="1278"/>
                </a:lnTo>
                <a:close/>
              </a:path>
            </a:pathLst>
          </a:cu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9050" cmpd="sng">
                <a:solidFill>
                  <a:srgbClr val="0099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4" name="Oval 4"/>
          <p:cNvSpPr>
            <a:spLocks noChangeArrowheads="1"/>
          </p:cNvSpPr>
          <p:nvPr/>
        </p:nvSpPr>
        <p:spPr bwMode="auto">
          <a:xfrm>
            <a:off x="2657475" y="2044700"/>
            <a:ext cx="3840163" cy="3035300"/>
          </a:xfrm>
          <a:prstGeom prst="ellipse">
            <a:avLst/>
          </a:prstGeom>
          <a:gradFill rotWithShape="0">
            <a:gsLst>
              <a:gs pos="0">
                <a:srgbClr val="FF6600"/>
              </a:gs>
              <a:gs pos="100000">
                <a:srgbClr val="3B1800"/>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900">
                <a:solidFill>
                  <a:srgbClr val="FFFFFF"/>
                </a:solidFill>
                <a:latin typeface="HY견고딕" pitchFamily="18" charset="-127"/>
                <a:ea typeface="HY견고딕" pitchFamily="18" charset="-127"/>
              </a:rPr>
              <a:t>Economical</a:t>
            </a:r>
          </a:p>
          <a:p>
            <a:pPr eaLnBrk="1" hangingPunct="1">
              <a:buFontTx/>
              <a:buNone/>
            </a:pPr>
            <a:r>
              <a:rPr lang="en-US" altLang="ko-KR" sz="1900">
                <a:solidFill>
                  <a:srgbClr val="FFFFFF"/>
                </a:solidFill>
                <a:latin typeface="HY견고딕" pitchFamily="18" charset="-127"/>
                <a:ea typeface="HY견고딕" pitchFamily="18" charset="-127"/>
              </a:rPr>
              <a:t>efficiency</a:t>
            </a:r>
          </a:p>
        </p:txBody>
      </p:sp>
      <p:sp>
        <p:nvSpPr>
          <p:cNvPr id="30725" name="Rectangle 5"/>
          <p:cNvSpPr>
            <a:spLocks noChangeArrowheads="1"/>
          </p:cNvSpPr>
          <p:nvPr/>
        </p:nvSpPr>
        <p:spPr bwMode="auto">
          <a:xfrm>
            <a:off x="1220788" y="3262313"/>
            <a:ext cx="3875087" cy="2795587"/>
          </a:xfrm>
          <a:prstGeom prst="rect">
            <a:avLst/>
          </a:prstGeom>
          <a:gradFill rotWithShape="0">
            <a:gsLst>
              <a:gs pos="0">
                <a:srgbClr val="99FF33"/>
              </a:gs>
              <a:gs pos="100000">
                <a:srgbClr val="477618"/>
              </a:gs>
            </a:gsLst>
            <a:lin ang="2700000" scaled="1"/>
          </a:gradFill>
          <a:ln w="9525">
            <a:miter lim="800000"/>
            <a:headEnd/>
            <a:tailEnd/>
          </a:ln>
          <a:effectLst/>
          <a:scene3d>
            <a:camera prst="legacyObliqueTopRight"/>
            <a:lightRig rig="legacyFlat3" dir="b"/>
          </a:scene3d>
          <a:sp3d extrusionH="608000" prstMaterial="legacyMatte">
            <a:bevelT w="13500" h="13500" prst="angle"/>
            <a:bevelB w="13500" h="13500" prst="angle"/>
            <a:extrusionClr>
              <a:srgbClr val="99FF33"/>
            </a:extrusionClr>
            <a:contourClr>
              <a:srgbClr val="99FF33"/>
            </a:contourClr>
          </a:sp3d>
          <a:extLs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endParaRPr lang="en-US" altLang="zh-CN" sz="1400" b="1">
              <a:latin typeface="HY견고딕" pitchFamily="18" charset="-127"/>
              <a:ea typeface="HY견고딕" pitchFamily="18" charset="-127"/>
            </a:endParaRPr>
          </a:p>
        </p:txBody>
      </p:sp>
      <p:sp>
        <p:nvSpPr>
          <p:cNvPr id="30726" name="Rectangle 6"/>
          <p:cNvSpPr>
            <a:spLocks noChangeArrowheads="1"/>
          </p:cNvSpPr>
          <p:nvPr/>
        </p:nvSpPr>
        <p:spPr bwMode="auto">
          <a:xfrm>
            <a:off x="4352925" y="3249613"/>
            <a:ext cx="3079750" cy="2816225"/>
          </a:xfrm>
          <a:prstGeom prst="rect">
            <a:avLst/>
          </a:prstGeom>
          <a:gradFill rotWithShape="0">
            <a:gsLst>
              <a:gs pos="0">
                <a:srgbClr val="EDE8E7"/>
              </a:gs>
              <a:gs pos="100000">
                <a:srgbClr val="989595"/>
              </a:gs>
            </a:gsLst>
            <a:lin ang="2700000" scaled="1"/>
          </a:gradFill>
          <a:ln w="9525">
            <a:miter lim="800000"/>
            <a:headEnd/>
            <a:tailEnd/>
          </a:ln>
          <a:effectLst/>
          <a:scene3d>
            <a:camera prst="legacyObliqueTopRight"/>
            <a:lightRig rig="legacyFlat3" dir="b"/>
          </a:scene3d>
          <a:sp3d extrusionH="608000" prstMaterial="legacyMatte">
            <a:bevelT w="13500" h="13500" prst="angle"/>
            <a:bevelB w="13500" h="13500" prst="angle"/>
            <a:extrusionClr>
              <a:srgbClr val="EDE8E7"/>
            </a:extrusionClr>
            <a:contourClr>
              <a:srgbClr val="EDE8E7"/>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745" tIns="49873" rIns="99745" bIns="49873"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endParaRPr lang="en-US" altLang="zh-CN" sz="1400" b="1">
              <a:latin typeface="HY견고딕" pitchFamily="18" charset="-127"/>
              <a:ea typeface="HY견고딕" pitchFamily="18" charset="-127"/>
            </a:endParaRPr>
          </a:p>
        </p:txBody>
      </p:sp>
      <p:sp>
        <p:nvSpPr>
          <p:cNvPr id="30727" name="Rectangle 7"/>
          <p:cNvSpPr>
            <a:spLocks noChangeArrowheads="1"/>
          </p:cNvSpPr>
          <p:nvPr/>
        </p:nvSpPr>
        <p:spPr bwMode="auto">
          <a:xfrm>
            <a:off x="1220788" y="1531938"/>
            <a:ext cx="3881437" cy="2241550"/>
          </a:xfrm>
          <a:prstGeom prst="rect">
            <a:avLst/>
          </a:prstGeom>
          <a:gradFill rotWithShape="0">
            <a:gsLst>
              <a:gs pos="0">
                <a:srgbClr val="EDE8E7"/>
              </a:gs>
              <a:gs pos="100000">
                <a:srgbClr val="989595"/>
              </a:gs>
            </a:gsLst>
            <a:lin ang="2700000" scaled="1"/>
          </a:gradFill>
          <a:ln w="9525">
            <a:miter lim="800000"/>
            <a:headEnd/>
            <a:tailEnd/>
          </a:ln>
          <a:effectLst/>
          <a:scene3d>
            <a:camera prst="legacyObliqueTopRight"/>
            <a:lightRig rig="legacyFlat3" dir="b"/>
          </a:scene3d>
          <a:sp3d extrusionH="608000" prstMaterial="legacyMatte">
            <a:bevelT w="13500" h="13500" prst="angle"/>
            <a:bevelB w="13500" h="13500" prst="angle"/>
            <a:extrusionClr>
              <a:srgbClr val="EDE8E7"/>
            </a:extrusionClr>
            <a:contourClr>
              <a:srgbClr val="EDE8E7"/>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9745" tIns="49873" rIns="99745" bIns="49873"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endParaRPr lang="en-US" altLang="zh-CN" sz="1400" b="1">
              <a:latin typeface="HY견고딕" pitchFamily="18" charset="-127"/>
              <a:ea typeface="HY견고딕" pitchFamily="18" charset="-127"/>
            </a:endParaRPr>
          </a:p>
        </p:txBody>
      </p:sp>
      <p:sp>
        <p:nvSpPr>
          <p:cNvPr id="30728" name="Rectangle 8"/>
          <p:cNvSpPr>
            <a:spLocks noChangeArrowheads="1"/>
          </p:cNvSpPr>
          <p:nvPr/>
        </p:nvSpPr>
        <p:spPr bwMode="auto">
          <a:xfrm>
            <a:off x="4352925" y="1527175"/>
            <a:ext cx="3079750" cy="2246313"/>
          </a:xfrm>
          <a:prstGeom prst="rect">
            <a:avLst/>
          </a:prstGeom>
          <a:gradFill rotWithShape="0">
            <a:gsLst>
              <a:gs pos="0">
                <a:srgbClr val="FFCC00"/>
              </a:gs>
              <a:gs pos="100000">
                <a:srgbClr val="765E00"/>
              </a:gs>
            </a:gsLst>
            <a:lin ang="2700000" scaled="1"/>
          </a:gradFill>
          <a:ln w="9525">
            <a:miter lim="800000"/>
            <a:headEnd/>
            <a:tailEnd/>
          </a:ln>
          <a:effectLst/>
          <a:scene3d>
            <a:camera prst="legacyObliqueTopRight"/>
            <a:lightRig rig="legacyFlat3" dir="b"/>
          </a:scene3d>
          <a:sp3d extrusionH="608000" prstMaterial="legacyMatte">
            <a:bevelT w="13500" h="13500" prst="angle"/>
            <a:bevelB w="13500" h="13500" prst="angle"/>
            <a:extrusionClr>
              <a:srgbClr val="FFCC00"/>
            </a:extrusionClr>
            <a:contourClr>
              <a:srgbClr val="FFCC00"/>
            </a:contourClr>
          </a:sp3d>
          <a:extLs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flatTx/>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endParaRPr lang="en-US" altLang="zh-CN" sz="1400" b="1">
              <a:latin typeface="HY견고딕" pitchFamily="18" charset="-127"/>
              <a:ea typeface="HY견고딕" pitchFamily="18" charset="-127"/>
            </a:endParaRPr>
          </a:p>
        </p:txBody>
      </p:sp>
      <p:sp>
        <p:nvSpPr>
          <p:cNvPr id="30729" name="Freeform 9"/>
          <p:cNvSpPr>
            <a:spLocks/>
          </p:cNvSpPr>
          <p:nvPr/>
        </p:nvSpPr>
        <p:spPr bwMode="auto">
          <a:xfrm flipV="1">
            <a:off x="763588" y="3173413"/>
            <a:ext cx="3895725" cy="3135312"/>
          </a:xfrm>
          <a:custGeom>
            <a:avLst/>
            <a:gdLst>
              <a:gd name="T0" fmla="*/ 2215578 w 1266"/>
              <a:gd name="T1" fmla="*/ 3135312 h 1278"/>
              <a:gd name="T2" fmla="*/ 0 w 1266"/>
              <a:gd name="T3" fmla="*/ 3135312 h 1278"/>
              <a:gd name="T4" fmla="*/ 0 w 1266"/>
              <a:gd name="T5" fmla="*/ 0 h 1278"/>
              <a:gd name="T6" fmla="*/ 3895725 w 1266"/>
              <a:gd name="T7" fmla="*/ 0 h 1278"/>
              <a:gd name="T8" fmla="*/ 3895725 w 1266"/>
              <a:gd name="T9" fmla="*/ 1766373 h 1278"/>
              <a:gd name="T10" fmla="*/ 2215578 w 1266"/>
              <a:gd name="T11" fmla="*/ 3135312 h 127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66" h="1278">
                <a:moveTo>
                  <a:pt x="720" y="1278"/>
                </a:moveTo>
                <a:lnTo>
                  <a:pt x="0" y="1278"/>
                </a:lnTo>
                <a:lnTo>
                  <a:pt x="0" y="0"/>
                </a:lnTo>
                <a:lnTo>
                  <a:pt x="1266" y="0"/>
                </a:lnTo>
                <a:lnTo>
                  <a:pt x="1266" y="720"/>
                </a:lnTo>
                <a:lnTo>
                  <a:pt x="720" y="1278"/>
                </a:lnTo>
                <a:close/>
              </a:path>
            </a:pathLst>
          </a:cu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19050" cmpd="sng">
                <a:solidFill>
                  <a:srgbClr val="009999"/>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0426" name="Text Box 10"/>
          <p:cNvSpPr txBox="1">
            <a:spLocks noChangeArrowheads="1"/>
          </p:cNvSpPr>
          <p:nvPr/>
        </p:nvSpPr>
        <p:spPr bwMode="auto">
          <a:xfrm>
            <a:off x="5035550" y="1773238"/>
            <a:ext cx="2209800" cy="3968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defRPr/>
            </a:pPr>
            <a:r>
              <a:rPr kumimoji="0" lang="en-US" altLang="ko-KR" sz="2000" b="1" dirty="0">
                <a:solidFill>
                  <a:srgbClr val="000000"/>
                </a:solidFill>
                <a:effectLst>
                  <a:outerShdw blurRad="38100" dist="38100" dir="2700000" algn="tl">
                    <a:srgbClr val="C0C0C0"/>
                  </a:outerShdw>
                </a:effectLst>
                <a:latin typeface="HY헤드라인M" pitchFamily="18" charset="-127"/>
              </a:rPr>
              <a:t>Back Lighting</a:t>
            </a:r>
          </a:p>
        </p:txBody>
      </p:sp>
      <p:sp>
        <p:nvSpPr>
          <p:cNvPr id="1340427" name="Text Box 11"/>
          <p:cNvSpPr txBox="1">
            <a:spLocks noChangeArrowheads="1"/>
          </p:cNvSpPr>
          <p:nvPr/>
        </p:nvSpPr>
        <p:spPr bwMode="auto">
          <a:xfrm>
            <a:off x="5503863" y="2205038"/>
            <a:ext cx="2100262" cy="142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a:spAutoFit/>
          </a:bodyPr>
          <a:lstStyle/>
          <a:p>
            <a:pPr eaLnBrk="1" latinLnBrk="1" hangingPunct="1">
              <a:lnSpc>
                <a:spcPct val="85000"/>
              </a:lnSpc>
              <a:spcBef>
                <a:spcPct val="50000"/>
              </a:spcBef>
              <a:buFontTx/>
              <a:buBlip>
                <a:blip r:embed="rId3"/>
              </a:buBlip>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Mobile Phone</a:t>
            </a:r>
          </a:p>
          <a:p>
            <a:pPr eaLnBrk="1" latinLnBrk="1" hangingPunct="1">
              <a:lnSpc>
                <a:spcPct val="85000"/>
              </a:lnSpc>
              <a:spcBef>
                <a:spcPct val="50000"/>
              </a:spcBef>
              <a:buFontTx/>
              <a:buBlip>
                <a:blip r:embed="rId3"/>
              </a:buBlip>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Home applications</a:t>
            </a:r>
          </a:p>
          <a:p>
            <a:pPr eaLnBrk="1" latinLnBrk="1" hangingPunct="1">
              <a:lnSpc>
                <a:spcPct val="85000"/>
              </a:lnSpc>
              <a:spcBef>
                <a:spcPct val="50000"/>
              </a:spcBef>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digital device</a:t>
            </a:r>
          </a:p>
          <a:p>
            <a:pPr eaLnBrk="1" latinLnBrk="1" hangingPunct="1">
              <a:lnSpc>
                <a:spcPct val="85000"/>
              </a:lnSpc>
              <a:spcBef>
                <a:spcPct val="50000"/>
              </a:spcBef>
              <a:buFontTx/>
              <a:buBlip>
                <a:blip r:embed="rId3"/>
              </a:buBlip>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TFT LCD TV </a:t>
            </a:r>
          </a:p>
          <a:p>
            <a:pPr eaLnBrk="1" latinLnBrk="1" hangingPunct="1">
              <a:lnSpc>
                <a:spcPct val="85000"/>
              </a:lnSpc>
              <a:spcBef>
                <a:spcPct val="50000"/>
              </a:spcBef>
              <a:defRPr/>
            </a:pPr>
            <a:endParaRPr lang="en-US" altLang="ko-KR" sz="1400" dirty="0">
              <a:effectLst>
                <a:outerShdw blurRad="38100" dist="38100" dir="2700000" algn="tl">
                  <a:srgbClr val="C0C0C0"/>
                </a:outerShdw>
              </a:effectLst>
              <a:latin typeface="HY헤드라인M" pitchFamily="18" charset="-127"/>
              <a:cs typeface="Arial" panose="020B0604020202020204" pitchFamily="34" charset="0"/>
            </a:endParaRPr>
          </a:p>
        </p:txBody>
      </p:sp>
      <p:sp>
        <p:nvSpPr>
          <p:cNvPr id="1340428" name="Text Box 12"/>
          <p:cNvSpPr txBox="1">
            <a:spLocks noChangeArrowheads="1"/>
          </p:cNvSpPr>
          <p:nvPr/>
        </p:nvSpPr>
        <p:spPr bwMode="auto">
          <a:xfrm>
            <a:off x="1292225" y="1773238"/>
            <a:ext cx="2279650" cy="3968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defRPr/>
            </a:pPr>
            <a:r>
              <a:rPr kumimoji="0" lang="en-US" altLang="ko-KR" sz="2000" b="1">
                <a:solidFill>
                  <a:srgbClr val="000000"/>
                </a:solidFill>
                <a:effectLst>
                  <a:outerShdw blurRad="38100" dist="38100" dir="2700000" algn="tl">
                    <a:srgbClr val="C0C0C0"/>
                  </a:outerShdw>
                </a:effectLst>
                <a:latin typeface="HY헤드라인M" pitchFamily="18" charset="-127"/>
              </a:rPr>
              <a:t>General Lighting</a:t>
            </a:r>
            <a:endParaRPr lang="en-US" altLang="ko-KR" sz="2000" b="1">
              <a:solidFill>
                <a:srgbClr val="000000"/>
              </a:solidFill>
              <a:effectLst>
                <a:outerShdw blurRad="38100" dist="38100" dir="2700000" algn="tl">
                  <a:srgbClr val="C0C0C0"/>
                </a:outerShdw>
              </a:effectLst>
              <a:latin typeface="HY헤드라인M" pitchFamily="18" charset="-127"/>
            </a:endParaRPr>
          </a:p>
        </p:txBody>
      </p:sp>
      <p:sp>
        <p:nvSpPr>
          <p:cNvPr id="1340429" name="Text Box 13"/>
          <p:cNvSpPr txBox="1">
            <a:spLocks noChangeArrowheads="1"/>
          </p:cNvSpPr>
          <p:nvPr/>
        </p:nvSpPr>
        <p:spPr bwMode="auto">
          <a:xfrm>
            <a:off x="5508625" y="4249738"/>
            <a:ext cx="1935163" cy="38100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defRPr/>
            </a:pPr>
            <a:r>
              <a:rPr kumimoji="0" lang="en-US" altLang="ko-KR" sz="1900" b="1">
                <a:solidFill>
                  <a:srgbClr val="000000"/>
                </a:solidFill>
                <a:effectLst>
                  <a:outerShdw blurRad="38100" dist="38100" dir="2700000" algn="tl">
                    <a:srgbClr val="C0C0C0"/>
                  </a:outerShdw>
                </a:effectLst>
                <a:latin typeface="HY헤드라인M" pitchFamily="18" charset="-127"/>
              </a:rPr>
              <a:t>Communication</a:t>
            </a:r>
          </a:p>
        </p:txBody>
      </p:sp>
      <p:sp>
        <p:nvSpPr>
          <p:cNvPr id="1340430" name="Text Box 14"/>
          <p:cNvSpPr txBox="1">
            <a:spLocks noChangeArrowheads="1"/>
          </p:cNvSpPr>
          <p:nvPr/>
        </p:nvSpPr>
        <p:spPr bwMode="auto">
          <a:xfrm>
            <a:off x="1308100" y="4254500"/>
            <a:ext cx="2698750" cy="70167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latinLnBrk="1" hangingPunct="1">
              <a:defRPr/>
            </a:pPr>
            <a:r>
              <a:rPr kumimoji="0" lang="en-US" altLang="ko-KR" sz="2000" b="1">
                <a:solidFill>
                  <a:srgbClr val="000000"/>
                </a:solidFill>
                <a:effectLst>
                  <a:outerShdw blurRad="38100" dist="38100" dir="2700000" algn="tl">
                    <a:srgbClr val="C0C0C0"/>
                  </a:outerShdw>
                </a:effectLst>
                <a:latin typeface="HY헤드라인M" pitchFamily="18" charset="-127"/>
              </a:rPr>
              <a:t>Display</a:t>
            </a:r>
          </a:p>
          <a:p>
            <a:pPr eaLnBrk="1" latinLnBrk="1" hangingPunct="1">
              <a:defRPr/>
            </a:pPr>
            <a:endParaRPr kumimoji="0" lang="en-US" altLang="ko-KR" sz="2000" b="1">
              <a:solidFill>
                <a:srgbClr val="000000"/>
              </a:solidFill>
              <a:effectLst>
                <a:outerShdw blurRad="38100" dist="38100" dir="2700000" algn="tl">
                  <a:srgbClr val="C0C0C0"/>
                </a:outerShdw>
              </a:effectLst>
              <a:latin typeface="HY헤드라인M" pitchFamily="18" charset="-127"/>
            </a:endParaRPr>
          </a:p>
        </p:txBody>
      </p:sp>
      <p:sp>
        <p:nvSpPr>
          <p:cNvPr id="1340431" name="Text Box 15"/>
          <p:cNvSpPr txBox="1">
            <a:spLocks noChangeArrowheads="1"/>
          </p:cNvSpPr>
          <p:nvPr/>
        </p:nvSpPr>
        <p:spPr bwMode="auto">
          <a:xfrm>
            <a:off x="1389063" y="2227263"/>
            <a:ext cx="2471737" cy="8571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a:spAutoFit/>
          </a:bodyPr>
          <a:lstStyle/>
          <a:p>
            <a:pPr eaLnBrk="1" latinLnBrk="1" hangingPunct="1">
              <a:lnSpc>
                <a:spcPct val="85000"/>
              </a:lnSpc>
              <a:spcBef>
                <a:spcPct val="50000"/>
              </a:spcBef>
              <a:buFontTx/>
              <a:buBlip>
                <a:blip r:embed="rId3"/>
              </a:buBlip>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General Lighting </a:t>
            </a:r>
          </a:p>
          <a:p>
            <a:pPr eaLnBrk="1" latinLnBrk="1" hangingPunct="1">
              <a:lnSpc>
                <a:spcPct val="85000"/>
              </a:lnSpc>
              <a:spcBef>
                <a:spcPct val="50000"/>
              </a:spcBef>
              <a:buFontTx/>
              <a:buBlip>
                <a:blip r:embed="rId3"/>
              </a:buBlip>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Task </a:t>
            </a:r>
            <a:r>
              <a:rPr lang="en-US" altLang="ko-KR" sz="1400" dirty="0" smtClean="0">
                <a:effectLst>
                  <a:outerShdw blurRad="38100" dist="38100" dir="2700000" algn="tl">
                    <a:srgbClr val="C0C0C0"/>
                  </a:outerShdw>
                </a:effectLst>
                <a:latin typeface="HY헤드라인M" pitchFamily="18" charset="-127"/>
                <a:cs typeface="Arial" panose="020B0604020202020204" pitchFamily="34" charset="0"/>
              </a:rPr>
              <a:t>Lighting(</a:t>
            </a:r>
            <a:r>
              <a:rPr lang="zh-CN" altLang="en-US" sz="1400" b="1" dirty="0"/>
              <a:t>工作照明</a:t>
            </a:r>
            <a:r>
              <a:rPr lang="en-US" altLang="ko-KR" sz="1400" dirty="0" smtClean="0">
                <a:effectLst>
                  <a:outerShdw blurRad="38100" dist="38100" dir="2700000" algn="tl">
                    <a:srgbClr val="C0C0C0"/>
                  </a:outerShdw>
                </a:effectLst>
                <a:latin typeface="HY헤드라인M" pitchFamily="18" charset="-127"/>
                <a:cs typeface="Arial" panose="020B0604020202020204" pitchFamily="34" charset="0"/>
              </a:rPr>
              <a:t>)</a:t>
            </a:r>
            <a:endParaRPr lang="en-US" altLang="ko-KR" sz="1400" dirty="0">
              <a:effectLst>
                <a:outerShdw blurRad="38100" dist="38100" dir="2700000" algn="tl">
                  <a:srgbClr val="C0C0C0"/>
                </a:outerShdw>
              </a:effectLst>
              <a:latin typeface="HY헤드라인M" pitchFamily="18" charset="-127"/>
              <a:cs typeface="Arial" panose="020B0604020202020204" pitchFamily="34" charset="0"/>
            </a:endParaRPr>
          </a:p>
          <a:p>
            <a:pPr eaLnBrk="1" latinLnBrk="1" hangingPunct="1">
              <a:lnSpc>
                <a:spcPct val="85000"/>
              </a:lnSpc>
              <a:spcBef>
                <a:spcPct val="50000"/>
              </a:spcBef>
              <a:buFontTx/>
              <a:buBlip>
                <a:blip r:embed="rId3"/>
              </a:buBlip>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Signal Lamp</a:t>
            </a:r>
          </a:p>
        </p:txBody>
      </p:sp>
      <p:sp>
        <p:nvSpPr>
          <p:cNvPr id="1340432" name="Text Box 16"/>
          <p:cNvSpPr txBox="1">
            <a:spLocks noChangeArrowheads="1"/>
          </p:cNvSpPr>
          <p:nvPr/>
        </p:nvSpPr>
        <p:spPr bwMode="auto">
          <a:xfrm>
            <a:off x="5313363" y="4695825"/>
            <a:ext cx="2058987"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a:spAutoFit/>
          </a:bodyPr>
          <a:lstStyle>
            <a:lvl1pPr algn="l">
              <a:defRPr kumimoji="1" sz="2400">
                <a:solidFill>
                  <a:schemeClr val="tx1"/>
                </a:solidFill>
                <a:latin typeface="Gulim" panose="020B0600000101010101" pitchFamily="34" charset="-127"/>
                <a:ea typeface="Gulim" panose="020B0600000101010101" pitchFamily="34" charset="-127"/>
              </a:defRPr>
            </a:lvl1pPr>
            <a:lvl2pPr marL="180975" algn="l">
              <a:defRPr kumimoji="1" sz="2400">
                <a:solidFill>
                  <a:schemeClr val="tx1"/>
                </a:solidFill>
                <a:latin typeface="Gulim" panose="020B0600000101010101" pitchFamily="34" charset="-127"/>
                <a:ea typeface="Gulim" panose="020B0600000101010101" pitchFamily="34" charset="-127"/>
              </a:defRPr>
            </a:lvl2pPr>
            <a:lvl3pPr algn="l">
              <a:defRPr kumimoji="1" sz="2400">
                <a:solidFill>
                  <a:schemeClr val="tx1"/>
                </a:solidFill>
                <a:latin typeface="Gulim" panose="020B0600000101010101" pitchFamily="34" charset="-127"/>
                <a:ea typeface="Gulim" panose="020B0600000101010101" pitchFamily="34" charset="-127"/>
              </a:defRPr>
            </a:lvl3pPr>
            <a:lvl4pPr algn="l">
              <a:defRPr kumimoji="1" sz="2400">
                <a:solidFill>
                  <a:schemeClr val="tx1"/>
                </a:solidFill>
                <a:latin typeface="Gulim" panose="020B0600000101010101" pitchFamily="34" charset="-127"/>
                <a:ea typeface="Gulim" panose="020B0600000101010101" pitchFamily="34" charset="-127"/>
              </a:defRPr>
            </a:lvl4pPr>
            <a:lvl5pPr algn="l">
              <a:defRPr kumimoji="1" sz="2400">
                <a:solidFill>
                  <a:schemeClr val="tx1"/>
                </a:solidFill>
                <a:latin typeface="Gulim" panose="020B0600000101010101" pitchFamily="34" charset="-127"/>
                <a:ea typeface="Gulim" panose="020B0600000101010101" pitchFamily="34" charset="-127"/>
              </a:defRPr>
            </a:lvl5pPr>
            <a:lvl6pPr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6pPr>
            <a:lvl7pPr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7pPr>
            <a:lvl8pPr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8pPr>
            <a:lvl9pPr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9pPr>
          </a:lstStyle>
          <a:p>
            <a:pPr eaLnBrk="1" latinLnBrk="1" hangingPunct="1">
              <a:lnSpc>
                <a:spcPct val="75000"/>
              </a:lnSpc>
              <a:spcBef>
                <a:spcPct val="50000"/>
              </a:spcBef>
              <a:buFontTx/>
              <a:buBlip>
                <a:blip r:embed="rId3"/>
              </a:buBlip>
              <a:defRPr/>
            </a:pPr>
            <a:r>
              <a:rPr lang="en-US" altLang="ko-KR" sz="1400" dirty="0" smtClean="0">
                <a:effectLst>
                  <a:outerShdw blurRad="38100" dist="38100" dir="2700000" algn="tl">
                    <a:srgbClr val="C0C0C0"/>
                  </a:outerShdw>
                </a:effectLst>
                <a:latin typeface="HY헤드라인M" pitchFamily="18" charset="-127"/>
                <a:ea typeface="HY헤드라인M" pitchFamily="18" charset="-127"/>
                <a:cs typeface="Arial" panose="020B0604020202020204" pitchFamily="34" charset="0"/>
              </a:rPr>
              <a:t> VLC</a:t>
            </a:r>
          </a:p>
          <a:p>
            <a:pPr lvl="1" eaLnBrk="1" latinLnBrk="1" hangingPunct="1">
              <a:lnSpc>
                <a:spcPct val="75000"/>
              </a:lnSpc>
              <a:spcBef>
                <a:spcPct val="50000"/>
              </a:spcBef>
              <a:buFontTx/>
              <a:buBlip>
                <a:blip r:embed="rId3"/>
              </a:buBlip>
              <a:defRPr/>
            </a:pPr>
            <a:r>
              <a:rPr lang="en-US" altLang="ko-KR" sz="1400" dirty="0" smtClean="0">
                <a:effectLst>
                  <a:outerShdw blurRad="38100" dist="38100" dir="2700000" algn="tl">
                    <a:srgbClr val="C0C0C0"/>
                  </a:outerShdw>
                </a:effectLst>
                <a:latin typeface="HY헤드라인M" pitchFamily="18" charset="-127"/>
                <a:ea typeface="HY헤드라인M" pitchFamily="18" charset="-127"/>
                <a:cs typeface="Arial" panose="020B0604020202020204" pitchFamily="34" charset="0"/>
              </a:rPr>
              <a:t> Mobile to Mobile</a:t>
            </a:r>
          </a:p>
          <a:p>
            <a:pPr lvl="1" eaLnBrk="1" latinLnBrk="1" hangingPunct="1">
              <a:lnSpc>
                <a:spcPct val="75000"/>
              </a:lnSpc>
              <a:spcBef>
                <a:spcPct val="50000"/>
              </a:spcBef>
              <a:buFontTx/>
              <a:buBlip>
                <a:blip r:embed="rId3"/>
              </a:buBlip>
              <a:defRPr/>
            </a:pPr>
            <a:r>
              <a:rPr lang="en-US" altLang="ko-KR" sz="1400" dirty="0" smtClean="0">
                <a:effectLst>
                  <a:outerShdw blurRad="38100" dist="38100" dir="2700000" algn="tl">
                    <a:srgbClr val="C0C0C0"/>
                  </a:outerShdw>
                </a:effectLst>
                <a:latin typeface="HY헤드라인M" pitchFamily="18" charset="-127"/>
                <a:ea typeface="HY헤드라인M" pitchFamily="18" charset="-127"/>
                <a:cs typeface="Arial" panose="020B0604020202020204" pitchFamily="34" charset="0"/>
              </a:rPr>
              <a:t> Infra to Mobile</a:t>
            </a:r>
          </a:p>
          <a:p>
            <a:pPr eaLnBrk="1" latinLnBrk="1" hangingPunct="1">
              <a:lnSpc>
                <a:spcPct val="75000"/>
              </a:lnSpc>
              <a:spcBef>
                <a:spcPct val="50000"/>
              </a:spcBef>
              <a:defRPr/>
            </a:pPr>
            <a:r>
              <a:rPr lang="en-US" altLang="ko-KR" sz="1400" dirty="0" smtClean="0">
                <a:effectLst>
                  <a:outerShdw blurRad="38100" dist="38100" dir="2700000" algn="tl">
                    <a:srgbClr val="C0C0C0"/>
                  </a:outerShdw>
                </a:effectLst>
                <a:latin typeface="HY헤드라인M" pitchFamily="18" charset="-127"/>
                <a:ea typeface="HY헤드라인M" pitchFamily="18" charset="-127"/>
                <a:cs typeface="Arial" panose="020B0604020202020204" pitchFamily="34" charset="0"/>
              </a:rPr>
              <a:t> </a:t>
            </a:r>
          </a:p>
        </p:txBody>
      </p:sp>
      <p:sp>
        <p:nvSpPr>
          <p:cNvPr id="1340433" name="Text Box 17"/>
          <p:cNvSpPr txBox="1">
            <a:spLocks noChangeArrowheads="1"/>
          </p:cNvSpPr>
          <p:nvPr/>
        </p:nvSpPr>
        <p:spPr bwMode="auto">
          <a:xfrm>
            <a:off x="1403350" y="4652963"/>
            <a:ext cx="2071688" cy="1319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a:spAutoFit/>
          </a:bodyPr>
          <a:lstStyle/>
          <a:p>
            <a:pPr eaLnBrk="1" latinLnBrk="1" hangingPunct="1">
              <a:lnSpc>
                <a:spcPct val="75000"/>
              </a:lnSpc>
              <a:spcBef>
                <a:spcPct val="50000"/>
              </a:spcBef>
              <a:buFontTx/>
              <a:buBlip>
                <a:blip r:embed="rId3"/>
              </a:buBlip>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Exterior, interior </a:t>
            </a:r>
          </a:p>
          <a:p>
            <a:pPr eaLnBrk="1" latinLnBrk="1" hangingPunct="1">
              <a:lnSpc>
                <a:spcPct val="75000"/>
              </a:lnSpc>
              <a:spcBef>
                <a:spcPct val="50000"/>
              </a:spcBef>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display</a:t>
            </a:r>
          </a:p>
          <a:p>
            <a:pPr eaLnBrk="1" latinLnBrk="1" hangingPunct="1">
              <a:lnSpc>
                <a:spcPct val="75000"/>
              </a:lnSpc>
              <a:spcBef>
                <a:spcPct val="50000"/>
              </a:spcBef>
              <a:buFontTx/>
              <a:buBlip>
                <a:blip r:embed="rId3"/>
              </a:buBlip>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Sign &amp; Architecture     </a:t>
            </a:r>
          </a:p>
          <a:p>
            <a:pPr eaLnBrk="1" latinLnBrk="1" hangingPunct="1">
              <a:lnSpc>
                <a:spcPct val="75000"/>
              </a:lnSpc>
              <a:spcBef>
                <a:spcPct val="50000"/>
              </a:spcBef>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display</a:t>
            </a:r>
          </a:p>
          <a:p>
            <a:pPr eaLnBrk="1" latinLnBrk="1" hangingPunct="1">
              <a:lnSpc>
                <a:spcPct val="75000"/>
              </a:lnSpc>
              <a:spcBef>
                <a:spcPct val="50000"/>
              </a:spcBef>
              <a:buFontTx/>
              <a:buBlip>
                <a:blip r:embed="rId3"/>
              </a:buBlip>
              <a:defRPr/>
            </a:pPr>
            <a:r>
              <a:rPr lang="en-US" altLang="ko-KR" sz="1400" dirty="0">
                <a:effectLst>
                  <a:outerShdw blurRad="38100" dist="38100" dir="2700000" algn="tl">
                    <a:srgbClr val="C0C0C0"/>
                  </a:outerShdw>
                </a:effectLst>
                <a:latin typeface="HY헤드라인M" pitchFamily="18" charset="-127"/>
                <a:cs typeface="Arial" panose="020B0604020202020204" pitchFamily="34" charset="0"/>
              </a:rPr>
              <a:t> LED screen</a:t>
            </a:r>
          </a:p>
        </p:txBody>
      </p:sp>
      <p:grpSp>
        <p:nvGrpSpPr>
          <p:cNvPr id="30738" name="Group 18"/>
          <p:cNvGrpSpPr>
            <a:grpSpLocks/>
          </p:cNvGrpSpPr>
          <p:nvPr/>
        </p:nvGrpSpPr>
        <p:grpSpPr bwMode="auto">
          <a:xfrm>
            <a:off x="3044825" y="2492375"/>
            <a:ext cx="2635250" cy="2646363"/>
            <a:chOff x="1798" y="1746"/>
            <a:chExt cx="1624" cy="1264"/>
          </a:xfrm>
        </p:grpSpPr>
        <p:sp>
          <p:nvSpPr>
            <p:cNvPr id="30740" name="Oval 19"/>
            <p:cNvSpPr>
              <a:spLocks noChangeArrowheads="1"/>
            </p:cNvSpPr>
            <p:nvPr/>
          </p:nvSpPr>
          <p:spPr bwMode="auto">
            <a:xfrm>
              <a:off x="1798" y="1760"/>
              <a:ext cx="1624" cy="1227"/>
            </a:xfrm>
            <a:prstGeom prst="ellipse">
              <a:avLst/>
            </a:prstGeom>
            <a:solidFill>
              <a:srgbClr val="FFFFF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folHlink"/>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nvGrpSpPr>
            <p:cNvPr id="30741" name="Group 20"/>
            <p:cNvGrpSpPr>
              <a:grpSpLocks/>
            </p:cNvGrpSpPr>
            <p:nvPr/>
          </p:nvGrpSpPr>
          <p:grpSpPr bwMode="auto">
            <a:xfrm>
              <a:off x="1798" y="1746"/>
              <a:ext cx="1624" cy="1264"/>
              <a:chOff x="1726" y="790"/>
              <a:chExt cx="492" cy="492"/>
            </a:xfrm>
          </p:grpSpPr>
          <p:sp>
            <p:nvSpPr>
              <p:cNvPr id="30743" name="Freeform 21"/>
              <p:cNvSpPr>
                <a:spLocks/>
              </p:cNvSpPr>
              <p:nvPr/>
            </p:nvSpPr>
            <p:spPr bwMode="auto">
              <a:xfrm>
                <a:off x="1971" y="836"/>
                <a:ext cx="247" cy="297"/>
              </a:xfrm>
              <a:custGeom>
                <a:avLst/>
                <a:gdLst>
                  <a:gd name="T0" fmla="*/ 99 w 741"/>
                  <a:gd name="T1" fmla="*/ 193 h 889"/>
                  <a:gd name="T2" fmla="*/ 98 w 741"/>
                  <a:gd name="T3" fmla="*/ 183 h 889"/>
                  <a:gd name="T4" fmla="*/ 96 w 741"/>
                  <a:gd name="T5" fmla="*/ 174 h 889"/>
                  <a:gd name="T6" fmla="*/ 93 w 741"/>
                  <a:gd name="T7" fmla="*/ 163 h 889"/>
                  <a:gd name="T8" fmla="*/ 90 w 741"/>
                  <a:gd name="T9" fmla="*/ 155 h 889"/>
                  <a:gd name="T10" fmla="*/ 85 w 741"/>
                  <a:gd name="T11" fmla="*/ 146 h 889"/>
                  <a:gd name="T12" fmla="*/ 79 w 741"/>
                  <a:gd name="T13" fmla="*/ 139 h 889"/>
                  <a:gd name="T14" fmla="*/ 73 w 741"/>
                  <a:gd name="T15" fmla="*/ 131 h 889"/>
                  <a:gd name="T16" fmla="*/ 67 w 741"/>
                  <a:gd name="T17" fmla="*/ 124 h 889"/>
                  <a:gd name="T18" fmla="*/ 59 w 741"/>
                  <a:gd name="T19" fmla="*/ 119 h 889"/>
                  <a:gd name="T20" fmla="*/ 52 w 741"/>
                  <a:gd name="T21" fmla="*/ 113 h 889"/>
                  <a:gd name="T22" fmla="*/ 43 w 741"/>
                  <a:gd name="T23" fmla="*/ 109 h 889"/>
                  <a:gd name="T24" fmla="*/ 34 w 741"/>
                  <a:gd name="T25" fmla="*/ 105 h 889"/>
                  <a:gd name="T26" fmla="*/ 25 w 741"/>
                  <a:gd name="T27" fmla="*/ 102 h 889"/>
                  <a:gd name="T28" fmla="*/ 16 w 741"/>
                  <a:gd name="T29" fmla="*/ 100 h 889"/>
                  <a:gd name="T30" fmla="*/ 6 w 741"/>
                  <a:gd name="T31" fmla="*/ 100 h 889"/>
                  <a:gd name="T32" fmla="*/ 0 w 741"/>
                  <a:gd name="T33" fmla="*/ 0 h 889"/>
                  <a:gd name="T34" fmla="*/ 6 w 741"/>
                  <a:gd name="T35" fmla="*/ 0 h 889"/>
                  <a:gd name="T36" fmla="*/ 16 w 741"/>
                  <a:gd name="T37" fmla="*/ 1 h 889"/>
                  <a:gd name="T38" fmla="*/ 25 w 741"/>
                  <a:gd name="T39" fmla="*/ 1 h 889"/>
                  <a:gd name="T40" fmla="*/ 36 w 741"/>
                  <a:gd name="T41" fmla="*/ 3 h 889"/>
                  <a:gd name="T42" fmla="*/ 45 w 741"/>
                  <a:gd name="T43" fmla="*/ 5 h 889"/>
                  <a:gd name="T44" fmla="*/ 54 w 741"/>
                  <a:gd name="T45" fmla="*/ 8 h 889"/>
                  <a:gd name="T46" fmla="*/ 64 w 741"/>
                  <a:gd name="T47" fmla="*/ 10 h 889"/>
                  <a:gd name="T48" fmla="*/ 73 w 741"/>
                  <a:gd name="T49" fmla="*/ 14 h 889"/>
                  <a:gd name="T50" fmla="*/ 82 w 741"/>
                  <a:gd name="T51" fmla="*/ 18 h 889"/>
                  <a:gd name="T52" fmla="*/ 90 w 741"/>
                  <a:gd name="T53" fmla="*/ 21 h 889"/>
                  <a:gd name="T54" fmla="*/ 99 w 741"/>
                  <a:gd name="T55" fmla="*/ 26 h 889"/>
                  <a:gd name="T56" fmla="*/ 107 w 741"/>
                  <a:gd name="T57" fmla="*/ 31 h 889"/>
                  <a:gd name="T58" fmla="*/ 115 w 741"/>
                  <a:gd name="T59" fmla="*/ 37 h 889"/>
                  <a:gd name="T60" fmla="*/ 126 w 741"/>
                  <a:gd name="T61" fmla="*/ 45 h 889"/>
                  <a:gd name="T62" fmla="*/ 140 w 741"/>
                  <a:gd name="T63" fmla="*/ 57 h 889"/>
                  <a:gd name="T64" fmla="*/ 153 w 741"/>
                  <a:gd name="T65" fmla="*/ 72 h 889"/>
                  <a:gd name="T66" fmla="*/ 162 w 741"/>
                  <a:gd name="T67" fmla="*/ 84 h 889"/>
                  <a:gd name="T68" fmla="*/ 167 w 741"/>
                  <a:gd name="T69" fmla="*/ 91 h 889"/>
                  <a:gd name="T70" fmla="*/ 172 w 741"/>
                  <a:gd name="T71" fmla="*/ 100 h 889"/>
                  <a:gd name="T72" fmla="*/ 176 w 741"/>
                  <a:gd name="T73" fmla="*/ 107 h 889"/>
                  <a:gd name="T74" fmla="*/ 181 w 741"/>
                  <a:gd name="T75" fmla="*/ 117 h 889"/>
                  <a:gd name="T76" fmla="*/ 184 w 741"/>
                  <a:gd name="T77" fmla="*/ 125 h 889"/>
                  <a:gd name="T78" fmla="*/ 187 w 741"/>
                  <a:gd name="T79" fmla="*/ 134 h 889"/>
                  <a:gd name="T80" fmla="*/ 191 w 741"/>
                  <a:gd name="T81" fmla="*/ 144 h 889"/>
                  <a:gd name="T82" fmla="*/ 193 w 741"/>
                  <a:gd name="T83" fmla="*/ 153 h 889"/>
                  <a:gd name="T84" fmla="*/ 195 w 741"/>
                  <a:gd name="T85" fmla="*/ 163 h 889"/>
                  <a:gd name="T86" fmla="*/ 196 w 741"/>
                  <a:gd name="T87" fmla="*/ 172 h 889"/>
                  <a:gd name="T88" fmla="*/ 197 w 741"/>
                  <a:gd name="T89" fmla="*/ 182 h 889"/>
                  <a:gd name="T90" fmla="*/ 198 w 741"/>
                  <a:gd name="T91" fmla="*/ 193 h 889"/>
                  <a:gd name="T92" fmla="*/ 198 w 741"/>
                  <a:gd name="T93" fmla="*/ 198 h 889"/>
                  <a:gd name="T94" fmla="*/ 149 w 741"/>
                  <a:gd name="T95" fmla="*/ 297 h 889"/>
                  <a:gd name="T96" fmla="*/ 99 w 741"/>
                  <a:gd name="T97" fmla="*/ 198 h 889"/>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1" h="889">
                    <a:moveTo>
                      <a:pt x="298" y="593"/>
                    </a:moveTo>
                    <a:lnTo>
                      <a:pt x="296" y="578"/>
                    </a:lnTo>
                    <a:lnTo>
                      <a:pt x="296" y="563"/>
                    </a:lnTo>
                    <a:lnTo>
                      <a:pt x="293" y="548"/>
                    </a:lnTo>
                    <a:lnTo>
                      <a:pt x="291" y="532"/>
                    </a:lnTo>
                    <a:lnTo>
                      <a:pt x="288" y="520"/>
                    </a:lnTo>
                    <a:lnTo>
                      <a:pt x="284" y="505"/>
                    </a:lnTo>
                    <a:lnTo>
                      <a:pt x="280" y="489"/>
                    </a:lnTo>
                    <a:lnTo>
                      <a:pt x="273" y="477"/>
                    </a:lnTo>
                    <a:lnTo>
                      <a:pt x="269" y="464"/>
                    </a:lnTo>
                    <a:lnTo>
                      <a:pt x="262" y="450"/>
                    </a:lnTo>
                    <a:lnTo>
                      <a:pt x="255" y="438"/>
                    </a:lnTo>
                    <a:lnTo>
                      <a:pt x="247" y="427"/>
                    </a:lnTo>
                    <a:lnTo>
                      <a:pt x="238" y="415"/>
                    </a:lnTo>
                    <a:lnTo>
                      <a:pt x="230" y="403"/>
                    </a:lnTo>
                    <a:lnTo>
                      <a:pt x="220" y="393"/>
                    </a:lnTo>
                    <a:lnTo>
                      <a:pt x="212" y="383"/>
                    </a:lnTo>
                    <a:lnTo>
                      <a:pt x="200" y="372"/>
                    </a:lnTo>
                    <a:lnTo>
                      <a:pt x="190" y="364"/>
                    </a:lnTo>
                    <a:lnTo>
                      <a:pt x="178" y="355"/>
                    </a:lnTo>
                    <a:lnTo>
                      <a:pt x="168" y="347"/>
                    </a:lnTo>
                    <a:lnTo>
                      <a:pt x="156" y="338"/>
                    </a:lnTo>
                    <a:lnTo>
                      <a:pt x="143" y="333"/>
                    </a:lnTo>
                    <a:lnTo>
                      <a:pt x="130" y="326"/>
                    </a:lnTo>
                    <a:lnTo>
                      <a:pt x="118" y="319"/>
                    </a:lnTo>
                    <a:lnTo>
                      <a:pt x="103" y="314"/>
                    </a:lnTo>
                    <a:lnTo>
                      <a:pt x="90" y="308"/>
                    </a:lnTo>
                    <a:lnTo>
                      <a:pt x="75" y="306"/>
                    </a:lnTo>
                    <a:lnTo>
                      <a:pt x="61" y="302"/>
                    </a:lnTo>
                    <a:lnTo>
                      <a:pt x="48" y="299"/>
                    </a:lnTo>
                    <a:lnTo>
                      <a:pt x="30" y="299"/>
                    </a:lnTo>
                    <a:lnTo>
                      <a:pt x="17" y="299"/>
                    </a:lnTo>
                    <a:lnTo>
                      <a:pt x="1" y="295"/>
                    </a:lnTo>
                    <a:lnTo>
                      <a:pt x="0" y="0"/>
                    </a:lnTo>
                    <a:lnTo>
                      <a:pt x="1" y="0"/>
                    </a:lnTo>
                    <a:lnTo>
                      <a:pt x="17" y="0"/>
                    </a:lnTo>
                    <a:lnTo>
                      <a:pt x="30" y="0"/>
                    </a:lnTo>
                    <a:lnTo>
                      <a:pt x="48" y="2"/>
                    </a:lnTo>
                    <a:lnTo>
                      <a:pt x="63" y="3"/>
                    </a:lnTo>
                    <a:lnTo>
                      <a:pt x="76" y="4"/>
                    </a:lnTo>
                    <a:lnTo>
                      <a:pt x="91" y="6"/>
                    </a:lnTo>
                    <a:lnTo>
                      <a:pt x="107" y="10"/>
                    </a:lnTo>
                    <a:lnTo>
                      <a:pt x="120" y="12"/>
                    </a:lnTo>
                    <a:lnTo>
                      <a:pt x="135" y="14"/>
                    </a:lnTo>
                    <a:lnTo>
                      <a:pt x="149" y="19"/>
                    </a:lnTo>
                    <a:lnTo>
                      <a:pt x="163" y="24"/>
                    </a:lnTo>
                    <a:lnTo>
                      <a:pt x="177" y="27"/>
                    </a:lnTo>
                    <a:lnTo>
                      <a:pt x="192" y="29"/>
                    </a:lnTo>
                    <a:lnTo>
                      <a:pt x="205" y="35"/>
                    </a:lnTo>
                    <a:lnTo>
                      <a:pt x="219" y="41"/>
                    </a:lnTo>
                    <a:lnTo>
                      <a:pt x="233" y="46"/>
                    </a:lnTo>
                    <a:lnTo>
                      <a:pt x="245" y="53"/>
                    </a:lnTo>
                    <a:lnTo>
                      <a:pt x="258" y="57"/>
                    </a:lnTo>
                    <a:lnTo>
                      <a:pt x="271" y="64"/>
                    </a:lnTo>
                    <a:lnTo>
                      <a:pt x="284" y="71"/>
                    </a:lnTo>
                    <a:lnTo>
                      <a:pt x="296" y="77"/>
                    </a:lnTo>
                    <a:lnTo>
                      <a:pt x="308" y="85"/>
                    </a:lnTo>
                    <a:lnTo>
                      <a:pt x="321" y="92"/>
                    </a:lnTo>
                    <a:lnTo>
                      <a:pt x="333" y="101"/>
                    </a:lnTo>
                    <a:lnTo>
                      <a:pt x="344" y="110"/>
                    </a:lnTo>
                    <a:lnTo>
                      <a:pt x="356" y="118"/>
                    </a:lnTo>
                    <a:lnTo>
                      <a:pt x="379" y="135"/>
                    </a:lnTo>
                    <a:lnTo>
                      <a:pt x="401" y="155"/>
                    </a:lnTo>
                    <a:lnTo>
                      <a:pt x="420" y="172"/>
                    </a:lnTo>
                    <a:lnTo>
                      <a:pt x="439" y="193"/>
                    </a:lnTo>
                    <a:lnTo>
                      <a:pt x="458" y="215"/>
                    </a:lnTo>
                    <a:lnTo>
                      <a:pt x="475" y="237"/>
                    </a:lnTo>
                    <a:lnTo>
                      <a:pt x="485" y="250"/>
                    </a:lnTo>
                    <a:lnTo>
                      <a:pt x="492" y="261"/>
                    </a:lnTo>
                    <a:lnTo>
                      <a:pt x="500" y="272"/>
                    </a:lnTo>
                    <a:lnTo>
                      <a:pt x="507" y="285"/>
                    </a:lnTo>
                    <a:lnTo>
                      <a:pt x="515" y="299"/>
                    </a:lnTo>
                    <a:lnTo>
                      <a:pt x="522" y="309"/>
                    </a:lnTo>
                    <a:lnTo>
                      <a:pt x="529" y="321"/>
                    </a:lnTo>
                    <a:lnTo>
                      <a:pt x="535" y="335"/>
                    </a:lnTo>
                    <a:lnTo>
                      <a:pt x="542" y="349"/>
                    </a:lnTo>
                    <a:lnTo>
                      <a:pt x="547" y="362"/>
                    </a:lnTo>
                    <a:lnTo>
                      <a:pt x="553" y="374"/>
                    </a:lnTo>
                    <a:lnTo>
                      <a:pt x="558" y="387"/>
                    </a:lnTo>
                    <a:lnTo>
                      <a:pt x="562" y="402"/>
                    </a:lnTo>
                    <a:lnTo>
                      <a:pt x="567" y="415"/>
                    </a:lnTo>
                    <a:lnTo>
                      <a:pt x="572" y="430"/>
                    </a:lnTo>
                    <a:lnTo>
                      <a:pt x="574" y="444"/>
                    </a:lnTo>
                    <a:lnTo>
                      <a:pt x="579" y="458"/>
                    </a:lnTo>
                    <a:lnTo>
                      <a:pt x="581" y="472"/>
                    </a:lnTo>
                    <a:lnTo>
                      <a:pt x="585" y="487"/>
                    </a:lnTo>
                    <a:lnTo>
                      <a:pt x="587" y="502"/>
                    </a:lnTo>
                    <a:lnTo>
                      <a:pt x="589" y="516"/>
                    </a:lnTo>
                    <a:lnTo>
                      <a:pt x="592" y="532"/>
                    </a:lnTo>
                    <a:lnTo>
                      <a:pt x="592" y="546"/>
                    </a:lnTo>
                    <a:lnTo>
                      <a:pt x="593" y="563"/>
                    </a:lnTo>
                    <a:lnTo>
                      <a:pt x="593" y="578"/>
                    </a:lnTo>
                    <a:lnTo>
                      <a:pt x="593" y="593"/>
                    </a:lnTo>
                    <a:lnTo>
                      <a:pt x="594" y="593"/>
                    </a:lnTo>
                    <a:lnTo>
                      <a:pt x="741" y="593"/>
                    </a:lnTo>
                    <a:lnTo>
                      <a:pt x="446" y="889"/>
                    </a:lnTo>
                    <a:lnTo>
                      <a:pt x="150" y="593"/>
                    </a:lnTo>
                    <a:lnTo>
                      <a:pt x="298" y="593"/>
                    </a:lnTo>
                    <a:close/>
                  </a:path>
                </a:pathLst>
              </a:custGeom>
              <a:gradFill rotWithShape="1">
                <a:gsLst>
                  <a:gs pos="0">
                    <a:srgbClr val="CC9900"/>
                  </a:gs>
                  <a:gs pos="100000">
                    <a:srgbClr val="7256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4" name="Freeform 22"/>
              <p:cNvSpPr>
                <a:spLocks/>
              </p:cNvSpPr>
              <p:nvPr/>
            </p:nvSpPr>
            <p:spPr bwMode="auto">
              <a:xfrm>
                <a:off x="1775" y="790"/>
                <a:ext cx="296" cy="247"/>
              </a:xfrm>
              <a:custGeom>
                <a:avLst/>
                <a:gdLst>
                  <a:gd name="T0" fmla="*/ 192 w 886"/>
                  <a:gd name="T1" fmla="*/ 148 h 742"/>
                  <a:gd name="T2" fmla="*/ 182 w 886"/>
                  <a:gd name="T3" fmla="*/ 148 h 742"/>
                  <a:gd name="T4" fmla="*/ 172 w 886"/>
                  <a:gd name="T5" fmla="*/ 151 h 742"/>
                  <a:gd name="T6" fmla="*/ 163 w 886"/>
                  <a:gd name="T7" fmla="*/ 153 h 742"/>
                  <a:gd name="T8" fmla="*/ 154 w 886"/>
                  <a:gd name="T9" fmla="*/ 157 h 742"/>
                  <a:gd name="T10" fmla="*/ 146 w 886"/>
                  <a:gd name="T11" fmla="*/ 162 h 742"/>
                  <a:gd name="T12" fmla="*/ 138 w 886"/>
                  <a:gd name="T13" fmla="*/ 167 h 742"/>
                  <a:gd name="T14" fmla="*/ 131 w 886"/>
                  <a:gd name="T15" fmla="*/ 173 h 742"/>
                  <a:gd name="T16" fmla="*/ 124 w 886"/>
                  <a:gd name="T17" fmla="*/ 180 h 742"/>
                  <a:gd name="T18" fmla="*/ 118 w 886"/>
                  <a:gd name="T19" fmla="*/ 187 h 742"/>
                  <a:gd name="T20" fmla="*/ 113 w 886"/>
                  <a:gd name="T21" fmla="*/ 195 h 742"/>
                  <a:gd name="T22" fmla="*/ 108 w 886"/>
                  <a:gd name="T23" fmla="*/ 203 h 742"/>
                  <a:gd name="T24" fmla="*/ 104 w 886"/>
                  <a:gd name="T25" fmla="*/ 212 h 742"/>
                  <a:gd name="T26" fmla="*/ 101 w 886"/>
                  <a:gd name="T27" fmla="*/ 221 h 742"/>
                  <a:gd name="T28" fmla="*/ 99 w 886"/>
                  <a:gd name="T29" fmla="*/ 231 h 742"/>
                  <a:gd name="T30" fmla="*/ 99 w 886"/>
                  <a:gd name="T31" fmla="*/ 241 h 742"/>
                  <a:gd name="T32" fmla="*/ 99 w 886"/>
                  <a:gd name="T33" fmla="*/ 247 h 742"/>
                  <a:gd name="T34" fmla="*/ 0 w 886"/>
                  <a:gd name="T35" fmla="*/ 246 h 742"/>
                  <a:gd name="T36" fmla="*/ 0 w 886"/>
                  <a:gd name="T37" fmla="*/ 236 h 742"/>
                  <a:gd name="T38" fmla="*/ 0 w 886"/>
                  <a:gd name="T39" fmla="*/ 226 h 742"/>
                  <a:gd name="T40" fmla="*/ 1 w 886"/>
                  <a:gd name="T41" fmla="*/ 216 h 742"/>
                  <a:gd name="T42" fmla="*/ 3 w 886"/>
                  <a:gd name="T43" fmla="*/ 206 h 742"/>
                  <a:gd name="T44" fmla="*/ 6 w 886"/>
                  <a:gd name="T45" fmla="*/ 197 h 742"/>
                  <a:gd name="T46" fmla="*/ 8 w 886"/>
                  <a:gd name="T47" fmla="*/ 187 h 742"/>
                  <a:gd name="T48" fmla="*/ 11 w 886"/>
                  <a:gd name="T49" fmla="*/ 178 h 742"/>
                  <a:gd name="T50" fmla="*/ 15 w 886"/>
                  <a:gd name="T51" fmla="*/ 169 h 742"/>
                  <a:gd name="T52" fmla="*/ 19 w 886"/>
                  <a:gd name="T53" fmla="*/ 161 h 742"/>
                  <a:gd name="T54" fmla="*/ 23 w 886"/>
                  <a:gd name="T55" fmla="*/ 152 h 742"/>
                  <a:gd name="T56" fmla="*/ 28 w 886"/>
                  <a:gd name="T57" fmla="*/ 144 h 742"/>
                  <a:gd name="T58" fmla="*/ 33 w 886"/>
                  <a:gd name="T59" fmla="*/ 136 h 742"/>
                  <a:gd name="T60" fmla="*/ 39 w 886"/>
                  <a:gd name="T61" fmla="*/ 128 h 742"/>
                  <a:gd name="T62" fmla="*/ 51 w 886"/>
                  <a:gd name="T63" fmla="*/ 114 h 742"/>
                  <a:gd name="T64" fmla="*/ 64 w 886"/>
                  <a:gd name="T65" fmla="*/ 101 h 742"/>
                  <a:gd name="T66" fmla="*/ 79 w 886"/>
                  <a:gd name="T67" fmla="*/ 89 h 742"/>
                  <a:gd name="T68" fmla="*/ 87 w 886"/>
                  <a:gd name="T69" fmla="*/ 84 h 742"/>
                  <a:gd name="T70" fmla="*/ 94 w 886"/>
                  <a:gd name="T71" fmla="*/ 79 h 742"/>
                  <a:gd name="T72" fmla="*/ 103 w 886"/>
                  <a:gd name="T73" fmla="*/ 74 h 742"/>
                  <a:gd name="T74" fmla="*/ 111 w 886"/>
                  <a:gd name="T75" fmla="*/ 69 h 742"/>
                  <a:gd name="T76" fmla="*/ 120 w 886"/>
                  <a:gd name="T77" fmla="*/ 65 h 742"/>
                  <a:gd name="T78" fmla="*/ 129 w 886"/>
                  <a:gd name="T79" fmla="*/ 61 h 742"/>
                  <a:gd name="T80" fmla="*/ 138 w 886"/>
                  <a:gd name="T81" fmla="*/ 58 h 742"/>
                  <a:gd name="T82" fmla="*/ 148 w 886"/>
                  <a:gd name="T83" fmla="*/ 55 h 742"/>
                  <a:gd name="T84" fmla="*/ 157 w 886"/>
                  <a:gd name="T85" fmla="*/ 53 h 742"/>
                  <a:gd name="T86" fmla="*/ 167 w 886"/>
                  <a:gd name="T87" fmla="*/ 51 h 742"/>
                  <a:gd name="T88" fmla="*/ 177 w 886"/>
                  <a:gd name="T89" fmla="*/ 50 h 742"/>
                  <a:gd name="T90" fmla="*/ 187 w 886"/>
                  <a:gd name="T91" fmla="*/ 50 h 742"/>
                  <a:gd name="T92" fmla="*/ 196 w 886"/>
                  <a:gd name="T93" fmla="*/ 49 h 742"/>
                  <a:gd name="T94" fmla="*/ 197 w 886"/>
                  <a:gd name="T95" fmla="*/ 0 h 742"/>
                  <a:gd name="T96" fmla="*/ 197 w 886"/>
                  <a:gd name="T97" fmla="*/ 197 h 74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886" h="742">
                    <a:moveTo>
                      <a:pt x="591" y="444"/>
                    </a:moveTo>
                    <a:lnTo>
                      <a:pt x="575" y="444"/>
                    </a:lnTo>
                    <a:lnTo>
                      <a:pt x="559" y="446"/>
                    </a:lnTo>
                    <a:lnTo>
                      <a:pt x="544" y="446"/>
                    </a:lnTo>
                    <a:lnTo>
                      <a:pt x="530" y="449"/>
                    </a:lnTo>
                    <a:lnTo>
                      <a:pt x="515" y="453"/>
                    </a:lnTo>
                    <a:lnTo>
                      <a:pt x="501" y="456"/>
                    </a:lnTo>
                    <a:lnTo>
                      <a:pt x="489" y="461"/>
                    </a:lnTo>
                    <a:lnTo>
                      <a:pt x="475" y="466"/>
                    </a:lnTo>
                    <a:lnTo>
                      <a:pt x="462" y="473"/>
                    </a:lnTo>
                    <a:lnTo>
                      <a:pt x="449" y="480"/>
                    </a:lnTo>
                    <a:lnTo>
                      <a:pt x="436" y="487"/>
                    </a:lnTo>
                    <a:lnTo>
                      <a:pt x="426" y="494"/>
                    </a:lnTo>
                    <a:lnTo>
                      <a:pt x="413" y="503"/>
                    </a:lnTo>
                    <a:lnTo>
                      <a:pt x="401" y="511"/>
                    </a:lnTo>
                    <a:lnTo>
                      <a:pt x="391" y="520"/>
                    </a:lnTo>
                    <a:lnTo>
                      <a:pt x="382" y="530"/>
                    </a:lnTo>
                    <a:lnTo>
                      <a:pt x="370" y="540"/>
                    </a:lnTo>
                    <a:lnTo>
                      <a:pt x="362" y="552"/>
                    </a:lnTo>
                    <a:lnTo>
                      <a:pt x="353" y="562"/>
                    </a:lnTo>
                    <a:lnTo>
                      <a:pt x="345" y="574"/>
                    </a:lnTo>
                    <a:lnTo>
                      <a:pt x="338" y="586"/>
                    </a:lnTo>
                    <a:lnTo>
                      <a:pt x="329" y="598"/>
                    </a:lnTo>
                    <a:lnTo>
                      <a:pt x="322" y="611"/>
                    </a:lnTo>
                    <a:lnTo>
                      <a:pt x="317" y="625"/>
                    </a:lnTo>
                    <a:lnTo>
                      <a:pt x="312" y="638"/>
                    </a:lnTo>
                    <a:lnTo>
                      <a:pt x="307" y="653"/>
                    </a:lnTo>
                    <a:lnTo>
                      <a:pt x="303" y="664"/>
                    </a:lnTo>
                    <a:lnTo>
                      <a:pt x="300" y="679"/>
                    </a:lnTo>
                    <a:lnTo>
                      <a:pt x="297" y="694"/>
                    </a:lnTo>
                    <a:lnTo>
                      <a:pt x="296" y="708"/>
                    </a:lnTo>
                    <a:lnTo>
                      <a:pt x="295" y="725"/>
                    </a:lnTo>
                    <a:lnTo>
                      <a:pt x="295" y="740"/>
                    </a:lnTo>
                    <a:lnTo>
                      <a:pt x="295" y="741"/>
                    </a:lnTo>
                    <a:lnTo>
                      <a:pt x="0" y="742"/>
                    </a:lnTo>
                    <a:lnTo>
                      <a:pt x="0" y="740"/>
                    </a:lnTo>
                    <a:lnTo>
                      <a:pt x="0" y="725"/>
                    </a:lnTo>
                    <a:lnTo>
                      <a:pt x="0" y="708"/>
                    </a:lnTo>
                    <a:lnTo>
                      <a:pt x="0" y="693"/>
                    </a:lnTo>
                    <a:lnTo>
                      <a:pt x="1" y="679"/>
                    </a:lnTo>
                    <a:lnTo>
                      <a:pt x="3" y="664"/>
                    </a:lnTo>
                    <a:lnTo>
                      <a:pt x="4" y="650"/>
                    </a:lnTo>
                    <a:lnTo>
                      <a:pt x="8" y="634"/>
                    </a:lnTo>
                    <a:lnTo>
                      <a:pt x="10" y="620"/>
                    </a:lnTo>
                    <a:lnTo>
                      <a:pt x="13" y="606"/>
                    </a:lnTo>
                    <a:lnTo>
                      <a:pt x="17" y="591"/>
                    </a:lnTo>
                    <a:lnTo>
                      <a:pt x="20" y="577"/>
                    </a:lnTo>
                    <a:lnTo>
                      <a:pt x="25" y="562"/>
                    </a:lnTo>
                    <a:lnTo>
                      <a:pt x="30" y="549"/>
                    </a:lnTo>
                    <a:lnTo>
                      <a:pt x="33" y="535"/>
                    </a:lnTo>
                    <a:lnTo>
                      <a:pt x="40" y="523"/>
                    </a:lnTo>
                    <a:lnTo>
                      <a:pt x="44" y="509"/>
                    </a:lnTo>
                    <a:lnTo>
                      <a:pt x="49" y="496"/>
                    </a:lnTo>
                    <a:lnTo>
                      <a:pt x="56" y="483"/>
                    </a:lnTo>
                    <a:lnTo>
                      <a:pt x="63" y="469"/>
                    </a:lnTo>
                    <a:lnTo>
                      <a:pt x="70" y="458"/>
                    </a:lnTo>
                    <a:lnTo>
                      <a:pt x="75" y="445"/>
                    </a:lnTo>
                    <a:lnTo>
                      <a:pt x="84" y="432"/>
                    </a:lnTo>
                    <a:lnTo>
                      <a:pt x="91" y="420"/>
                    </a:lnTo>
                    <a:lnTo>
                      <a:pt x="99" y="410"/>
                    </a:lnTo>
                    <a:lnTo>
                      <a:pt x="106" y="397"/>
                    </a:lnTo>
                    <a:lnTo>
                      <a:pt x="116" y="384"/>
                    </a:lnTo>
                    <a:lnTo>
                      <a:pt x="133" y="362"/>
                    </a:lnTo>
                    <a:lnTo>
                      <a:pt x="152" y="341"/>
                    </a:lnTo>
                    <a:lnTo>
                      <a:pt x="171" y="320"/>
                    </a:lnTo>
                    <a:lnTo>
                      <a:pt x="191" y="302"/>
                    </a:lnTo>
                    <a:lnTo>
                      <a:pt x="213" y="283"/>
                    </a:lnTo>
                    <a:lnTo>
                      <a:pt x="235" y="266"/>
                    </a:lnTo>
                    <a:lnTo>
                      <a:pt x="247" y="257"/>
                    </a:lnTo>
                    <a:lnTo>
                      <a:pt x="260" y="251"/>
                    </a:lnTo>
                    <a:lnTo>
                      <a:pt x="270" y="240"/>
                    </a:lnTo>
                    <a:lnTo>
                      <a:pt x="282" y="236"/>
                    </a:lnTo>
                    <a:lnTo>
                      <a:pt x="296" y="226"/>
                    </a:lnTo>
                    <a:lnTo>
                      <a:pt x="307" y="221"/>
                    </a:lnTo>
                    <a:lnTo>
                      <a:pt x="320" y="211"/>
                    </a:lnTo>
                    <a:lnTo>
                      <a:pt x="332" y="208"/>
                    </a:lnTo>
                    <a:lnTo>
                      <a:pt x="347" y="200"/>
                    </a:lnTo>
                    <a:lnTo>
                      <a:pt x="360" y="195"/>
                    </a:lnTo>
                    <a:lnTo>
                      <a:pt x="372" y="189"/>
                    </a:lnTo>
                    <a:lnTo>
                      <a:pt x="386" y="183"/>
                    </a:lnTo>
                    <a:lnTo>
                      <a:pt x="400" y="180"/>
                    </a:lnTo>
                    <a:lnTo>
                      <a:pt x="414" y="174"/>
                    </a:lnTo>
                    <a:lnTo>
                      <a:pt x="428" y="169"/>
                    </a:lnTo>
                    <a:lnTo>
                      <a:pt x="442" y="166"/>
                    </a:lnTo>
                    <a:lnTo>
                      <a:pt x="457" y="164"/>
                    </a:lnTo>
                    <a:lnTo>
                      <a:pt x="471" y="159"/>
                    </a:lnTo>
                    <a:lnTo>
                      <a:pt x="485" y="158"/>
                    </a:lnTo>
                    <a:lnTo>
                      <a:pt x="500" y="154"/>
                    </a:lnTo>
                    <a:lnTo>
                      <a:pt x="515" y="152"/>
                    </a:lnTo>
                    <a:lnTo>
                      <a:pt x="529" y="151"/>
                    </a:lnTo>
                    <a:lnTo>
                      <a:pt x="544" y="150"/>
                    </a:lnTo>
                    <a:lnTo>
                      <a:pt x="559" y="150"/>
                    </a:lnTo>
                    <a:lnTo>
                      <a:pt x="575" y="150"/>
                    </a:lnTo>
                    <a:lnTo>
                      <a:pt x="588" y="146"/>
                    </a:lnTo>
                    <a:lnTo>
                      <a:pt x="591" y="146"/>
                    </a:lnTo>
                    <a:lnTo>
                      <a:pt x="591" y="0"/>
                    </a:lnTo>
                    <a:lnTo>
                      <a:pt x="886" y="295"/>
                    </a:lnTo>
                    <a:lnTo>
                      <a:pt x="591" y="591"/>
                    </a:lnTo>
                    <a:lnTo>
                      <a:pt x="591" y="444"/>
                    </a:lnTo>
                    <a:close/>
                  </a:path>
                </a:pathLst>
              </a:custGeom>
              <a:gradFill rotWithShape="1">
                <a:gsLst>
                  <a:gs pos="0">
                    <a:srgbClr val="DDDDDD"/>
                  </a:gs>
                  <a:gs pos="100000">
                    <a:srgbClr val="7C7C7C"/>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5" name="Freeform 23"/>
              <p:cNvSpPr>
                <a:spLocks/>
              </p:cNvSpPr>
              <p:nvPr/>
            </p:nvSpPr>
            <p:spPr bwMode="auto">
              <a:xfrm>
                <a:off x="1726" y="938"/>
                <a:ext cx="247" cy="296"/>
              </a:xfrm>
              <a:custGeom>
                <a:avLst/>
                <a:gdLst>
                  <a:gd name="T0" fmla="*/ 148 w 741"/>
                  <a:gd name="T1" fmla="*/ 103 h 887"/>
                  <a:gd name="T2" fmla="*/ 149 w 741"/>
                  <a:gd name="T3" fmla="*/ 113 h 887"/>
                  <a:gd name="T4" fmla="*/ 151 w 741"/>
                  <a:gd name="T5" fmla="*/ 123 h 887"/>
                  <a:gd name="T6" fmla="*/ 153 w 741"/>
                  <a:gd name="T7" fmla="*/ 132 h 887"/>
                  <a:gd name="T8" fmla="*/ 157 w 741"/>
                  <a:gd name="T9" fmla="*/ 141 h 887"/>
                  <a:gd name="T10" fmla="*/ 162 w 741"/>
                  <a:gd name="T11" fmla="*/ 150 h 887"/>
                  <a:gd name="T12" fmla="*/ 167 w 741"/>
                  <a:gd name="T13" fmla="*/ 158 h 887"/>
                  <a:gd name="T14" fmla="*/ 173 w 741"/>
                  <a:gd name="T15" fmla="*/ 165 h 887"/>
                  <a:gd name="T16" fmla="*/ 180 w 741"/>
                  <a:gd name="T17" fmla="*/ 171 h 887"/>
                  <a:gd name="T18" fmla="*/ 187 w 741"/>
                  <a:gd name="T19" fmla="*/ 178 h 887"/>
                  <a:gd name="T20" fmla="*/ 195 w 741"/>
                  <a:gd name="T21" fmla="*/ 183 h 887"/>
                  <a:gd name="T22" fmla="*/ 204 w 741"/>
                  <a:gd name="T23" fmla="*/ 188 h 887"/>
                  <a:gd name="T24" fmla="*/ 212 w 741"/>
                  <a:gd name="T25" fmla="*/ 191 h 887"/>
                  <a:gd name="T26" fmla="*/ 221 w 741"/>
                  <a:gd name="T27" fmla="*/ 194 h 887"/>
                  <a:gd name="T28" fmla="*/ 231 w 741"/>
                  <a:gd name="T29" fmla="*/ 196 h 887"/>
                  <a:gd name="T30" fmla="*/ 241 w 741"/>
                  <a:gd name="T31" fmla="*/ 197 h 887"/>
                  <a:gd name="T32" fmla="*/ 247 w 741"/>
                  <a:gd name="T33" fmla="*/ 197 h 887"/>
                  <a:gd name="T34" fmla="*/ 246 w 741"/>
                  <a:gd name="T35" fmla="*/ 296 h 887"/>
                  <a:gd name="T36" fmla="*/ 236 w 741"/>
                  <a:gd name="T37" fmla="*/ 296 h 887"/>
                  <a:gd name="T38" fmla="*/ 226 w 741"/>
                  <a:gd name="T39" fmla="*/ 295 h 887"/>
                  <a:gd name="T40" fmla="*/ 216 w 741"/>
                  <a:gd name="T41" fmla="*/ 293 h 887"/>
                  <a:gd name="T42" fmla="*/ 206 w 741"/>
                  <a:gd name="T43" fmla="*/ 292 h 887"/>
                  <a:gd name="T44" fmla="*/ 197 w 741"/>
                  <a:gd name="T45" fmla="*/ 290 h 887"/>
                  <a:gd name="T46" fmla="*/ 187 w 741"/>
                  <a:gd name="T47" fmla="*/ 287 h 887"/>
                  <a:gd name="T48" fmla="*/ 178 w 741"/>
                  <a:gd name="T49" fmla="*/ 284 h 887"/>
                  <a:gd name="T50" fmla="*/ 169 w 741"/>
                  <a:gd name="T51" fmla="*/ 281 h 887"/>
                  <a:gd name="T52" fmla="*/ 161 w 741"/>
                  <a:gd name="T53" fmla="*/ 276 h 887"/>
                  <a:gd name="T54" fmla="*/ 152 w 741"/>
                  <a:gd name="T55" fmla="*/ 272 h 887"/>
                  <a:gd name="T56" fmla="*/ 144 w 741"/>
                  <a:gd name="T57" fmla="*/ 267 h 887"/>
                  <a:gd name="T58" fmla="*/ 136 w 741"/>
                  <a:gd name="T59" fmla="*/ 262 h 887"/>
                  <a:gd name="T60" fmla="*/ 128 w 741"/>
                  <a:gd name="T61" fmla="*/ 257 h 887"/>
                  <a:gd name="T62" fmla="*/ 114 w 741"/>
                  <a:gd name="T63" fmla="*/ 245 h 887"/>
                  <a:gd name="T64" fmla="*/ 101 w 741"/>
                  <a:gd name="T65" fmla="*/ 231 h 887"/>
                  <a:gd name="T66" fmla="*/ 88 w 741"/>
                  <a:gd name="T67" fmla="*/ 217 h 887"/>
                  <a:gd name="T68" fmla="*/ 82 w 741"/>
                  <a:gd name="T69" fmla="*/ 209 h 887"/>
                  <a:gd name="T70" fmla="*/ 77 w 741"/>
                  <a:gd name="T71" fmla="*/ 201 h 887"/>
                  <a:gd name="T72" fmla="*/ 73 w 741"/>
                  <a:gd name="T73" fmla="*/ 193 h 887"/>
                  <a:gd name="T74" fmla="*/ 69 w 741"/>
                  <a:gd name="T75" fmla="*/ 184 h 887"/>
                  <a:gd name="T76" fmla="*/ 64 w 741"/>
                  <a:gd name="T77" fmla="*/ 175 h 887"/>
                  <a:gd name="T78" fmla="*/ 61 w 741"/>
                  <a:gd name="T79" fmla="*/ 166 h 887"/>
                  <a:gd name="T80" fmla="*/ 58 w 741"/>
                  <a:gd name="T81" fmla="*/ 157 h 887"/>
                  <a:gd name="T82" fmla="*/ 55 w 741"/>
                  <a:gd name="T83" fmla="*/ 149 h 887"/>
                  <a:gd name="T84" fmla="*/ 53 w 741"/>
                  <a:gd name="T85" fmla="*/ 139 h 887"/>
                  <a:gd name="T86" fmla="*/ 51 w 741"/>
                  <a:gd name="T87" fmla="*/ 128 h 887"/>
                  <a:gd name="T88" fmla="*/ 50 w 741"/>
                  <a:gd name="T89" fmla="*/ 119 h 887"/>
                  <a:gd name="T90" fmla="*/ 49 w 741"/>
                  <a:gd name="T91" fmla="*/ 109 h 887"/>
                  <a:gd name="T92" fmla="*/ 49 w 741"/>
                  <a:gd name="T93" fmla="*/ 98 h 887"/>
                  <a:gd name="T94" fmla="*/ 98 w 741"/>
                  <a:gd name="T95" fmla="*/ 0 h 887"/>
                  <a:gd name="T96" fmla="*/ 148 w 741"/>
                  <a:gd name="T97" fmla="*/ 98 h 88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741" h="887">
                    <a:moveTo>
                      <a:pt x="444" y="295"/>
                    </a:moveTo>
                    <a:lnTo>
                      <a:pt x="444" y="310"/>
                    </a:lnTo>
                    <a:lnTo>
                      <a:pt x="444" y="324"/>
                    </a:lnTo>
                    <a:lnTo>
                      <a:pt x="446" y="339"/>
                    </a:lnTo>
                    <a:lnTo>
                      <a:pt x="448" y="354"/>
                    </a:lnTo>
                    <a:lnTo>
                      <a:pt x="452" y="368"/>
                    </a:lnTo>
                    <a:lnTo>
                      <a:pt x="457" y="382"/>
                    </a:lnTo>
                    <a:lnTo>
                      <a:pt x="460" y="397"/>
                    </a:lnTo>
                    <a:lnTo>
                      <a:pt x="466" y="410"/>
                    </a:lnTo>
                    <a:lnTo>
                      <a:pt x="470" y="424"/>
                    </a:lnTo>
                    <a:lnTo>
                      <a:pt x="479" y="438"/>
                    </a:lnTo>
                    <a:lnTo>
                      <a:pt x="486" y="450"/>
                    </a:lnTo>
                    <a:lnTo>
                      <a:pt x="494" y="461"/>
                    </a:lnTo>
                    <a:lnTo>
                      <a:pt x="501" y="472"/>
                    </a:lnTo>
                    <a:lnTo>
                      <a:pt x="511" y="482"/>
                    </a:lnTo>
                    <a:lnTo>
                      <a:pt x="519" y="495"/>
                    </a:lnTo>
                    <a:lnTo>
                      <a:pt x="530" y="505"/>
                    </a:lnTo>
                    <a:lnTo>
                      <a:pt x="541" y="513"/>
                    </a:lnTo>
                    <a:lnTo>
                      <a:pt x="551" y="524"/>
                    </a:lnTo>
                    <a:lnTo>
                      <a:pt x="561" y="533"/>
                    </a:lnTo>
                    <a:lnTo>
                      <a:pt x="574" y="540"/>
                    </a:lnTo>
                    <a:lnTo>
                      <a:pt x="585" y="548"/>
                    </a:lnTo>
                    <a:lnTo>
                      <a:pt x="597" y="555"/>
                    </a:lnTo>
                    <a:lnTo>
                      <a:pt x="611" y="563"/>
                    </a:lnTo>
                    <a:lnTo>
                      <a:pt x="623" y="568"/>
                    </a:lnTo>
                    <a:lnTo>
                      <a:pt x="637" y="572"/>
                    </a:lnTo>
                    <a:lnTo>
                      <a:pt x="650" y="578"/>
                    </a:lnTo>
                    <a:lnTo>
                      <a:pt x="663" y="581"/>
                    </a:lnTo>
                    <a:lnTo>
                      <a:pt x="678" y="585"/>
                    </a:lnTo>
                    <a:lnTo>
                      <a:pt x="692" y="586"/>
                    </a:lnTo>
                    <a:lnTo>
                      <a:pt x="709" y="591"/>
                    </a:lnTo>
                    <a:lnTo>
                      <a:pt x="724" y="591"/>
                    </a:lnTo>
                    <a:lnTo>
                      <a:pt x="739" y="591"/>
                    </a:lnTo>
                    <a:lnTo>
                      <a:pt x="740" y="591"/>
                    </a:lnTo>
                    <a:lnTo>
                      <a:pt x="741" y="887"/>
                    </a:lnTo>
                    <a:lnTo>
                      <a:pt x="739" y="887"/>
                    </a:lnTo>
                    <a:lnTo>
                      <a:pt x="724" y="887"/>
                    </a:lnTo>
                    <a:lnTo>
                      <a:pt x="709" y="886"/>
                    </a:lnTo>
                    <a:lnTo>
                      <a:pt x="692" y="886"/>
                    </a:lnTo>
                    <a:lnTo>
                      <a:pt x="677" y="884"/>
                    </a:lnTo>
                    <a:lnTo>
                      <a:pt x="663" y="883"/>
                    </a:lnTo>
                    <a:lnTo>
                      <a:pt x="648" y="879"/>
                    </a:lnTo>
                    <a:lnTo>
                      <a:pt x="633" y="879"/>
                    </a:lnTo>
                    <a:lnTo>
                      <a:pt x="619" y="874"/>
                    </a:lnTo>
                    <a:lnTo>
                      <a:pt x="605" y="872"/>
                    </a:lnTo>
                    <a:lnTo>
                      <a:pt x="590" y="869"/>
                    </a:lnTo>
                    <a:lnTo>
                      <a:pt x="577" y="865"/>
                    </a:lnTo>
                    <a:lnTo>
                      <a:pt x="562" y="860"/>
                    </a:lnTo>
                    <a:lnTo>
                      <a:pt x="548" y="856"/>
                    </a:lnTo>
                    <a:lnTo>
                      <a:pt x="534" y="851"/>
                    </a:lnTo>
                    <a:lnTo>
                      <a:pt x="522" y="847"/>
                    </a:lnTo>
                    <a:lnTo>
                      <a:pt x="508" y="841"/>
                    </a:lnTo>
                    <a:lnTo>
                      <a:pt x="495" y="837"/>
                    </a:lnTo>
                    <a:lnTo>
                      <a:pt x="482" y="828"/>
                    </a:lnTo>
                    <a:lnTo>
                      <a:pt x="470" y="822"/>
                    </a:lnTo>
                    <a:lnTo>
                      <a:pt x="457" y="816"/>
                    </a:lnTo>
                    <a:lnTo>
                      <a:pt x="444" y="808"/>
                    </a:lnTo>
                    <a:lnTo>
                      <a:pt x="432" y="801"/>
                    </a:lnTo>
                    <a:lnTo>
                      <a:pt x="419" y="794"/>
                    </a:lnTo>
                    <a:lnTo>
                      <a:pt x="408" y="786"/>
                    </a:lnTo>
                    <a:lnTo>
                      <a:pt x="397" y="779"/>
                    </a:lnTo>
                    <a:lnTo>
                      <a:pt x="384" y="770"/>
                    </a:lnTo>
                    <a:lnTo>
                      <a:pt x="361" y="751"/>
                    </a:lnTo>
                    <a:lnTo>
                      <a:pt x="342" y="735"/>
                    </a:lnTo>
                    <a:lnTo>
                      <a:pt x="319" y="713"/>
                    </a:lnTo>
                    <a:lnTo>
                      <a:pt x="302" y="693"/>
                    </a:lnTo>
                    <a:lnTo>
                      <a:pt x="281" y="671"/>
                    </a:lnTo>
                    <a:lnTo>
                      <a:pt x="265" y="650"/>
                    </a:lnTo>
                    <a:lnTo>
                      <a:pt x="257" y="637"/>
                    </a:lnTo>
                    <a:lnTo>
                      <a:pt x="247" y="625"/>
                    </a:lnTo>
                    <a:lnTo>
                      <a:pt x="242" y="614"/>
                    </a:lnTo>
                    <a:lnTo>
                      <a:pt x="232" y="601"/>
                    </a:lnTo>
                    <a:lnTo>
                      <a:pt x="224" y="591"/>
                    </a:lnTo>
                    <a:lnTo>
                      <a:pt x="218" y="578"/>
                    </a:lnTo>
                    <a:lnTo>
                      <a:pt x="213" y="565"/>
                    </a:lnTo>
                    <a:lnTo>
                      <a:pt x="206" y="551"/>
                    </a:lnTo>
                    <a:lnTo>
                      <a:pt x="200" y="539"/>
                    </a:lnTo>
                    <a:lnTo>
                      <a:pt x="193" y="525"/>
                    </a:lnTo>
                    <a:lnTo>
                      <a:pt x="188" y="512"/>
                    </a:lnTo>
                    <a:lnTo>
                      <a:pt x="184" y="497"/>
                    </a:lnTo>
                    <a:lnTo>
                      <a:pt x="178" y="485"/>
                    </a:lnTo>
                    <a:lnTo>
                      <a:pt x="174" y="470"/>
                    </a:lnTo>
                    <a:lnTo>
                      <a:pt x="170" y="456"/>
                    </a:lnTo>
                    <a:lnTo>
                      <a:pt x="165" y="445"/>
                    </a:lnTo>
                    <a:lnTo>
                      <a:pt x="161" y="430"/>
                    </a:lnTo>
                    <a:lnTo>
                      <a:pt x="159" y="416"/>
                    </a:lnTo>
                    <a:lnTo>
                      <a:pt x="157" y="400"/>
                    </a:lnTo>
                    <a:lnTo>
                      <a:pt x="154" y="385"/>
                    </a:lnTo>
                    <a:lnTo>
                      <a:pt x="151" y="369"/>
                    </a:lnTo>
                    <a:lnTo>
                      <a:pt x="150" y="356"/>
                    </a:lnTo>
                    <a:lnTo>
                      <a:pt x="148" y="339"/>
                    </a:lnTo>
                    <a:lnTo>
                      <a:pt x="148" y="327"/>
                    </a:lnTo>
                    <a:lnTo>
                      <a:pt x="148" y="310"/>
                    </a:lnTo>
                    <a:lnTo>
                      <a:pt x="148" y="295"/>
                    </a:lnTo>
                    <a:lnTo>
                      <a:pt x="0" y="295"/>
                    </a:lnTo>
                    <a:lnTo>
                      <a:pt x="295" y="0"/>
                    </a:lnTo>
                    <a:lnTo>
                      <a:pt x="590" y="295"/>
                    </a:lnTo>
                    <a:lnTo>
                      <a:pt x="444" y="295"/>
                    </a:lnTo>
                    <a:close/>
                  </a:path>
                </a:pathLst>
              </a:custGeom>
              <a:gradFill rotWithShape="1">
                <a:gsLst>
                  <a:gs pos="0">
                    <a:srgbClr val="567200"/>
                  </a:gs>
                  <a:gs pos="100000">
                    <a:srgbClr val="99CC00"/>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0746" name="Freeform 24"/>
              <p:cNvSpPr>
                <a:spLocks/>
              </p:cNvSpPr>
              <p:nvPr/>
            </p:nvSpPr>
            <p:spPr bwMode="auto">
              <a:xfrm>
                <a:off x="1874" y="1074"/>
                <a:ext cx="291" cy="208"/>
              </a:xfrm>
              <a:custGeom>
                <a:avLst/>
                <a:gdLst>
                  <a:gd name="T0" fmla="*/ 104 w 871"/>
                  <a:gd name="T1" fmla="*/ 61 h 623"/>
                  <a:gd name="T2" fmla="*/ 114 w 871"/>
                  <a:gd name="T3" fmla="*/ 59 h 623"/>
                  <a:gd name="T4" fmla="*/ 123 w 871"/>
                  <a:gd name="T5" fmla="*/ 57 h 623"/>
                  <a:gd name="T6" fmla="*/ 133 w 871"/>
                  <a:gd name="T7" fmla="*/ 54 h 623"/>
                  <a:gd name="T8" fmla="*/ 141 w 871"/>
                  <a:gd name="T9" fmla="*/ 51 h 623"/>
                  <a:gd name="T10" fmla="*/ 149 w 871"/>
                  <a:gd name="T11" fmla="*/ 46 h 623"/>
                  <a:gd name="T12" fmla="*/ 158 w 871"/>
                  <a:gd name="T13" fmla="*/ 41 h 623"/>
                  <a:gd name="T14" fmla="*/ 165 w 871"/>
                  <a:gd name="T15" fmla="*/ 35 h 623"/>
                  <a:gd name="T16" fmla="*/ 172 w 871"/>
                  <a:gd name="T17" fmla="*/ 29 h 623"/>
                  <a:gd name="T18" fmla="*/ 178 w 871"/>
                  <a:gd name="T19" fmla="*/ 21 h 623"/>
                  <a:gd name="T20" fmla="*/ 183 w 871"/>
                  <a:gd name="T21" fmla="*/ 13 h 623"/>
                  <a:gd name="T22" fmla="*/ 189 w 871"/>
                  <a:gd name="T23" fmla="*/ 0 h 623"/>
                  <a:gd name="T24" fmla="*/ 291 w 871"/>
                  <a:gd name="T25" fmla="*/ 15 h 623"/>
                  <a:gd name="T26" fmla="*/ 284 w 871"/>
                  <a:gd name="T27" fmla="*/ 30 h 623"/>
                  <a:gd name="T28" fmla="*/ 281 w 871"/>
                  <a:gd name="T29" fmla="*/ 39 h 623"/>
                  <a:gd name="T30" fmla="*/ 277 w 871"/>
                  <a:gd name="T31" fmla="*/ 47 h 623"/>
                  <a:gd name="T32" fmla="*/ 272 w 871"/>
                  <a:gd name="T33" fmla="*/ 56 h 623"/>
                  <a:gd name="T34" fmla="*/ 267 w 871"/>
                  <a:gd name="T35" fmla="*/ 65 h 623"/>
                  <a:gd name="T36" fmla="*/ 262 w 871"/>
                  <a:gd name="T37" fmla="*/ 72 h 623"/>
                  <a:gd name="T38" fmla="*/ 257 w 871"/>
                  <a:gd name="T39" fmla="*/ 80 h 623"/>
                  <a:gd name="T40" fmla="*/ 245 w 871"/>
                  <a:gd name="T41" fmla="*/ 95 h 623"/>
                  <a:gd name="T42" fmla="*/ 232 w 871"/>
                  <a:gd name="T43" fmla="*/ 108 h 623"/>
                  <a:gd name="T44" fmla="*/ 217 w 871"/>
                  <a:gd name="T45" fmla="*/ 119 h 623"/>
                  <a:gd name="T46" fmla="*/ 209 w 871"/>
                  <a:gd name="T47" fmla="*/ 126 h 623"/>
                  <a:gd name="T48" fmla="*/ 201 w 871"/>
                  <a:gd name="T49" fmla="*/ 131 h 623"/>
                  <a:gd name="T50" fmla="*/ 193 w 871"/>
                  <a:gd name="T51" fmla="*/ 135 h 623"/>
                  <a:gd name="T52" fmla="*/ 184 w 871"/>
                  <a:gd name="T53" fmla="*/ 139 h 623"/>
                  <a:gd name="T54" fmla="*/ 176 w 871"/>
                  <a:gd name="T55" fmla="*/ 143 h 623"/>
                  <a:gd name="T56" fmla="*/ 166 w 871"/>
                  <a:gd name="T57" fmla="*/ 148 h 623"/>
                  <a:gd name="T58" fmla="*/ 157 w 871"/>
                  <a:gd name="T59" fmla="*/ 150 h 623"/>
                  <a:gd name="T60" fmla="*/ 148 w 871"/>
                  <a:gd name="T61" fmla="*/ 153 h 623"/>
                  <a:gd name="T62" fmla="*/ 139 w 871"/>
                  <a:gd name="T63" fmla="*/ 155 h 623"/>
                  <a:gd name="T64" fmla="*/ 129 w 871"/>
                  <a:gd name="T65" fmla="*/ 157 h 623"/>
                  <a:gd name="T66" fmla="*/ 119 w 871"/>
                  <a:gd name="T67" fmla="*/ 158 h 623"/>
                  <a:gd name="T68" fmla="*/ 109 w 871"/>
                  <a:gd name="T69" fmla="*/ 159 h 623"/>
                  <a:gd name="T70" fmla="*/ 99 w 871"/>
                  <a:gd name="T71" fmla="*/ 159 h 623"/>
                  <a:gd name="T72" fmla="*/ 99 w 871"/>
                  <a:gd name="T73" fmla="*/ 208 h 623"/>
                  <a:gd name="T74" fmla="*/ 99 w 871"/>
                  <a:gd name="T75" fmla="*/ 11 h 62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871" h="623">
                    <a:moveTo>
                      <a:pt x="295" y="182"/>
                    </a:moveTo>
                    <a:lnTo>
                      <a:pt x="310" y="182"/>
                    </a:lnTo>
                    <a:lnTo>
                      <a:pt x="326" y="180"/>
                    </a:lnTo>
                    <a:lnTo>
                      <a:pt x="341" y="178"/>
                    </a:lnTo>
                    <a:lnTo>
                      <a:pt x="355" y="175"/>
                    </a:lnTo>
                    <a:lnTo>
                      <a:pt x="369" y="170"/>
                    </a:lnTo>
                    <a:lnTo>
                      <a:pt x="383" y="168"/>
                    </a:lnTo>
                    <a:lnTo>
                      <a:pt x="397" y="163"/>
                    </a:lnTo>
                    <a:lnTo>
                      <a:pt x="411" y="158"/>
                    </a:lnTo>
                    <a:lnTo>
                      <a:pt x="423" y="152"/>
                    </a:lnTo>
                    <a:lnTo>
                      <a:pt x="434" y="146"/>
                    </a:lnTo>
                    <a:lnTo>
                      <a:pt x="447" y="139"/>
                    </a:lnTo>
                    <a:lnTo>
                      <a:pt x="460" y="131"/>
                    </a:lnTo>
                    <a:lnTo>
                      <a:pt x="473" y="123"/>
                    </a:lnTo>
                    <a:lnTo>
                      <a:pt x="483" y="113"/>
                    </a:lnTo>
                    <a:lnTo>
                      <a:pt x="494" y="105"/>
                    </a:lnTo>
                    <a:lnTo>
                      <a:pt x="503" y="95"/>
                    </a:lnTo>
                    <a:lnTo>
                      <a:pt x="514" y="86"/>
                    </a:lnTo>
                    <a:lnTo>
                      <a:pt x="524" y="74"/>
                    </a:lnTo>
                    <a:lnTo>
                      <a:pt x="532" y="63"/>
                    </a:lnTo>
                    <a:lnTo>
                      <a:pt x="541" y="51"/>
                    </a:lnTo>
                    <a:lnTo>
                      <a:pt x="547" y="39"/>
                    </a:lnTo>
                    <a:lnTo>
                      <a:pt x="556" y="27"/>
                    </a:lnTo>
                    <a:lnTo>
                      <a:pt x="567" y="0"/>
                    </a:lnTo>
                    <a:lnTo>
                      <a:pt x="734" y="173"/>
                    </a:lnTo>
                    <a:lnTo>
                      <a:pt x="871" y="46"/>
                    </a:lnTo>
                    <a:lnTo>
                      <a:pt x="858" y="70"/>
                    </a:lnTo>
                    <a:lnTo>
                      <a:pt x="850" y="89"/>
                    </a:lnTo>
                    <a:lnTo>
                      <a:pt x="846" y="103"/>
                    </a:lnTo>
                    <a:lnTo>
                      <a:pt x="841" y="116"/>
                    </a:lnTo>
                    <a:lnTo>
                      <a:pt x="834" y="127"/>
                    </a:lnTo>
                    <a:lnTo>
                      <a:pt x="828" y="141"/>
                    </a:lnTo>
                    <a:lnTo>
                      <a:pt x="820" y="155"/>
                    </a:lnTo>
                    <a:lnTo>
                      <a:pt x="814" y="167"/>
                    </a:lnTo>
                    <a:lnTo>
                      <a:pt x="807" y="181"/>
                    </a:lnTo>
                    <a:lnTo>
                      <a:pt x="800" y="194"/>
                    </a:lnTo>
                    <a:lnTo>
                      <a:pt x="792" y="203"/>
                    </a:lnTo>
                    <a:lnTo>
                      <a:pt x="785" y="216"/>
                    </a:lnTo>
                    <a:lnTo>
                      <a:pt x="777" y="227"/>
                    </a:lnTo>
                    <a:lnTo>
                      <a:pt x="769" y="240"/>
                    </a:lnTo>
                    <a:lnTo>
                      <a:pt x="753" y="261"/>
                    </a:lnTo>
                    <a:lnTo>
                      <a:pt x="733" y="284"/>
                    </a:lnTo>
                    <a:lnTo>
                      <a:pt x="713" y="303"/>
                    </a:lnTo>
                    <a:lnTo>
                      <a:pt x="693" y="324"/>
                    </a:lnTo>
                    <a:lnTo>
                      <a:pt x="672" y="342"/>
                    </a:lnTo>
                    <a:lnTo>
                      <a:pt x="649" y="357"/>
                    </a:lnTo>
                    <a:lnTo>
                      <a:pt x="638" y="369"/>
                    </a:lnTo>
                    <a:lnTo>
                      <a:pt x="625" y="376"/>
                    </a:lnTo>
                    <a:lnTo>
                      <a:pt x="616" y="385"/>
                    </a:lnTo>
                    <a:lnTo>
                      <a:pt x="602" y="391"/>
                    </a:lnTo>
                    <a:lnTo>
                      <a:pt x="589" y="399"/>
                    </a:lnTo>
                    <a:lnTo>
                      <a:pt x="577" y="404"/>
                    </a:lnTo>
                    <a:lnTo>
                      <a:pt x="563" y="413"/>
                    </a:lnTo>
                    <a:lnTo>
                      <a:pt x="552" y="417"/>
                    </a:lnTo>
                    <a:lnTo>
                      <a:pt x="539" y="425"/>
                    </a:lnTo>
                    <a:lnTo>
                      <a:pt x="526" y="429"/>
                    </a:lnTo>
                    <a:lnTo>
                      <a:pt x="513" y="435"/>
                    </a:lnTo>
                    <a:lnTo>
                      <a:pt x="498" y="442"/>
                    </a:lnTo>
                    <a:lnTo>
                      <a:pt x="485" y="444"/>
                    </a:lnTo>
                    <a:lnTo>
                      <a:pt x="470" y="448"/>
                    </a:lnTo>
                    <a:lnTo>
                      <a:pt x="458" y="454"/>
                    </a:lnTo>
                    <a:lnTo>
                      <a:pt x="444" y="458"/>
                    </a:lnTo>
                    <a:lnTo>
                      <a:pt x="429" y="461"/>
                    </a:lnTo>
                    <a:lnTo>
                      <a:pt x="415" y="465"/>
                    </a:lnTo>
                    <a:lnTo>
                      <a:pt x="399" y="467"/>
                    </a:lnTo>
                    <a:lnTo>
                      <a:pt x="386" y="469"/>
                    </a:lnTo>
                    <a:lnTo>
                      <a:pt x="370" y="471"/>
                    </a:lnTo>
                    <a:lnTo>
                      <a:pt x="355" y="474"/>
                    </a:lnTo>
                    <a:lnTo>
                      <a:pt x="341" y="475"/>
                    </a:lnTo>
                    <a:lnTo>
                      <a:pt x="326" y="475"/>
                    </a:lnTo>
                    <a:lnTo>
                      <a:pt x="310" y="475"/>
                    </a:lnTo>
                    <a:lnTo>
                      <a:pt x="296" y="476"/>
                    </a:lnTo>
                    <a:lnTo>
                      <a:pt x="295" y="476"/>
                    </a:lnTo>
                    <a:lnTo>
                      <a:pt x="295" y="623"/>
                    </a:lnTo>
                    <a:lnTo>
                      <a:pt x="0" y="328"/>
                    </a:lnTo>
                    <a:lnTo>
                      <a:pt x="295" y="33"/>
                    </a:lnTo>
                    <a:lnTo>
                      <a:pt x="295" y="182"/>
                    </a:lnTo>
                    <a:close/>
                  </a:path>
                </a:pathLst>
              </a:custGeom>
              <a:gradFill rotWithShape="1">
                <a:gsLst>
                  <a:gs pos="0">
                    <a:srgbClr val="7C7C7C"/>
                  </a:gs>
                  <a:gs pos="100000">
                    <a:srgbClr val="DDDDDD"/>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0742" name="Oval 25"/>
            <p:cNvSpPr>
              <a:spLocks noChangeArrowheads="1"/>
            </p:cNvSpPr>
            <p:nvPr/>
          </p:nvSpPr>
          <p:spPr bwMode="auto">
            <a:xfrm>
              <a:off x="2257" y="2080"/>
              <a:ext cx="737" cy="574"/>
            </a:xfrm>
            <a:prstGeom prst="ellipse">
              <a:avLst/>
            </a:prstGeom>
            <a:gradFill rotWithShape="0">
              <a:gsLst>
                <a:gs pos="0">
                  <a:srgbClr val="FF6600"/>
                </a:gs>
                <a:gs pos="100000">
                  <a:srgbClr val="3B1800"/>
                </a:gs>
              </a:gsLst>
              <a:path path="rect">
                <a:fillToRect r="100000" b="100000"/>
              </a:path>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a:solidFill>
                    <a:srgbClr val="FFFFFF"/>
                  </a:solidFill>
                  <a:latin typeface="HY견고딕" pitchFamily="18" charset="-127"/>
                  <a:ea typeface="HY견고딕" pitchFamily="18" charset="-127"/>
                </a:rPr>
                <a:t>LED </a:t>
              </a:r>
            </a:p>
            <a:p>
              <a:pPr eaLnBrk="1" hangingPunct="1">
                <a:buFontTx/>
                <a:buNone/>
              </a:pPr>
              <a:r>
                <a:rPr lang="en-US" altLang="ko-KR" sz="1400">
                  <a:solidFill>
                    <a:srgbClr val="FFFFFF"/>
                  </a:solidFill>
                  <a:latin typeface="HY견고딕" pitchFamily="18" charset="-127"/>
                  <a:ea typeface="HY견고딕" pitchFamily="18" charset="-127"/>
                </a:rPr>
                <a:t>Applications</a:t>
              </a:r>
            </a:p>
          </p:txBody>
        </p:sp>
      </p:grpSp>
      <p:pic>
        <p:nvPicPr>
          <p:cNvPr id="30739" name="Picture 26" descr="볼"/>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8400" y="3089275"/>
            <a:ext cx="1341438" cy="136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bwMode="auto">
          <a:xfrm>
            <a:off x="71438" y="63500"/>
            <a:ext cx="8953500" cy="50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HY헤드라인M" pitchFamily="18" charset="-127"/>
                <a:ea typeface="HY헤드라인M" pitchFamily="18" charset="-127"/>
              </a:rPr>
              <a:t>LED modulation characteristics</a:t>
            </a:r>
          </a:p>
        </p:txBody>
      </p:sp>
      <p:pic>
        <p:nvPicPr>
          <p:cNvPr id="3174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28988" y="1666875"/>
            <a:ext cx="2719387" cy="225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763" y="1690688"/>
            <a:ext cx="2719387" cy="2249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9225" y="1568450"/>
            <a:ext cx="2644775" cy="21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50" name="Text Box 8"/>
          <p:cNvSpPr txBox="1">
            <a:spLocks noChangeArrowheads="1"/>
          </p:cNvSpPr>
          <p:nvPr/>
        </p:nvSpPr>
        <p:spPr bwMode="auto">
          <a:xfrm>
            <a:off x="3919538" y="4075113"/>
            <a:ext cx="14366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b="1">
                <a:latin typeface="Gulim" panose="020B0600000101010101" pitchFamily="34" charset="-127"/>
                <a:ea typeface="Gulim" panose="020B0600000101010101" pitchFamily="34" charset="-127"/>
              </a:rPr>
              <a:t>R+G+B LED</a:t>
            </a:r>
          </a:p>
        </p:txBody>
      </p:sp>
      <p:sp>
        <p:nvSpPr>
          <p:cNvPr id="31751" name="Text Box 9"/>
          <p:cNvSpPr txBox="1">
            <a:spLocks noChangeArrowheads="1"/>
          </p:cNvSpPr>
          <p:nvPr/>
        </p:nvSpPr>
        <p:spPr bwMode="auto">
          <a:xfrm>
            <a:off x="527050" y="4070350"/>
            <a:ext cx="29931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b="1" dirty="0">
                <a:latin typeface="Gulim" panose="020B0600000101010101" pitchFamily="34" charset="-127"/>
                <a:ea typeface="Gulim" panose="020B0600000101010101" pitchFamily="34" charset="-127"/>
              </a:rPr>
              <a:t>B + </a:t>
            </a:r>
            <a:r>
              <a:rPr lang="en-US" altLang="ko-KR" sz="1800" b="1" dirty="0" smtClean="0">
                <a:latin typeface="Gulim" panose="020B0600000101010101" pitchFamily="34" charset="-127"/>
                <a:ea typeface="Gulim" panose="020B0600000101010101" pitchFamily="34" charset="-127"/>
              </a:rPr>
              <a:t>Phosphor(</a:t>
            </a:r>
            <a:r>
              <a:rPr lang="zh-CN" altLang="en-US" sz="1800" b="1" dirty="0">
                <a:latin typeface="Gulim" panose="020B0600000101010101" pitchFamily="34" charset="-127"/>
                <a:ea typeface="Gulim" panose="020B0600000101010101" pitchFamily="34" charset="-127"/>
              </a:rPr>
              <a:t>磷光体</a:t>
            </a:r>
            <a:r>
              <a:rPr lang="en-US" altLang="ko-KR" sz="1800" b="1" dirty="0" smtClean="0">
                <a:latin typeface="Gulim" panose="020B0600000101010101" pitchFamily="34" charset="-127"/>
                <a:ea typeface="Gulim" panose="020B0600000101010101" pitchFamily="34" charset="-127"/>
              </a:rPr>
              <a:t>) </a:t>
            </a:r>
            <a:r>
              <a:rPr lang="en-US" altLang="ko-KR" sz="1800" b="1" dirty="0">
                <a:latin typeface="Gulim" panose="020B0600000101010101" pitchFamily="34" charset="-127"/>
                <a:ea typeface="Gulim" panose="020B0600000101010101" pitchFamily="34" charset="-127"/>
              </a:rPr>
              <a:t>LED</a:t>
            </a:r>
          </a:p>
        </p:txBody>
      </p:sp>
      <p:sp>
        <p:nvSpPr>
          <p:cNvPr id="31752" name="Text Box 10"/>
          <p:cNvSpPr txBox="1">
            <a:spLocks noChangeArrowheads="1"/>
          </p:cNvSpPr>
          <p:nvPr/>
        </p:nvSpPr>
        <p:spPr bwMode="auto">
          <a:xfrm>
            <a:off x="6800850" y="4062413"/>
            <a:ext cx="149592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b="1" dirty="0" smtClean="0">
                <a:latin typeface="Gulim" panose="020B0600000101010101" pitchFamily="34" charset="-127"/>
                <a:ea typeface="Gulim" panose="020B0600000101010101" pitchFamily="34" charset="-127"/>
              </a:rPr>
              <a:t>RCLED</a:t>
            </a:r>
          </a:p>
          <a:p>
            <a:pPr algn="l" eaLnBrk="1" hangingPunct="1">
              <a:buFontTx/>
              <a:buNone/>
            </a:pPr>
            <a:r>
              <a:rPr lang="en-US" altLang="ko-KR" sz="1800" b="1" dirty="0" smtClean="0">
                <a:latin typeface="Gulim" panose="020B0600000101010101" pitchFamily="34" charset="-127"/>
                <a:ea typeface="Gulim" panose="020B0600000101010101" pitchFamily="34" charset="-127"/>
              </a:rPr>
              <a:t>(</a:t>
            </a:r>
            <a:r>
              <a:rPr lang="zh-CN" altLang="en-US" sz="1800" dirty="0" smtClean="0"/>
              <a:t>共振腔</a:t>
            </a:r>
            <a:r>
              <a:rPr lang="en-US" altLang="zh-CN" sz="1800" dirty="0" smtClean="0"/>
              <a:t>LED</a:t>
            </a:r>
            <a:r>
              <a:rPr lang="en-US" altLang="ko-KR" sz="1800" b="1" dirty="0" smtClean="0">
                <a:latin typeface="Gulim" panose="020B0600000101010101" pitchFamily="34" charset="-127"/>
                <a:ea typeface="Gulim" panose="020B0600000101010101" pitchFamily="34" charset="-127"/>
              </a:rPr>
              <a:t>)</a:t>
            </a:r>
            <a:endParaRPr lang="en-US" altLang="ko-KR" sz="1800" b="1" dirty="0">
              <a:latin typeface="Gulim" panose="020B0600000101010101" pitchFamily="34" charset="-127"/>
              <a:ea typeface="Gulim" panose="020B0600000101010101" pitchFamily="34" charset="-127"/>
            </a:endParaRPr>
          </a:p>
        </p:txBody>
      </p:sp>
      <p:sp>
        <p:nvSpPr>
          <p:cNvPr id="31753" name="Text Box 11"/>
          <p:cNvSpPr txBox="1">
            <a:spLocks noChangeArrowheads="1"/>
          </p:cNvSpPr>
          <p:nvPr/>
        </p:nvSpPr>
        <p:spPr bwMode="auto">
          <a:xfrm>
            <a:off x="854075" y="5000625"/>
            <a:ext cx="122396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b="1">
                <a:latin typeface="Gulim" panose="020B0600000101010101" pitchFamily="34" charset="-127"/>
                <a:ea typeface="Gulim" panose="020B0600000101010101" pitchFamily="34" charset="-127"/>
              </a:rPr>
              <a:t>~40 Mb/s</a:t>
            </a:r>
          </a:p>
        </p:txBody>
      </p:sp>
      <p:sp>
        <p:nvSpPr>
          <p:cNvPr id="31754" name="Text Box 12"/>
          <p:cNvSpPr txBox="1">
            <a:spLocks noChangeArrowheads="1"/>
          </p:cNvSpPr>
          <p:nvPr/>
        </p:nvSpPr>
        <p:spPr bwMode="auto">
          <a:xfrm>
            <a:off x="3997325" y="5010150"/>
            <a:ext cx="1352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b="1">
                <a:latin typeface="Gulim" panose="020B0600000101010101" pitchFamily="34" charset="-127"/>
                <a:ea typeface="Gulim" panose="020B0600000101010101" pitchFamily="34" charset="-127"/>
              </a:rPr>
              <a:t>~100 Mb/s</a:t>
            </a:r>
          </a:p>
        </p:txBody>
      </p:sp>
      <p:sp>
        <p:nvSpPr>
          <p:cNvPr id="31755" name="Text Box 13"/>
          <p:cNvSpPr txBox="1">
            <a:spLocks noChangeArrowheads="1"/>
          </p:cNvSpPr>
          <p:nvPr/>
        </p:nvSpPr>
        <p:spPr bwMode="auto">
          <a:xfrm>
            <a:off x="6623050" y="4978400"/>
            <a:ext cx="1352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b="1">
                <a:latin typeface="Gulim" panose="020B0600000101010101" pitchFamily="34" charset="-127"/>
                <a:ea typeface="Gulim" panose="020B0600000101010101" pitchFamily="34" charset="-127"/>
              </a:rPr>
              <a:t>~500 Mb/s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68263" y="63500"/>
            <a:ext cx="82296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Arial" panose="020B0604020202020204" pitchFamily="34" charset="0"/>
                <a:ea typeface="HY헤드라인M" pitchFamily="18" charset="-127"/>
              </a:rPr>
              <a:t>Outline</a:t>
            </a:r>
          </a:p>
        </p:txBody>
      </p:sp>
      <p:sp>
        <p:nvSpPr>
          <p:cNvPr id="33795" name="Text Box 5"/>
          <p:cNvSpPr txBox="1">
            <a:spLocks noChangeArrowheads="1"/>
          </p:cNvSpPr>
          <p:nvPr/>
        </p:nvSpPr>
        <p:spPr bwMode="auto">
          <a:xfrm>
            <a:off x="822325" y="1311275"/>
            <a:ext cx="7013575" cy="438943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latinLnBrk="1">
              <a:spcBef>
                <a:spcPct val="20000"/>
              </a:spcBef>
              <a:buClr>
                <a:schemeClr val="tx1"/>
              </a:buClr>
              <a:buFont typeface="Wingdings" panose="05000000000000000000" pitchFamily="2" charset="2"/>
              <a:buBlip>
                <a:blip r:embed="rId3"/>
              </a:buBlip>
              <a:defRPr kumimoji="1">
                <a:solidFill>
                  <a:schemeClr val="tx1"/>
                </a:solidFill>
                <a:latin typeface="HY헤드라인M" pitchFamily="18" charset="-127"/>
                <a:ea typeface="HY헤드라인M" pitchFamily="18" charset="-127"/>
              </a:defRPr>
            </a:lvl1pPr>
            <a:lvl2pPr marL="742950" indent="-285750" latinLnBrk="1">
              <a:spcBef>
                <a:spcPct val="20000"/>
              </a:spcBef>
              <a:buClr>
                <a:schemeClr val="tx1"/>
              </a:buClr>
              <a:buSzPct val="80000"/>
              <a:buFont typeface="Monotype Sorts" pitchFamily="2" charset="2"/>
              <a:buBlip>
                <a:blip r:embed="rId4"/>
              </a:buBlip>
              <a:defRPr kumimoji="1" sz="1600">
                <a:solidFill>
                  <a:schemeClr val="tx1"/>
                </a:solidFill>
                <a:latin typeface="HY헤드라인M" pitchFamily="18" charset="-127"/>
                <a:ea typeface="HY헤드라인M" pitchFamily="18"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HY헤드라인M" pitchFamily="18" charset="-127"/>
                <a:ea typeface="HY헤드라인M" pitchFamily="18"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HY헤드라인M" pitchFamily="18" charset="-127"/>
                <a:ea typeface="HY헤드라인M" pitchFamily="18" charset="-127"/>
              </a:defRPr>
            </a:lvl4pPr>
            <a:lvl5pPr marL="2057400" indent="-228600" latinLnBrk="1">
              <a:spcBef>
                <a:spcPct val="20000"/>
              </a:spcBef>
              <a:buClr>
                <a:schemeClr val="accent2"/>
              </a:buClr>
              <a:buChar char="•"/>
              <a:defRPr kumimoji="1" sz="1400">
                <a:solidFill>
                  <a:schemeClr val="tx1"/>
                </a:solidFill>
                <a:latin typeface="HY헤드라인M" pitchFamily="18" charset="-127"/>
                <a:ea typeface="HY헤드라인M" pitchFamily="18"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9pPr>
          </a:lstStyle>
          <a:p>
            <a:pPr eaLnBrk="1" hangingPunct="1">
              <a:lnSpc>
                <a:spcPct val="110000"/>
              </a:lnSpc>
              <a:spcBef>
                <a:spcPct val="50000"/>
              </a:spcBef>
              <a:spcAft>
                <a:spcPct val="5000"/>
              </a:spcAft>
              <a:buClrTx/>
              <a:buFontTx/>
              <a:buBlip>
                <a:blip r:embed="rId5"/>
              </a:buBlip>
            </a:pPr>
            <a:r>
              <a:rPr lang="en-US" altLang="ko-KR" sz="2400" dirty="0">
                <a:solidFill>
                  <a:srgbClr val="000000"/>
                </a:solidFill>
              </a:rPr>
              <a:t>Part </a:t>
            </a:r>
            <a:r>
              <a:rPr lang="en-US" altLang="ko-KR" sz="2400" dirty="0" smtClean="0">
                <a:solidFill>
                  <a:srgbClr val="000000"/>
                </a:solidFill>
              </a:rPr>
              <a:t>1</a:t>
            </a:r>
            <a:endParaRPr lang="en-US" altLang="ko-KR" sz="2400" dirty="0">
              <a:solidFill>
                <a:srgbClr val="000000"/>
              </a:solidFill>
            </a:endParaRPr>
          </a:p>
          <a:p>
            <a:pPr lvl="1" eaLnBrk="1" hangingPunct="1">
              <a:lnSpc>
                <a:spcPct val="110000"/>
              </a:lnSpc>
              <a:spcBef>
                <a:spcPct val="50000"/>
              </a:spcBef>
              <a:spcAft>
                <a:spcPct val="5000"/>
              </a:spcAft>
              <a:buClrTx/>
              <a:buSzTx/>
              <a:buFontTx/>
              <a:buBlip>
                <a:blip r:embed="rId5"/>
              </a:buBlip>
            </a:pPr>
            <a:r>
              <a:rPr lang="en-US" altLang="ko-KR" sz="2400" dirty="0">
                <a:solidFill>
                  <a:schemeClr val="folHlink"/>
                </a:solidFill>
              </a:rPr>
              <a:t>VLC introduction</a:t>
            </a:r>
          </a:p>
          <a:p>
            <a:pPr lvl="1" eaLnBrk="1" hangingPunct="1">
              <a:lnSpc>
                <a:spcPct val="110000"/>
              </a:lnSpc>
              <a:spcBef>
                <a:spcPct val="50000"/>
              </a:spcBef>
              <a:spcAft>
                <a:spcPct val="5000"/>
              </a:spcAft>
              <a:buClrTx/>
              <a:buSzTx/>
              <a:buFontTx/>
              <a:buBlip>
                <a:blip r:embed="rId5"/>
              </a:buBlip>
            </a:pPr>
            <a:r>
              <a:rPr lang="en-US" altLang="ko-KR" sz="2400" dirty="0">
                <a:solidFill>
                  <a:schemeClr val="folHlink"/>
                </a:solidFill>
              </a:rPr>
              <a:t>LED introduction</a:t>
            </a:r>
          </a:p>
          <a:p>
            <a:pPr lvl="1" eaLnBrk="1" hangingPunct="1">
              <a:lnSpc>
                <a:spcPct val="110000"/>
              </a:lnSpc>
              <a:spcBef>
                <a:spcPct val="50000"/>
              </a:spcBef>
              <a:spcAft>
                <a:spcPct val="5000"/>
              </a:spcAft>
              <a:buClrTx/>
              <a:buSzTx/>
              <a:buFontTx/>
              <a:buBlip>
                <a:blip r:embed="rId5"/>
              </a:buBlip>
            </a:pPr>
            <a:r>
              <a:rPr lang="en-US" altLang="ko-KR" sz="2400" dirty="0"/>
              <a:t>VLC potential application</a:t>
            </a:r>
          </a:p>
          <a:p>
            <a:pPr eaLnBrk="1" hangingPunct="1">
              <a:lnSpc>
                <a:spcPct val="110000"/>
              </a:lnSpc>
              <a:spcBef>
                <a:spcPct val="50000"/>
              </a:spcBef>
              <a:spcAft>
                <a:spcPct val="5000"/>
              </a:spcAft>
              <a:buClrTx/>
              <a:buFontTx/>
              <a:buBlip>
                <a:blip r:embed="rId5"/>
              </a:buBlip>
            </a:pPr>
            <a:r>
              <a:rPr lang="en-US" altLang="ko-KR" sz="2400" dirty="0">
                <a:solidFill>
                  <a:schemeClr val="folHlink"/>
                </a:solidFill>
              </a:rPr>
              <a:t>Part </a:t>
            </a:r>
            <a:r>
              <a:rPr lang="en-US" altLang="ko-KR" sz="2400" dirty="0" smtClean="0">
                <a:solidFill>
                  <a:schemeClr val="folHlink"/>
                </a:solidFill>
              </a:rPr>
              <a:t>2</a:t>
            </a:r>
            <a:endParaRPr lang="en-US" altLang="ko-KR" sz="2400" dirty="0">
              <a:solidFill>
                <a:schemeClr val="folHlink"/>
              </a:solidFill>
            </a:endParaRPr>
          </a:p>
          <a:p>
            <a:pPr lvl="1" eaLnBrk="1" hangingPunct="1">
              <a:lnSpc>
                <a:spcPct val="110000"/>
              </a:lnSpc>
              <a:spcBef>
                <a:spcPct val="50000"/>
              </a:spcBef>
              <a:spcAft>
                <a:spcPct val="5000"/>
              </a:spcAft>
              <a:buClrTx/>
              <a:buSzTx/>
              <a:buFontTx/>
              <a:buBlip>
                <a:blip r:embed="rId5"/>
              </a:buBlip>
            </a:pPr>
            <a:r>
              <a:rPr lang="en-US" altLang="ko-KR" sz="2400" dirty="0">
                <a:solidFill>
                  <a:schemeClr val="folHlink"/>
                </a:solidFill>
              </a:rPr>
              <a:t>VLC components</a:t>
            </a:r>
          </a:p>
          <a:p>
            <a:pPr lvl="1" eaLnBrk="1" hangingPunct="1">
              <a:lnSpc>
                <a:spcPct val="110000"/>
              </a:lnSpc>
              <a:spcBef>
                <a:spcPct val="50000"/>
              </a:spcBef>
              <a:spcAft>
                <a:spcPct val="5000"/>
              </a:spcAft>
              <a:buClrTx/>
              <a:buSzTx/>
              <a:buFontTx/>
              <a:buBlip>
                <a:blip r:embed="rId5"/>
              </a:buBlip>
            </a:pPr>
            <a:r>
              <a:rPr lang="en-US" altLang="ko-KR" sz="2400" dirty="0">
                <a:solidFill>
                  <a:schemeClr val="folHlink"/>
                </a:solidFill>
              </a:rPr>
              <a:t>Technical challenges</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bwMode="auto">
          <a:xfrm>
            <a:off x="68263" y="63500"/>
            <a:ext cx="8229600" cy="5270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Arial" panose="020B0604020202020204" pitchFamily="34" charset="0"/>
                <a:ea typeface="HY헤드라인M" pitchFamily="18" charset="-127"/>
              </a:rPr>
              <a:t>Outline</a:t>
            </a:r>
          </a:p>
        </p:txBody>
      </p:sp>
      <p:sp>
        <p:nvSpPr>
          <p:cNvPr id="14339" name="Text Box 3"/>
          <p:cNvSpPr txBox="1">
            <a:spLocks noChangeArrowheads="1"/>
          </p:cNvSpPr>
          <p:nvPr/>
        </p:nvSpPr>
        <p:spPr bwMode="auto">
          <a:xfrm>
            <a:off x="822325" y="1311275"/>
            <a:ext cx="7013575" cy="438943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latinLnBrk="1">
              <a:spcBef>
                <a:spcPct val="20000"/>
              </a:spcBef>
              <a:buClr>
                <a:schemeClr val="tx1"/>
              </a:buClr>
              <a:buFont typeface="Wingdings" panose="05000000000000000000" pitchFamily="2" charset="2"/>
              <a:buBlip>
                <a:blip r:embed="rId3"/>
              </a:buBlip>
              <a:defRPr kumimoji="1">
                <a:solidFill>
                  <a:schemeClr val="tx1"/>
                </a:solidFill>
                <a:latin typeface="HY헤드라인M" pitchFamily="18" charset="-127"/>
                <a:ea typeface="HY헤드라인M" pitchFamily="18" charset="-127"/>
              </a:defRPr>
            </a:lvl1pPr>
            <a:lvl2pPr marL="742950" indent="-285750" latinLnBrk="1">
              <a:spcBef>
                <a:spcPct val="20000"/>
              </a:spcBef>
              <a:buClr>
                <a:schemeClr val="tx1"/>
              </a:buClr>
              <a:buSzPct val="80000"/>
              <a:buFont typeface="Monotype Sorts" pitchFamily="2" charset="2"/>
              <a:buBlip>
                <a:blip r:embed="rId4"/>
              </a:buBlip>
              <a:defRPr kumimoji="1" sz="1600">
                <a:solidFill>
                  <a:schemeClr val="tx1"/>
                </a:solidFill>
                <a:latin typeface="HY헤드라인M" pitchFamily="18" charset="-127"/>
                <a:ea typeface="HY헤드라인M" pitchFamily="18"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HY헤드라인M" pitchFamily="18" charset="-127"/>
                <a:ea typeface="HY헤드라인M" pitchFamily="18"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HY헤드라인M" pitchFamily="18" charset="-127"/>
                <a:ea typeface="HY헤드라인M" pitchFamily="18" charset="-127"/>
              </a:defRPr>
            </a:lvl4pPr>
            <a:lvl5pPr marL="2057400" indent="-228600" latinLnBrk="1">
              <a:spcBef>
                <a:spcPct val="20000"/>
              </a:spcBef>
              <a:buClr>
                <a:schemeClr val="accent2"/>
              </a:buClr>
              <a:buChar char="•"/>
              <a:defRPr kumimoji="1" sz="1400">
                <a:solidFill>
                  <a:schemeClr val="tx1"/>
                </a:solidFill>
                <a:latin typeface="HY헤드라인M" pitchFamily="18" charset="-127"/>
                <a:ea typeface="HY헤드라인M" pitchFamily="18"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9pPr>
          </a:lstStyle>
          <a:p>
            <a:pPr eaLnBrk="1" hangingPunct="1">
              <a:lnSpc>
                <a:spcPct val="110000"/>
              </a:lnSpc>
              <a:spcBef>
                <a:spcPct val="50000"/>
              </a:spcBef>
              <a:spcAft>
                <a:spcPct val="5000"/>
              </a:spcAft>
              <a:buClrTx/>
              <a:buFontTx/>
              <a:buBlip>
                <a:blip r:embed="rId5"/>
              </a:buBlip>
            </a:pPr>
            <a:r>
              <a:rPr lang="en-US" altLang="ko-KR" sz="2400" dirty="0">
                <a:solidFill>
                  <a:srgbClr val="000000"/>
                </a:solidFill>
              </a:rPr>
              <a:t>Part </a:t>
            </a:r>
            <a:r>
              <a:rPr lang="en-US" altLang="ko-KR" sz="2400" dirty="0" smtClean="0">
                <a:solidFill>
                  <a:srgbClr val="000000"/>
                </a:solidFill>
              </a:rPr>
              <a:t>1</a:t>
            </a:r>
          </a:p>
          <a:p>
            <a:pPr lvl="1" eaLnBrk="1" hangingPunct="1">
              <a:lnSpc>
                <a:spcPct val="110000"/>
              </a:lnSpc>
              <a:spcBef>
                <a:spcPct val="50000"/>
              </a:spcBef>
              <a:spcAft>
                <a:spcPct val="5000"/>
              </a:spcAft>
              <a:buClrTx/>
              <a:buSzTx/>
              <a:buFontTx/>
              <a:buBlip>
                <a:blip r:embed="rId5"/>
              </a:buBlip>
            </a:pPr>
            <a:r>
              <a:rPr lang="en-US" altLang="ko-KR" sz="2400" dirty="0" smtClean="0">
                <a:solidFill>
                  <a:srgbClr val="000000"/>
                </a:solidFill>
              </a:rPr>
              <a:t>VLC introduction</a:t>
            </a:r>
          </a:p>
          <a:p>
            <a:pPr lvl="1" eaLnBrk="1" hangingPunct="1">
              <a:lnSpc>
                <a:spcPct val="110000"/>
              </a:lnSpc>
              <a:spcBef>
                <a:spcPct val="50000"/>
              </a:spcBef>
              <a:spcAft>
                <a:spcPct val="5000"/>
              </a:spcAft>
              <a:buClrTx/>
              <a:buSzTx/>
              <a:buFontTx/>
              <a:buBlip>
                <a:blip r:embed="rId5"/>
              </a:buBlip>
            </a:pPr>
            <a:r>
              <a:rPr lang="en-US" altLang="ko-KR" sz="2400" dirty="0" smtClean="0">
                <a:solidFill>
                  <a:schemeClr val="folHlink"/>
                </a:solidFill>
              </a:rPr>
              <a:t>LED </a:t>
            </a:r>
            <a:r>
              <a:rPr lang="en-US" altLang="ko-KR" sz="2400" dirty="0">
                <a:solidFill>
                  <a:schemeClr val="folHlink"/>
                </a:solidFill>
              </a:rPr>
              <a:t>introduction</a:t>
            </a:r>
          </a:p>
          <a:p>
            <a:pPr lvl="1" eaLnBrk="1" hangingPunct="1">
              <a:lnSpc>
                <a:spcPct val="110000"/>
              </a:lnSpc>
              <a:spcBef>
                <a:spcPct val="50000"/>
              </a:spcBef>
              <a:spcAft>
                <a:spcPct val="5000"/>
              </a:spcAft>
              <a:buClrTx/>
              <a:buSzTx/>
              <a:buFontTx/>
              <a:buBlip>
                <a:blip r:embed="rId5"/>
              </a:buBlip>
            </a:pPr>
            <a:r>
              <a:rPr lang="en-US" altLang="ko-KR" sz="2400" dirty="0">
                <a:solidFill>
                  <a:schemeClr val="folHlink"/>
                </a:solidFill>
              </a:rPr>
              <a:t>VLC potential application</a:t>
            </a:r>
          </a:p>
          <a:p>
            <a:pPr eaLnBrk="1" hangingPunct="1">
              <a:lnSpc>
                <a:spcPct val="110000"/>
              </a:lnSpc>
              <a:spcBef>
                <a:spcPct val="50000"/>
              </a:spcBef>
              <a:spcAft>
                <a:spcPct val="5000"/>
              </a:spcAft>
              <a:buClrTx/>
              <a:buFontTx/>
              <a:buBlip>
                <a:blip r:embed="rId5"/>
              </a:buBlip>
            </a:pPr>
            <a:r>
              <a:rPr lang="en-US" altLang="ko-KR" sz="2400" dirty="0">
                <a:solidFill>
                  <a:schemeClr val="folHlink"/>
                </a:solidFill>
              </a:rPr>
              <a:t>Part </a:t>
            </a:r>
            <a:r>
              <a:rPr lang="en-US" altLang="ko-KR" sz="2400" dirty="0" smtClean="0">
                <a:solidFill>
                  <a:schemeClr val="folHlink"/>
                </a:solidFill>
              </a:rPr>
              <a:t>2</a:t>
            </a:r>
          </a:p>
          <a:p>
            <a:pPr lvl="1" eaLnBrk="1" hangingPunct="1">
              <a:lnSpc>
                <a:spcPct val="110000"/>
              </a:lnSpc>
              <a:spcBef>
                <a:spcPct val="50000"/>
              </a:spcBef>
              <a:spcAft>
                <a:spcPct val="5000"/>
              </a:spcAft>
              <a:buClrTx/>
              <a:buSzTx/>
              <a:buFontTx/>
              <a:buBlip>
                <a:blip r:embed="rId5"/>
              </a:buBlip>
            </a:pPr>
            <a:r>
              <a:rPr lang="en-US" altLang="ko-KR" sz="2400" dirty="0" smtClean="0">
                <a:solidFill>
                  <a:schemeClr val="folHlink"/>
                </a:solidFill>
              </a:rPr>
              <a:t>VLC components</a:t>
            </a:r>
          </a:p>
          <a:p>
            <a:pPr lvl="1" eaLnBrk="1" hangingPunct="1">
              <a:lnSpc>
                <a:spcPct val="110000"/>
              </a:lnSpc>
              <a:spcBef>
                <a:spcPct val="50000"/>
              </a:spcBef>
              <a:spcAft>
                <a:spcPct val="5000"/>
              </a:spcAft>
              <a:buClrTx/>
              <a:buSzTx/>
              <a:buFontTx/>
              <a:buBlip>
                <a:blip r:embed="rId5"/>
              </a:buBlip>
            </a:pPr>
            <a:r>
              <a:rPr lang="en-US" altLang="ko-KR" sz="2400" dirty="0" smtClean="0">
                <a:solidFill>
                  <a:schemeClr val="folHlink"/>
                </a:solidFill>
              </a:rPr>
              <a:t>Technical </a:t>
            </a:r>
            <a:r>
              <a:rPr lang="en-US" altLang="ko-KR" sz="2400" dirty="0">
                <a:solidFill>
                  <a:schemeClr val="folHlink"/>
                </a:solidFill>
              </a:rPr>
              <a:t>challenges</a:t>
            </a: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type="title"/>
          </p:nvPr>
        </p:nvSpPr>
        <p:spPr bwMode="auto">
          <a:xfrm>
            <a:off x="71438" y="63500"/>
            <a:ext cx="8153400" cy="50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HY헤드라인M" pitchFamily="18" charset="-127"/>
                <a:ea typeface="HY헤드라인M" pitchFamily="18" charset="-127"/>
              </a:rPr>
              <a:t>VLC application</a:t>
            </a:r>
          </a:p>
        </p:txBody>
      </p:sp>
      <p:sp>
        <p:nvSpPr>
          <p:cNvPr id="35843" name="AutoShape 8"/>
          <p:cNvSpPr>
            <a:spLocks noChangeArrowheads="1"/>
          </p:cNvSpPr>
          <p:nvPr/>
        </p:nvSpPr>
        <p:spPr bwMode="auto">
          <a:xfrm rot="5400000">
            <a:off x="85726" y="2913062"/>
            <a:ext cx="4292600" cy="936625"/>
          </a:xfrm>
          <a:custGeom>
            <a:avLst/>
            <a:gdLst>
              <a:gd name="T0" fmla="*/ 3382211 w 21600"/>
              <a:gd name="T1" fmla="*/ 468313 h 21600"/>
              <a:gd name="T2" fmla="*/ 2146300 w 21600"/>
              <a:gd name="T3" fmla="*/ 936625 h 21600"/>
              <a:gd name="T4" fmla="*/ 910389 w 21600"/>
              <a:gd name="T5" fmla="*/ 468313 h 21600"/>
              <a:gd name="T6" fmla="*/ 2146300 w 21600"/>
              <a:gd name="T7" fmla="*/ 0 h 21600"/>
              <a:gd name="T8" fmla="*/ 0 60000 65536"/>
              <a:gd name="T9" fmla="*/ 0 60000 65536"/>
              <a:gd name="T10" fmla="*/ 0 60000 65536"/>
              <a:gd name="T11" fmla="*/ 0 60000 65536"/>
              <a:gd name="T12" fmla="*/ 6381 w 21600"/>
              <a:gd name="T13" fmla="*/ 6381 h 21600"/>
              <a:gd name="T14" fmla="*/ 15219 w 21600"/>
              <a:gd name="T15" fmla="*/ 15219 h 21600"/>
            </a:gdLst>
            <a:ahLst/>
            <a:cxnLst>
              <a:cxn ang="T8">
                <a:pos x="T0" y="T1"/>
              </a:cxn>
              <a:cxn ang="T9">
                <a:pos x="T2" y="T3"/>
              </a:cxn>
              <a:cxn ang="T10">
                <a:pos x="T4" y="T5"/>
              </a:cxn>
              <a:cxn ang="T11">
                <a:pos x="T6" y="T7"/>
              </a:cxn>
            </a:cxnLst>
            <a:rect l="T12" t="T13" r="T14" b="T15"/>
            <a:pathLst>
              <a:path w="21600" h="21600">
                <a:moveTo>
                  <a:pt x="0" y="0"/>
                </a:moveTo>
                <a:lnTo>
                  <a:pt x="9161" y="21600"/>
                </a:lnTo>
                <a:lnTo>
                  <a:pt x="12439" y="21600"/>
                </a:lnTo>
                <a:lnTo>
                  <a:pt x="21600" y="0"/>
                </a:lnTo>
                <a:lnTo>
                  <a:pt x="0" y="0"/>
                </a:lnTo>
                <a:close/>
              </a:path>
            </a:pathLst>
          </a:custGeom>
          <a:gradFill rotWithShape="1">
            <a:gsLst>
              <a:gs pos="0">
                <a:srgbClr val="FFFAE5"/>
              </a:gs>
              <a:gs pos="100000">
                <a:srgbClr val="FFCC00"/>
              </a:gs>
            </a:gsLst>
            <a:lin ang="54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35844" name="AutoShape 9"/>
          <p:cNvSpPr>
            <a:spLocks noChangeArrowheads="1"/>
          </p:cNvSpPr>
          <p:nvPr/>
        </p:nvSpPr>
        <p:spPr bwMode="auto">
          <a:xfrm>
            <a:off x="342900" y="1316038"/>
            <a:ext cx="1471613" cy="566737"/>
          </a:xfrm>
          <a:prstGeom prst="roundRect">
            <a:avLst>
              <a:gd name="adj" fmla="val 8144"/>
            </a:avLst>
          </a:prstGeom>
          <a:gradFill rotWithShape="0">
            <a:gsLst>
              <a:gs pos="0">
                <a:srgbClr val="3333CC"/>
              </a:gs>
              <a:gs pos="50000">
                <a:srgbClr val="EDEDFB"/>
              </a:gs>
              <a:gs pos="100000">
                <a:srgbClr val="3333CC"/>
              </a:gs>
            </a:gsLst>
            <a:lin ang="0" scaled="1"/>
          </a:gradFill>
          <a:ln w="25400" algn="ctr">
            <a:solidFill>
              <a:srgbClr val="000080"/>
            </a:solidFill>
            <a:round/>
            <a:headEnd/>
            <a:tailEnd/>
          </a:ln>
          <a:effectLst/>
          <a:extLst>
            <a:ext uri="{AF507438-7753-43E0-B8FC-AC1667EBCBE1}">
              <a14:hiddenEffects xmlns:a14="http://schemas.microsoft.com/office/drawing/2010/main">
                <a:effectLst>
                  <a:outerShdw dist="12700" algn="ctr" rotWithShape="0">
                    <a:srgbClr val="00004D"/>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845" name="AutoShape 10"/>
          <p:cNvSpPr>
            <a:spLocks noChangeArrowheads="1"/>
          </p:cNvSpPr>
          <p:nvPr/>
        </p:nvSpPr>
        <p:spPr bwMode="auto">
          <a:xfrm>
            <a:off x="336550" y="5762625"/>
            <a:ext cx="1470025" cy="566738"/>
          </a:xfrm>
          <a:prstGeom prst="roundRect">
            <a:avLst>
              <a:gd name="adj" fmla="val 8144"/>
            </a:avLst>
          </a:prstGeom>
          <a:gradFill rotWithShape="0">
            <a:gsLst>
              <a:gs pos="0">
                <a:srgbClr val="FF0000"/>
              </a:gs>
              <a:gs pos="50000">
                <a:srgbClr val="FFD9D9"/>
              </a:gs>
              <a:gs pos="100000">
                <a:srgbClr val="FF0000"/>
              </a:gs>
            </a:gsLst>
            <a:lin ang="0" scaled="1"/>
          </a:gradFill>
          <a:ln w="25400" algn="ctr">
            <a:solidFill>
              <a:srgbClr val="FF0000"/>
            </a:solidFill>
            <a:round/>
            <a:headEnd/>
            <a:tailEnd/>
          </a:ln>
          <a:effectLst/>
          <a:extLst>
            <a:ext uri="{AF507438-7753-43E0-B8FC-AC1667EBCBE1}">
              <a14:hiddenEffects xmlns:a14="http://schemas.microsoft.com/office/drawing/2010/main">
                <a:effectLst>
                  <a:outerShdw dist="12700" algn="ctr" rotWithShape="0">
                    <a:srgbClr val="990000"/>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846" name="AutoShape 11"/>
          <p:cNvSpPr>
            <a:spLocks noChangeArrowheads="1"/>
          </p:cNvSpPr>
          <p:nvPr/>
        </p:nvSpPr>
        <p:spPr bwMode="auto">
          <a:xfrm rot="16200000" flipH="1">
            <a:off x="-426243" y="4536281"/>
            <a:ext cx="2012950" cy="306387"/>
          </a:xfrm>
          <a:prstGeom prst="rightArrow">
            <a:avLst>
              <a:gd name="adj1" fmla="val 51296"/>
              <a:gd name="adj2" fmla="val 58491"/>
            </a:avLst>
          </a:prstGeom>
          <a:gradFill rotWithShape="1">
            <a:gsLst>
              <a:gs pos="0">
                <a:srgbClr val="FFE4E4"/>
              </a:gs>
              <a:gs pos="100000">
                <a:srgbClr val="FF0000"/>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1304588" name="Text Box 12"/>
          <p:cNvSpPr txBox="1">
            <a:spLocks noChangeArrowheads="1"/>
          </p:cNvSpPr>
          <p:nvPr/>
        </p:nvSpPr>
        <p:spPr bwMode="auto">
          <a:xfrm>
            <a:off x="357188" y="1358900"/>
            <a:ext cx="1408112" cy="517525"/>
          </a:xfrm>
          <a:prstGeom prst="rect">
            <a:avLst/>
          </a:prstGeom>
          <a:noFill/>
          <a:ln>
            <a:noFill/>
          </a:ln>
          <a:effectLst/>
          <a:extLst>
            <a:ext uri="{909E8E84-426E-40DD-AFC4-6F175D3DCCD1}">
              <a14:hiddenFill xmlns:a14="http://schemas.microsoft.com/office/drawing/2010/main">
                <a:gradFill rotWithShape="0">
                  <a:gsLst>
                    <a:gs pos="0">
                      <a:srgbClr val="00CCFF">
                        <a:gamma/>
                        <a:tint val="13725"/>
                        <a:invGamma/>
                      </a:srgbClr>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1" latinLnBrk="1" hangingPunct="1">
              <a:defRPr/>
            </a:pPr>
            <a:r>
              <a:rPr lang="en-US" altLang="ko-KR" sz="1400" b="1">
                <a:effectLst>
                  <a:outerShdw blurRad="38100" dist="38100" dir="2700000" algn="tl">
                    <a:srgbClr val="C0C0C0"/>
                  </a:outerShdw>
                </a:effectLst>
                <a:ea typeface="Gulim" panose="020B0600000101010101" pitchFamily="34" charset="-127"/>
              </a:rPr>
              <a:t>Bandwidth</a:t>
            </a:r>
          </a:p>
          <a:p>
            <a:pPr algn="ctr" eaLnBrk="1" latinLnBrk="1" hangingPunct="1">
              <a:defRPr/>
            </a:pPr>
            <a:r>
              <a:rPr lang="en-US" altLang="ko-KR" sz="1400" b="1">
                <a:effectLst>
                  <a:outerShdw blurRad="38100" dist="38100" dir="2700000" algn="tl">
                    <a:srgbClr val="C0C0C0"/>
                  </a:outerShdw>
                </a:effectLst>
                <a:ea typeface="Gulim" panose="020B0600000101010101" pitchFamily="34" charset="-127"/>
              </a:rPr>
              <a:t>Security</a:t>
            </a:r>
          </a:p>
        </p:txBody>
      </p:sp>
      <p:sp>
        <p:nvSpPr>
          <p:cNvPr id="35848" name="Text Box 13"/>
          <p:cNvSpPr txBox="1">
            <a:spLocks noChangeArrowheads="1"/>
          </p:cNvSpPr>
          <p:nvPr/>
        </p:nvSpPr>
        <p:spPr bwMode="auto">
          <a:xfrm>
            <a:off x="395288" y="5781675"/>
            <a:ext cx="1341437" cy="517525"/>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b="1">
                <a:ea typeface="Gulim" panose="020B0600000101010101" pitchFamily="34" charset="-127"/>
              </a:rPr>
              <a:t>Coverage</a:t>
            </a:r>
          </a:p>
          <a:p>
            <a:pPr eaLnBrk="1" hangingPunct="1">
              <a:buFontTx/>
              <a:buNone/>
            </a:pPr>
            <a:r>
              <a:rPr lang="en-US" altLang="ko-KR" sz="1400" b="1">
                <a:ea typeface="Gulim" panose="020B0600000101010101" pitchFamily="34" charset="-127"/>
              </a:rPr>
              <a:t>Mobility</a:t>
            </a:r>
          </a:p>
        </p:txBody>
      </p:sp>
      <p:grpSp>
        <p:nvGrpSpPr>
          <p:cNvPr id="35849" name="Group 14"/>
          <p:cNvGrpSpPr>
            <a:grpSpLocks/>
          </p:cNvGrpSpPr>
          <p:nvPr/>
        </p:nvGrpSpPr>
        <p:grpSpPr bwMode="auto">
          <a:xfrm>
            <a:off x="855663" y="1955800"/>
            <a:ext cx="1052512" cy="3654425"/>
            <a:chOff x="539" y="1253"/>
            <a:chExt cx="663" cy="2302"/>
          </a:xfrm>
        </p:grpSpPr>
        <p:sp>
          <p:nvSpPr>
            <p:cNvPr id="36690" name="Rectangle 15"/>
            <p:cNvSpPr>
              <a:spLocks noChangeArrowheads="1"/>
            </p:cNvSpPr>
            <p:nvPr/>
          </p:nvSpPr>
          <p:spPr bwMode="auto">
            <a:xfrm rot="-5400000">
              <a:off x="-149" y="2312"/>
              <a:ext cx="2302" cy="184"/>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1304592" name="Rectangle 16"/>
            <p:cNvSpPr>
              <a:spLocks noChangeArrowheads="1"/>
            </p:cNvSpPr>
            <p:nvPr/>
          </p:nvSpPr>
          <p:spPr bwMode="auto">
            <a:xfrm rot="-5400000">
              <a:off x="824" y="2506"/>
              <a:ext cx="356" cy="184"/>
            </a:xfrm>
            <a:prstGeom prst="rect">
              <a:avLst/>
            </a:prstGeom>
            <a:gradFill rotWithShape="0">
              <a:gsLst>
                <a:gs pos="0">
                  <a:srgbClr val="FF0000"/>
                </a:gs>
                <a:gs pos="100000">
                  <a:srgbClr val="FFF1FF"/>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defRPr/>
              </a:pPr>
              <a:r>
                <a:rPr lang="en-US" altLang="ko-KR" sz="1400" b="1">
                  <a:solidFill>
                    <a:srgbClr val="FF0000"/>
                  </a:solidFill>
                  <a:effectLst>
                    <a:outerShdw blurRad="38100" dist="38100" dir="2700000" algn="tl">
                      <a:srgbClr val="000000"/>
                    </a:outerShdw>
                  </a:effectLst>
                  <a:ea typeface="Gulim" panose="020B0600000101010101" pitchFamily="34" charset="-127"/>
                </a:rPr>
                <a:t>IR</a:t>
              </a:r>
            </a:p>
          </p:txBody>
        </p:sp>
        <p:sp>
          <p:nvSpPr>
            <p:cNvPr id="1304593" name="Rectangle 17"/>
            <p:cNvSpPr>
              <a:spLocks noChangeArrowheads="1"/>
            </p:cNvSpPr>
            <p:nvPr/>
          </p:nvSpPr>
          <p:spPr bwMode="auto">
            <a:xfrm rot="-5400000">
              <a:off x="817" y="1545"/>
              <a:ext cx="365" cy="180"/>
            </a:xfrm>
            <a:prstGeom prst="rect">
              <a:avLst/>
            </a:prstGeom>
            <a:gradFill rotWithShape="0">
              <a:gsLst>
                <a:gs pos="0">
                  <a:srgbClr val="FBFDF5"/>
                </a:gs>
                <a:gs pos="100000">
                  <a:srgbClr val="D768DA"/>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defRPr/>
              </a:pPr>
              <a:r>
                <a:rPr lang="en-US" altLang="ko-KR" sz="1400" b="1">
                  <a:solidFill>
                    <a:srgbClr val="800080"/>
                  </a:solidFill>
                  <a:effectLst>
                    <a:outerShdw blurRad="38100" dist="38100" dir="2700000" algn="tl">
                      <a:srgbClr val="000000"/>
                    </a:outerShdw>
                  </a:effectLst>
                  <a:ea typeface="Gulim" panose="020B0600000101010101" pitchFamily="34" charset="-127"/>
                </a:rPr>
                <a:t>UV</a:t>
              </a:r>
            </a:p>
          </p:txBody>
        </p:sp>
        <p:sp>
          <p:nvSpPr>
            <p:cNvPr id="36693" name="Text Box 18"/>
            <p:cNvSpPr txBox="1">
              <a:spLocks noChangeArrowheads="1"/>
            </p:cNvSpPr>
            <p:nvPr/>
          </p:nvSpPr>
          <p:spPr bwMode="auto">
            <a:xfrm>
              <a:off x="539" y="2341"/>
              <a:ext cx="368" cy="154"/>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000" b="1">
                  <a:ea typeface="Gulim" panose="020B0600000101010101" pitchFamily="34" charset="-127"/>
                </a:rPr>
                <a:t>780nm</a:t>
              </a:r>
            </a:p>
          </p:txBody>
        </p:sp>
        <p:sp>
          <p:nvSpPr>
            <p:cNvPr id="36694" name="Text Box 19"/>
            <p:cNvSpPr txBox="1">
              <a:spLocks noChangeArrowheads="1"/>
            </p:cNvSpPr>
            <p:nvPr/>
          </p:nvSpPr>
          <p:spPr bwMode="auto">
            <a:xfrm>
              <a:off x="539" y="1746"/>
              <a:ext cx="368" cy="154"/>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000" b="1">
                  <a:ea typeface="Gulim" panose="020B0600000101010101" pitchFamily="34" charset="-127"/>
                </a:rPr>
                <a:t>380nm</a:t>
              </a:r>
            </a:p>
          </p:txBody>
        </p:sp>
        <p:sp>
          <p:nvSpPr>
            <p:cNvPr id="36695" name="Text Box 20"/>
            <p:cNvSpPr txBox="1">
              <a:spLocks noChangeArrowheads="1"/>
            </p:cNvSpPr>
            <p:nvPr/>
          </p:nvSpPr>
          <p:spPr bwMode="auto">
            <a:xfrm>
              <a:off x="647" y="1364"/>
              <a:ext cx="280" cy="154"/>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000" b="1">
                  <a:ea typeface="Gulim" panose="020B0600000101010101" pitchFamily="34" charset="-127"/>
                </a:rPr>
                <a:t>1nm</a:t>
              </a:r>
            </a:p>
          </p:txBody>
        </p:sp>
        <p:sp>
          <p:nvSpPr>
            <p:cNvPr id="36696" name="Text Box 21"/>
            <p:cNvSpPr txBox="1">
              <a:spLocks noChangeArrowheads="1"/>
            </p:cNvSpPr>
            <p:nvPr/>
          </p:nvSpPr>
          <p:spPr bwMode="auto">
            <a:xfrm>
              <a:off x="560" y="2694"/>
              <a:ext cx="365" cy="154"/>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000" b="1">
                  <a:ea typeface="Gulim" panose="020B0600000101010101" pitchFamily="34" charset="-127"/>
                </a:rPr>
                <a:t>100</a:t>
              </a:r>
              <a:r>
                <a:rPr lang="el-GR" altLang="ko-KR" sz="1000" b="1">
                  <a:ea typeface="Gulim" panose="020B0600000101010101" pitchFamily="34" charset="-127"/>
                  <a:cs typeface="Arial" panose="020B0604020202020204" pitchFamily="34" charset="0"/>
                </a:rPr>
                <a:t>μ</a:t>
              </a:r>
              <a:r>
                <a:rPr lang="en-US" altLang="ko-KR" sz="1000" b="1">
                  <a:ea typeface="Gulim" panose="020B0600000101010101" pitchFamily="34" charset="-127"/>
                  <a:cs typeface="Arial" panose="020B0604020202020204" pitchFamily="34" charset="0"/>
                </a:rPr>
                <a:t>m</a:t>
              </a:r>
              <a:endParaRPr lang="el-GR" altLang="ko-KR" sz="1000" b="1">
                <a:ea typeface="Gulim" panose="020B0600000101010101" pitchFamily="34" charset="-127"/>
                <a:cs typeface="Arial" panose="020B0604020202020204" pitchFamily="34" charset="0"/>
              </a:endParaRPr>
            </a:p>
          </p:txBody>
        </p:sp>
        <p:sp>
          <p:nvSpPr>
            <p:cNvPr id="1304598" name="Rectangle 22"/>
            <p:cNvSpPr>
              <a:spLocks noChangeArrowheads="1"/>
            </p:cNvSpPr>
            <p:nvPr/>
          </p:nvSpPr>
          <p:spPr bwMode="auto">
            <a:xfrm rot="-5400000">
              <a:off x="830" y="3204"/>
              <a:ext cx="343" cy="185"/>
            </a:xfrm>
            <a:prstGeom prst="rect">
              <a:avLst/>
            </a:prstGeom>
            <a:gradFill rotWithShape="0">
              <a:gsLst>
                <a:gs pos="0">
                  <a:srgbClr val="B43C00"/>
                </a:gs>
                <a:gs pos="50000">
                  <a:srgbClr val="B43C00">
                    <a:gamma/>
                    <a:tint val="13725"/>
                    <a:invGamma/>
                  </a:srgbClr>
                </a:gs>
                <a:gs pos="100000">
                  <a:srgbClr val="B43C00"/>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defRPr/>
              </a:pPr>
              <a:r>
                <a:rPr lang="en-US" altLang="ko-KR" sz="1400" b="1">
                  <a:effectLst>
                    <a:outerShdw blurRad="38100" dist="38100" dir="2700000" algn="tl">
                      <a:srgbClr val="FFFFFF"/>
                    </a:outerShdw>
                  </a:effectLst>
                  <a:ea typeface="Gulim" panose="020B0600000101010101" pitchFamily="34" charset="-127"/>
                </a:rPr>
                <a:t>RF</a:t>
              </a:r>
            </a:p>
          </p:txBody>
        </p:sp>
        <p:sp>
          <p:nvSpPr>
            <p:cNvPr id="36698" name="Text Box 23"/>
            <p:cNvSpPr txBox="1">
              <a:spLocks noChangeArrowheads="1"/>
            </p:cNvSpPr>
            <p:nvPr/>
          </p:nvSpPr>
          <p:spPr bwMode="auto">
            <a:xfrm>
              <a:off x="633" y="3048"/>
              <a:ext cx="294" cy="154"/>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000" b="1">
                  <a:ea typeface="Gulim" panose="020B0600000101010101" pitchFamily="34" charset="-127"/>
                </a:rPr>
                <a:t>3c</a:t>
              </a:r>
              <a:r>
                <a:rPr lang="en-US" altLang="ko-KR" sz="1000" b="1">
                  <a:ea typeface="Gulim" panose="020B0600000101010101" pitchFamily="34" charset="-127"/>
                  <a:cs typeface="Arial" panose="020B0604020202020204" pitchFamily="34" charset="0"/>
                </a:rPr>
                <a:t>m</a:t>
              </a:r>
              <a:endParaRPr lang="el-GR" altLang="ko-KR" sz="1000" b="1">
                <a:ea typeface="Gulim" panose="020B0600000101010101" pitchFamily="34" charset="-127"/>
                <a:cs typeface="Arial" panose="020B0604020202020204" pitchFamily="34" charset="0"/>
              </a:endParaRPr>
            </a:p>
          </p:txBody>
        </p:sp>
        <p:sp>
          <p:nvSpPr>
            <p:cNvPr id="36699" name="Text Box 24"/>
            <p:cNvSpPr txBox="1">
              <a:spLocks noChangeArrowheads="1"/>
            </p:cNvSpPr>
            <p:nvPr/>
          </p:nvSpPr>
          <p:spPr bwMode="auto">
            <a:xfrm>
              <a:off x="683" y="3385"/>
              <a:ext cx="256" cy="154"/>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000" b="1">
                  <a:ea typeface="Gulim" panose="020B0600000101010101" pitchFamily="34" charset="-127"/>
                </a:rPr>
                <a:t>1m</a:t>
              </a:r>
              <a:endParaRPr lang="el-GR" altLang="ko-KR" sz="1000" b="1">
                <a:ea typeface="Gulim" panose="020B0600000101010101" pitchFamily="34" charset="-127"/>
                <a:cs typeface="Arial" panose="020B0604020202020204" pitchFamily="34" charset="0"/>
              </a:endParaRPr>
            </a:p>
          </p:txBody>
        </p:sp>
        <p:sp>
          <p:nvSpPr>
            <p:cNvPr id="36700" name="Freeform 25"/>
            <p:cNvSpPr>
              <a:spLocks/>
            </p:cNvSpPr>
            <p:nvPr/>
          </p:nvSpPr>
          <p:spPr bwMode="auto">
            <a:xfrm rot="-5400000">
              <a:off x="973" y="2776"/>
              <a:ext cx="84" cy="374"/>
            </a:xfrm>
            <a:custGeom>
              <a:avLst/>
              <a:gdLst>
                <a:gd name="T0" fmla="*/ 84 w 89"/>
                <a:gd name="T1" fmla="*/ 0 h 374"/>
                <a:gd name="T2" fmla="*/ 6 w 89"/>
                <a:gd name="T3" fmla="*/ 161 h 374"/>
                <a:gd name="T4" fmla="*/ 67 w 89"/>
                <a:gd name="T5" fmla="*/ 244 h 374"/>
                <a:gd name="T6" fmla="*/ 0 w 89"/>
                <a:gd name="T7" fmla="*/ 374 h 3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374">
                  <a:moveTo>
                    <a:pt x="89" y="0"/>
                  </a:moveTo>
                  <a:cubicBezTo>
                    <a:pt x="49" y="60"/>
                    <a:pt x="9" y="120"/>
                    <a:pt x="6" y="161"/>
                  </a:cubicBezTo>
                  <a:cubicBezTo>
                    <a:pt x="3" y="202"/>
                    <a:pt x="72" y="209"/>
                    <a:pt x="71" y="244"/>
                  </a:cubicBezTo>
                  <a:cubicBezTo>
                    <a:pt x="70" y="279"/>
                    <a:pt x="12" y="352"/>
                    <a:pt x="0" y="374"/>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701" name="Freeform 26"/>
            <p:cNvSpPr>
              <a:spLocks/>
            </p:cNvSpPr>
            <p:nvPr/>
          </p:nvSpPr>
          <p:spPr bwMode="auto">
            <a:xfrm rot="-5400000">
              <a:off x="966" y="2715"/>
              <a:ext cx="84" cy="374"/>
            </a:xfrm>
            <a:custGeom>
              <a:avLst/>
              <a:gdLst>
                <a:gd name="T0" fmla="*/ 84 w 89"/>
                <a:gd name="T1" fmla="*/ 0 h 374"/>
                <a:gd name="T2" fmla="*/ 6 w 89"/>
                <a:gd name="T3" fmla="*/ 161 h 374"/>
                <a:gd name="T4" fmla="*/ 67 w 89"/>
                <a:gd name="T5" fmla="*/ 244 h 374"/>
                <a:gd name="T6" fmla="*/ 0 w 89"/>
                <a:gd name="T7" fmla="*/ 374 h 3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374">
                  <a:moveTo>
                    <a:pt x="89" y="0"/>
                  </a:moveTo>
                  <a:cubicBezTo>
                    <a:pt x="49" y="60"/>
                    <a:pt x="9" y="120"/>
                    <a:pt x="6" y="161"/>
                  </a:cubicBezTo>
                  <a:cubicBezTo>
                    <a:pt x="3" y="202"/>
                    <a:pt x="72" y="209"/>
                    <a:pt x="71" y="244"/>
                  </a:cubicBezTo>
                  <a:cubicBezTo>
                    <a:pt x="70" y="279"/>
                    <a:pt x="12" y="352"/>
                    <a:pt x="0" y="374"/>
                  </a:cubicBezTo>
                </a:path>
              </a:pathLst>
            </a:custGeom>
            <a:noFill/>
            <a:ln w="254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1304603" name="Rectangle 27"/>
            <p:cNvSpPr>
              <a:spLocks noChangeArrowheads="1"/>
            </p:cNvSpPr>
            <p:nvPr/>
          </p:nvSpPr>
          <p:spPr bwMode="auto">
            <a:xfrm rot="-5400000">
              <a:off x="697" y="2033"/>
              <a:ext cx="601" cy="184"/>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5400000" scaled="1"/>
            </a:gradFill>
            <a:ln w="381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defRPr/>
              </a:pPr>
              <a:r>
                <a:rPr lang="en-US" altLang="ko-KR" sz="1800" b="1">
                  <a:solidFill>
                    <a:schemeClr val="bg1"/>
                  </a:solidFill>
                  <a:effectLst>
                    <a:outerShdw blurRad="38100" dist="38100" dir="2700000" algn="tl">
                      <a:srgbClr val="000000"/>
                    </a:outerShdw>
                  </a:effectLst>
                  <a:ea typeface="Gulim" panose="020B0600000101010101" pitchFamily="34" charset="-127"/>
                </a:rPr>
                <a:t>visible</a:t>
              </a:r>
            </a:p>
          </p:txBody>
        </p:sp>
      </p:grpSp>
      <p:sp>
        <p:nvSpPr>
          <p:cNvPr id="1304604" name="AutoShape 28"/>
          <p:cNvSpPr>
            <a:spLocks noChangeArrowheads="1"/>
          </p:cNvSpPr>
          <p:nvPr/>
        </p:nvSpPr>
        <p:spPr bwMode="auto">
          <a:xfrm rot="5400000" flipH="1" flipV="1">
            <a:off x="-216693" y="2809081"/>
            <a:ext cx="2012950" cy="306387"/>
          </a:xfrm>
          <a:prstGeom prst="rightArrow">
            <a:avLst>
              <a:gd name="adj1" fmla="val 51296"/>
              <a:gd name="adj2" fmla="val 58491"/>
            </a:avLst>
          </a:prstGeom>
          <a:gradFill rotWithShape="1">
            <a:gsLst>
              <a:gs pos="0">
                <a:schemeClr val="accent2">
                  <a:gamma/>
                  <a:tint val="10588"/>
                  <a:invGamma/>
                </a:schemeClr>
              </a:gs>
              <a:gs pos="100000">
                <a:schemeClr val="accent2"/>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sp>
        <p:nvSpPr>
          <p:cNvPr id="1304605" name="Rectangle 29"/>
          <p:cNvSpPr>
            <a:spLocks noChangeArrowheads="1"/>
          </p:cNvSpPr>
          <p:nvPr/>
        </p:nvSpPr>
        <p:spPr bwMode="auto">
          <a:xfrm>
            <a:off x="2703513" y="1157288"/>
            <a:ext cx="5072062" cy="1347787"/>
          </a:xfrm>
          <a:prstGeom prst="rect">
            <a:avLst/>
          </a:prstGeom>
          <a:gradFill rotWithShape="1">
            <a:gsLst>
              <a:gs pos="0">
                <a:srgbClr val="FFCC00"/>
              </a:gs>
              <a:gs pos="50000">
                <a:srgbClr val="FFCC00">
                  <a:gamma/>
                  <a:tint val="0"/>
                  <a:invGamma/>
                </a:srgbClr>
              </a:gs>
              <a:gs pos="100000">
                <a:srgbClr val="FFCC00"/>
              </a:gs>
            </a:gsLst>
            <a:lin ang="2700000" scaled="1"/>
          </a:gradFill>
          <a:ln w="25400"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defRPr/>
            </a:pPr>
            <a:endParaRPr lang="en-US" altLang="zh-CN" sz="1800" b="1">
              <a:effectLst>
                <a:outerShdw blurRad="38100" dist="38100" dir="2700000" algn="tl">
                  <a:srgbClr val="FFFFFF"/>
                </a:outerShdw>
              </a:effectLst>
              <a:latin typeface="새굴림" pitchFamily="18" charset="-127"/>
              <a:ea typeface="새굴림" pitchFamily="18" charset="-127"/>
            </a:endParaRPr>
          </a:p>
        </p:txBody>
      </p:sp>
      <p:sp>
        <p:nvSpPr>
          <p:cNvPr id="1304606" name="Rectangle 30"/>
          <p:cNvSpPr>
            <a:spLocks noChangeArrowheads="1"/>
          </p:cNvSpPr>
          <p:nvPr/>
        </p:nvSpPr>
        <p:spPr bwMode="auto">
          <a:xfrm>
            <a:off x="2709863" y="2611438"/>
            <a:ext cx="5075237" cy="1171575"/>
          </a:xfrm>
          <a:prstGeom prst="rect">
            <a:avLst/>
          </a:prstGeom>
          <a:gradFill rotWithShape="1">
            <a:gsLst>
              <a:gs pos="0">
                <a:srgbClr val="FFCC00"/>
              </a:gs>
              <a:gs pos="50000">
                <a:srgbClr val="FFCC00">
                  <a:gamma/>
                  <a:tint val="0"/>
                  <a:invGamma/>
                </a:srgbClr>
              </a:gs>
              <a:gs pos="100000">
                <a:srgbClr val="FFCC00"/>
              </a:gs>
            </a:gsLst>
            <a:lin ang="2700000" scaled="1"/>
          </a:gradFill>
          <a:ln w="25400"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defRPr/>
            </a:pPr>
            <a:endParaRPr lang="en-US" altLang="zh-CN" sz="1800" b="1">
              <a:effectLst>
                <a:outerShdw blurRad="38100" dist="38100" dir="2700000" algn="tl">
                  <a:srgbClr val="FFFFFF"/>
                </a:outerShdw>
              </a:effectLst>
              <a:latin typeface="새굴림" pitchFamily="18" charset="-127"/>
              <a:ea typeface="새굴림" pitchFamily="18" charset="-127"/>
            </a:endParaRPr>
          </a:p>
        </p:txBody>
      </p:sp>
      <p:sp>
        <p:nvSpPr>
          <p:cNvPr id="1304607" name="Rectangle 31"/>
          <p:cNvSpPr>
            <a:spLocks noChangeArrowheads="1"/>
          </p:cNvSpPr>
          <p:nvPr/>
        </p:nvSpPr>
        <p:spPr bwMode="auto">
          <a:xfrm>
            <a:off x="2719388" y="3878263"/>
            <a:ext cx="5068887" cy="1154112"/>
          </a:xfrm>
          <a:prstGeom prst="rect">
            <a:avLst/>
          </a:prstGeom>
          <a:gradFill rotWithShape="1">
            <a:gsLst>
              <a:gs pos="0">
                <a:srgbClr val="FFCC00"/>
              </a:gs>
              <a:gs pos="100000">
                <a:srgbClr val="CCFFFF"/>
              </a:gs>
            </a:gsLst>
            <a:lin ang="5400000" scaled="1"/>
          </a:gradFill>
          <a:ln w="25400" algn="ctr">
            <a:solidFill>
              <a:srgbClr val="FF99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defRPr/>
            </a:pPr>
            <a:endParaRPr lang="en-US" altLang="zh-CN" sz="1800" b="1">
              <a:effectLst>
                <a:outerShdw blurRad="38100" dist="38100" dir="2700000" algn="tl">
                  <a:srgbClr val="FFFFFF"/>
                </a:outerShdw>
              </a:effectLst>
              <a:latin typeface="새굴림" pitchFamily="18" charset="-127"/>
              <a:ea typeface="새굴림" pitchFamily="18" charset="-127"/>
            </a:endParaRPr>
          </a:p>
        </p:txBody>
      </p:sp>
      <p:sp>
        <p:nvSpPr>
          <p:cNvPr id="1304608" name="AutoShape 32"/>
          <p:cNvSpPr>
            <a:spLocks noChangeArrowheads="1"/>
          </p:cNvSpPr>
          <p:nvPr/>
        </p:nvSpPr>
        <p:spPr bwMode="auto">
          <a:xfrm>
            <a:off x="7842250" y="1143000"/>
            <a:ext cx="977900" cy="1387475"/>
          </a:xfrm>
          <a:prstGeom prst="bevel">
            <a:avLst>
              <a:gd name="adj" fmla="val 0"/>
            </a:avLst>
          </a:prstGeom>
          <a:gradFill rotWithShape="1">
            <a:gsLst>
              <a:gs pos="0">
                <a:srgbClr val="A5A5FF"/>
              </a:gs>
              <a:gs pos="50000">
                <a:schemeClr val="bg1"/>
              </a:gs>
              <a:gs pos="100000">
                <a:srgbClr val="A5A5FF"/>
              </a:gs>
            </a:gsLst>
            <a:lin ang="5400000" scaled="1"/>
          </a:gradFill>
          <a:ln>
            <a:noFill/>
          </a:ln>
          <a:effectLst/>
          <a:extLst>
            <a:ext uri="{91240B29-F687-4F45-9708-019B960494DF}">
              <a14:hiddenLine xmlns:a14="http://schemas.microsoft.com/office/drawing/2010/main" w="19050">
                <a:solidFill>
                  <a:srgbClr val="99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latinLnBrk="1" hangingPunct="1">
              <a:defRPr/>
            </a:pPr>
            <a:r>
              <a:rPr lang="en-US" altLang="ko-KR" b="1" dirty="0">
                <a:ea typeface="새굴림" pitchFamily="18" charset="-127"/>
              </a:rPr>
              <a:t>Peripheral</a:t>
            </a:r>
          </a:p>
          <a:p>
            <a:pPr algn="ctr" eaLnBrk="1" latinLnBrk="1" hangingPunct="1">
              <a:defRPr/>
            </a:pPr>
            <a:r>
              <a:rPr lang="en-US" altLang="ko-KR" b="1" dirty="0" smtClean="0">
                <a:ea typeface="새굴림" pitchFamily="18" charset="-127"/>
              </a:rPr>
              <a:t>Interface</a:t>
            </a:r>
          </a:p>
          <a:p>
            <a:pPr algn="ctr" eaLnBrk="1" latinLnBrk="1" hangingPunct="1">
              <a:defRPr/>
            </a:pPr>
            <a:r>
              <a:rPr lang="en-US" altLang="ko-KR" b="1" dirty="0" smtClean="0">
                <a:ea typeface="새굴림" pitchFamily="18" charset="-127"/>
              </a:rPr>
              <a:t>(</a:t>
            </a:r>
            <a:r>
              <a:rPr lang="zh-CN" altLang="en-US" b="1" dirty="0">
                <a:ea typeface="새굴림" pitchFamily="18" charset="-127"/>
              </a:rPr>
              <a:t>外围接口</a:t>
            </a:r>
            <a:r>
              <a:rPr lang="en-US" altLang="ko-KR" b="1" dirty="0" smtClean="0">
                <a:ea typeface="새굴림" pitchFamily="18" charset="-127"/>
              </a:rPr>
              <a:t>)</a:t>
            </a:r>
            <a:endParaRPr lang="en-US" altLang="ko-KR" b="1" dirty="0">
              <a:ea typeface="새굴림" pitchFamily="18" charset="-127"/>
            </a:endParaRPr>
          </a:p>
        </p:txBody>
      </p:sp>
      <p:sp>
        <p:nvSpPr>
          <p:cNvPr id="1304609" name="Rectangle 33"/>
          <p:cNvSpPr>
            <a:spLocks noChangeArrowheads="1"/>
          </p:cNvSpPr>
          <p:nvPr/>
        </p:nvSpPr>
        <p:spPr bwMode="auto">
          <a:xfrm>
            <a:off x="2724150" y="5138738"/>
            <a:ext cx="5062538" cy="1219200"/>
          </a:xfrm>
          <a:prstGeom prst="rect">
            <a:avLst/>
          </a:prstGeom>
          <a:gradFill rotWithShape="1">
            <a:gsLst>
              <a:gs pos="0">
                <a:srgbClr val="CCFFFF"/>
              </a:gs>
              <a:gs pos="50000">
                <a:schemeClr val="bg1"/>
              </a:gs>
              <a:gs pos="100000">
                <a:srgbClr val="CCFFFF"/>
              </a:gs>
            </a:gsLst>
            <a:lin ang="2700000" scaled="1"/>
          </a:gradFill>
          <a:ln w="25400" algn="ctr">
            <a:solidFill>
              <a:srgbClr val="00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defRPr/>
            </a:pPr>
            <a:endParaRPr lang="en-US" altLang="zh-CN" sz="1800" b="1">
              <a:effectLst>
                <a:outerShdw blurRad="38100" dist="38100" dir="2700000" algn="tl">
                  <a:srgbClr val="FFFFFF"/>
                </a:outerShdw>
              </a:effectLst>
              <a:latin typeface="새굴림" pitchFamily="18" charset="-127"/>
              <a:ea typeface="새굴림" pitchFamily="18" charset="-127"/>
            </a:endParaRPr>
          </a:p>
        </p:txBody>
      </p:sp>
      <p:pic>
        <p:nvPicPr>
          <p:cNvPr id="35856" name="Picture 34" descr="イメー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0263" y="5270500"/>
            <a:ext cx="8128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57" name="Group 35"/>
          <p:cNvGrpSpPr>
            <a:grpSpLocks/>
          </p:cNvGrpSpPr>
          <p:nvPr/>
        </p:nvGrpSpPr>
        <p:grpSpPr bwMode="auto">
          <a:xfrm>
            <a:off x="3838575" y="5322888"/>
            <a:ext cx="1609725" cy="898525"/>
            <a:chOff x="2583" y="2974"/>
            <a:chExt cx="1087" cy="723"/>
          </a:xfrm>
        </p:grpSpPr>
        <p:sp>
          <p:nvSpPr>
            <p:cNvPr id="36681" name="AutoShape 36"/>
            <p:cNvSpPr>
              <a:spLocks noChangeAspect="1" noChangeArrowheads="1"/>
            </p:cNvSpPr>
            <p:nvPr/>
          </p:nvSpPr>
          <p:spPr bwMode="auto">
            <a:xfrm>
              <a:off x="2583" y="2979"/>
              <a:ext cx="1087" cy="718"/>
            </a:xfrm>
            <a:prstGeom prst="bevel">
              <a:avLst>
                <a:gd name="adj" fmla="val 24134"/>
              </a:avLst>
            </a:prstGeom>
            <a:gradFill rotWithShape="0">
              <a:gsLst>
                <a:gs pos="0">
                  <a:schemeClr val="bg1"/>
                </a:gs>
                <a:gs pos="100000">
                  <a:srgbClr val="E4D6BC"/>
                </a:gs>
              </a:gsLst>
              <a:lin ang="5400000" scaled="1"/>
            </a:gradFill>
            <a:ln w="15875">
              <a:solidFill>
                <a:srgbClr val="9933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endParaRPr lang="en-US" altLang="zh-CN">
                <a:latin typeface="새굴림" pitchFamily="18" charset="-127"/>
                <a:ea typeface="새굴림" pitchFamily="18" charset="-127"/>
              </a:endParaRPr>
            </a:p>
          </p:txBody>
        </p:sp>
        <p:pic>
          <p:nvPicPr>
            <p:cNvPr id="36682" name="Picture 37" descr="MCj0285758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5" y="3260"/>
              <a:ext cx="443" cy="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683" name="Picture 38" descr="MCj0354015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04" y="3282"/>
              <a:ext cx="431" cy="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4615" name="AutoShape 39"/>
            <p:cNvSpPr>
              <a:spLocks noChangeAspect="1" noChangeArrowheads="1"/>
            </p:cNvSpPr>
            <p:nvPr/>
          </p:nvSpPr>
          <p:spPr bwMode="auto">
            <a:xfrm>
              <a:off x="2617" y="3103"/>
              <a:ext cx="954" cy="543"/>
            </a:xfrm>
            <a:prstGeom prst="flowChartExtract">
              <a:avLst/>
            </a:prstGeom>
            <a:gradFill rotWithShape="1">
              <a:gsLst>
                <a:gs pos="0">
                  <a:srgbClr val="3366FF">
                    <a:alpha val="30000"/>
                  </a:srgbClr>
                </a:gs>
                <a:gs pos="25000">
                  <a:srgbClr val="01A78F">
                    <a:alpha val="47500"/>
                  </a:srgbClr>
                </a:gs>
                <a:gs pos="50000">
                  <a:srgbClr val="FFFF00">
                    <a:alpha val="65000"/>
                  </a:srgbClr>
                </a:gs>
                <a:gs pos="75000">
                  <a:srgbClr val="FF6633">
                    <a:alpha val="82500"/>
                  </a:srgbClr>
                </a:gs>
                <a:gs pos="100000">
                  <a:srgbClr val="FF3399"/>
                </a:gs>
              </a:gsLst>
              <a:lin ang="18900000" scaled="1"/>
            </a:gradFill>
            <a:ln w="25400"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sp>
          <p:nvSpPr>
            <p:cNvPr id="36687" name="Line 40"/>
            <p:cNvSpPr>
              <a:spLocks noChangeAspect="1" noChangeShapeType="1"/>
            </p:cNvSpPr>
            <p:nvPr/>
          </p:nvSpPr>
          <p:spPr bwMode="auto">
            <a:xfrm flipH="1">
              <a:off x="2844" y="3056"/>
              <a:ext cx="197" cy="0"/>
            </a:xfrm>
            <a:prstGeom prst="line">
              <a:avLst/>
            </a:prstGeom>
            <a:noFill/>
            <a:ln w="38100">
              <a:solidFill>
                <a:srgbClr val="800000"/>
              </a:solidFill>
              <a:round/>
              <a:headEnd type="none" w="lg" len="lg"/>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36688" name="Text Box 41"/>
            <p:cNvSpPr txBox="1">
              <a:spLocks noChangeArrowheads="1"/>
            </p:cNvSpPr>
            <p:nvPr/>
          </p:nvSpPr>
          <p:spPr bwMode="auto">
            <a:xfrm>
              <a:off x="2621" y="2974"/>
              <a:ext cx="284" cy="1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000" b="1">
                  <a:latin typeface="새굴림" pitchFamily="18" charset="-127"/>
                  <a:ea typeface="새굴림" pitchFamily="18" charset="-127"/>
                </a:rPr>
                <a:t>LAN</a:t>
              </a:r>
            </a:p>
          </p:txBody>
        </p:sp>
        <p:sp>
          <p:nvSpPr>
            <p:cNvPr id="36689" name="Rectangle 42"/>
            <p:cNvSpPr>
              <a:spLocks noChangeArrowheads="1"/>
            </p:cNvSpPr>
            <p:nvPr/>
          </p:nvSpPr>
          <p:spPr bwMode="auto">
            <a:xfrm>
              <a:off x="3046" y="3016"/>
              <a:ext cx="97" cy="88"/>
            </a:xfrm>
            <a:prstGeom prst="rect">
              <a:avLst/>
            </a:prstGeom>
            <a:blipFill dpi="0" rotWithShape="1">
              <a:blip r:embed="rId5"/>
              <a:srcRect/>
              <a:tile tx="0" ty="0" sx="100000" sy="100000" flip="none" algn="tl"/>
            </a:blipFill>
            <a:ln w="19050" algn="ctr">
              <a:solidFill>
                <a:srgbClr val="5F5F5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grpSp>
        <p:nvGrpSpPr>
          <p:cNvPr id="35858" name="Group 43"/>
          <p:cNvGrpSpPr>
            <a:grpSpLocks/>
          </p:cNvGrpSpPr>
          <p:nvPr/>
        </p:nvGrpSpPr>
        <p:grpSpPr bwMode="auto">
          <a:xfrm>
            <a:off x="6604000" y="2657475"/>
            <a:ext cx="1100138" cy="882650"/>
            <a:chOff x="4611" y="1963"/>
            <a:chExt cx="1013" cy="887"/>
          </a:xfrm>
        </p:grpSpPr>
        <p:sp>
          <p:nvSpPr>
            <p:cNvPr id="36603" name="Freeform 44"/>
            <p:cNvSpPr>
              <a:spLocks noChangeAspect="1"/>
            </p:cNvSpPr>
            <p:nvPr/>
          </p:nvSpPr>
          <p:spPr bwMode="auto">
            <a:xfrm>
              <a:off x="4611" y="1963"/>
              <a:ext cx="1013" cy="887"/>
            </a:xfrm>
            <a:custGeom>
              <a:avLst/>
              <a:gdLst>
                <a:gd name="T0" fmla="*/ 964 w 3339"/>
                <a:gd name="T1" fmla="*/ 887 h 3099"/>
                <a:gd name="T2" fmla="*/ 903 w 3339"/>
                <a:gd name="T3" fmla="*/ 886 h 3099"/>
                <a:gd name="T4" fmla="*/ 842 w 3339"/>
                <a:gd name="T5" fmla="*/ 886 h 3099"/>
                <a:gd name="T6" fmla="*/ 780 w 3339"/>
                <a:gd name="T7" fmla="*/ 886 h 3099"/>
                <a:gd name="T8" fmla="*/ 718 w 3339"/>
                <a:gd name="T9" fmla="*/ 885 h 3099"/>
                <a:gd name="T10" fmla="*/ 657 w 3339"/>
                <a:gd name="T11" fmla="*/ 884 h 3099"/>
                <a:gd name="T12" fmla="*/ 595 w 3339"/>
                <a:gd name="T13" fmla="*/ 884 h 3099"/>
                <a:gd name="T14" fmla="*/ 534 w 3339"/>
                <a:gd name="T15" fmla="*/ 884 h 3099"/>
                <a:gd name="T16" fmla="*/ 472 w 3339"/>
                <a:gd name="T17" fmla="*/ 883 h 3099"/>
                <a:gd name="T18" fmla="*/ 411 w 3339"/>
                <a:gd name="T19" fmla="*/ 883 h 3099"/>
                <a:gd name="T20" fmla="*/ 349 w 3339"/>
                <a:gd name="T21" fmla="*/ 882 h 3099"/>
                <a:gd name="T22" fmla="*/ 288 w 3339"/>
                <a:gd name="T23" fmla="*/ 882 h 3099"/>
                <a:gd name="T24" fmla="*/ 227 w 3339"/>
                <a:gd name="T25" fmla="*/ 882 h 3099"/>
                <a:gd name="T26" fmla="*/ 165 w 3339"/>
                <a:gd name="T27" fmla="*/ 881 h 3099"/>
                <a:gd name="T28" fmla="*/ 103 w 3339"/>
                <a:gd name="T29" fmla="*/ 881 h 3099"/>
                <a:gd name="T30" fmla="*/ 42 w 3339"/>
                <a:gd name="T31" fmla="*/ 881 h 3099"/>
                <a:gd name="T32" fmla="*/ 8 w 3339"/>
                <a:gd name="T33" fmla="*/ 879 h 3099"/>
                <a:gd name="T34" fmla="*/ 6 w 3339"/>
                <a:gd name="T35" fmla="*/ 876 h 3099"/>
                <a:gd name="T36" fmla="*/ 5 w 3339"/>
                <a:gd name="T37" fmla="*/ 838 h 3099"/>
                <a:gd name="T38" fmla="*/ 5 w 3339"/>
                <a:gd name="T39" fmla="*/ 765 h 3099"/>
                <a:gd name="T40" fmla="*/ 6 w 3339"/>
                <a:gd name="T41" fmla="*/ 716 h 3099"/>
                <a:gd name="T42" fmla="*/ 6 w 3339"/>
                <a:gd name="T43" fmla="*/ 556 h 3099"/>
                <a:gd name="T44" fmla="*/ 8 w 3339"/>
                <a:gd name="T45" fmla="*/ 303 h 3099"/>
                <a:gd name="T46" fmla="*/ 9 w 3339"/>
                <a:gd name="T47" fmla="*/ 187 h 3099"/>
                <a:gd name="T48" fmla="*/ 8 w 3339"/>
                <a:gd name="T49" fmla="*/ 128 h 3099"/>
                <a:gd name="T50" fmla="*/ 8 w 3339"/>
                <a:gd name="T51" fmla="*/ 126 h 3099"/>
                <a:gd name="T52" fmla="*/ 12 w 3339"/>
                <a:gd name="T53" fmla="*/ 114 h 3099"/>
                <a:gd name="T54" fmla="*/ 8 w 3339"/>
                <a:gd name="T55" fmla="*/ 83 h 3099"/>
                <a:gd name="T56" fmla="*/ 0 w 3339"/>
                <a:gd name="T57" fmla="*/ 45 h 3099"/>
                <a:gd name="T58" fmla="*/ 4 w 3339"/>
                <a:gd name="T59" fmla="*/ 13 h 3099"/>
                <a:gd name="T60" fmla="*/ 46 w 3339"/>
                <a:gd name="T61" fmla="*/ 3 h 3099"/>
                <a:gd name="T62" fmla="*/ 106 w 3339"/>
                <a:gd name="T63" fmla="*/ 3 h 3099"/>
                <a:gd name="T64" fmla="*/ 168 w 3339"/>
                <a:gd name="T65" fmla="*/ 3 h 3099"/>
                <a:gd name="T66" fmla="*/ 228 w 3339"/>
                <a:gd name="T67" fmla="*/ 3 h 3099"/>
                <a:gd name="T68" fmla="*/ 289 w 3339"/>
                <a:gd name="T69" fmla="*/ 3 h 3099"/>
                <a:gd name="T70" fmla="*/ 351 w 3339"/>
                <a:gd name="T71" fmla="*/ 3 h 3099"/>
                <a:gd name="T72" fmla="*/ 412 w 3339"/>
                <a:gd name="T73" fmla="*/ 3 h 3099"/>
                <a:gd name="T74" fmla="*/ 473 w 3339"/>
                <a:gd name="T75" fmla="*/ 2 h 3099"/>
                <a:gd name="T76" fmla="*/ 534 w 3339"/>
                <a:gd name="T77" fmla="*/ 2 h 3099"/>
                <a:gd name="T78" fmla="*/ 595 w 3339"/>
                <a:gd name="T79" fmla="*/ 2 h 3099"/>
                <a:gd name="T80" fmla="*/ 656 w 3339"/>
                <a:gd name="T81" fmla="*/ 2 h 3099"/>
                <a:gd name="T82" fmla="*/ 718 w 3339"/>
                <a:gd name="T83" fmla="*/ 1 h 3099"/>
                <a:gd name="T84" fmla="*/ 779 w 3339"/>
                <a:gd name="T85" fmla="*/ 1 h 3099"/>
                <a:gd name="T86" fmla="*/ 840 w 3339"/>
                <a:gd name="T87" fmla="*/ 1 h 3099"/>
                <a:gd name="T88" fmla="*/ 902 w 3339"/>
                <a:gd name="T89" fmla="*/ 1 h 3099"/>
                <a:gd name="T90" fmla="*/ 963 w 3339"/>
                <a:gd name="T91" fmla="*/ 0 h 3099"/>
                <a:gd name="T92" fmla="*/ 995 w 3339"/>
                <a:gd name="T93" fmla="*/ 0 h 3099"/>
                <a:gd name="T94" fmla="*/ 1000 w 3339"/>
                <a:gd name="T95" fmla="*/ 1 h 3099"/>
                <a:gd name="T96" fmla="*/ 1005 w 3339"/>
                <a:gd name="T97" fmla="*/ 1 h 3099"/>
                <a:gd name="T98" fmla="*/ 1010 w 3339"/>
                <a:gd name="T99" fmla="*/ 2 h 3099"/>
                <a:gd name="T100" fmla="*/ 1012 w 3339"/>
                <a:gd name="T101" fmla="*/ 33 h 3099"/>
                <a:gd name="T102" fmla="*/ 1011 w 3339"/>
                <a:gd name="T103" fmla="*/ 96 h 3099"/>
                <a:gd name="T104" fmla="*/ 1010 w 3339"/>
                <a:gd name="T105" fmla="*/ 179 h 3099"/>
                <a:gd name="T106" fmla="*/ 1010 w 3339"/>
                <a:gd name="T107" fmla="*/ 358 h 3099"/>
                <a:gd name="T108" fmla="*/ 1009 w 3339"/>
                <a:gd name="T109" fmla="*/ 431 h 3099"/>
                <a:gd name="T110" fmla="*/ 1010 w 3339"/>
                <a:gd name="T111" fmla="*/ 615 h 3099"/>
                <a:gd name="T112" fmla="*/ 1010 w 3339"/>
                <a:gd name="T113" fmla="*/ 744 h 3099"/>
                <a:gd name="T114" fmla="*/ 1009 w 3339"/>
                <a:gd name="T115" fmla="*/ 772 h 3099"/>
                <a:gd name="T116" fmla="*/ 1010 w 3339"/>
                <a:gd name="T117" fmla="*/ 836 h 3099"/>
                <a:gd name="T118" fmla="*/ 1010 w 3339"/>
                <a:gd name="T119" fmla="*/ 881 h 3099"/>
                <a:gd name="T120" fmla="*/ 1004 w 3339"/>
                <a:gd name="T121" fmla="*/ 886 h 3099"/>
                <a:gd name="T122" fmla="*/ 998 w 3339"/>
                <a:gd name="T123" fmla="*/ 886 h 309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339" h="3099">
                  <a:moveTo>
                    <a:pt x="3280" y="3099"/>
                  </a:moveTo>
                  <a:lnTo>
                    <a:pt x="3178" y="3099"/>
                  </a:lnTo>
                  <a:lnTo>
                    <a:pt x="3077" y="3097"/>
                  </a:lnTo>
                  <a:lnTo>
                    <a:pt x="2975" y="3097"/>
                  </a:lnTo>
                  <a:lnTo>
                    <a:pt x="2873" y="3095"/>
                  </a:lnTo>
                  <a:lnTo>
                    <a:pt x="2774" y="3095"/>
                  </a:lnTo>
                  <a:lnTo>
                    <a:pt x="2672" y="3094"/>
                  </a:lnTo>
                  <a:lnTo>
                    <a:pt x="2570" y="3094"/>
                  </a:lnTo>
                  <a:lnTo>
                    <a:pt x="2468" y="3092"/>
                  </a:lnTo>
                  <a:lnTo>
                    <a:pt x="2367" y="3092"/>
                  </a:lnTo>
                  <a:lnTo>
                    <a:pt x="2265" y="3092"/>
                  </a:lnTo>
                  <a:lnTo>
                    <a:pt x="2165" y="3090"/>
                  </a:lnTo>
                  <a:lnTo>
                    <a:pt x="2064" y="3090"/>
                  </a:lnTo>
                  <a:lnTo>
                    <a:pt x="1962" y="3088"/>
                  </a:lnTo>
                  <a:lnTo>
                    <a:pt x="1860" y="3088"/>
                  </a:lnTo>
                  <a:lnTo>
                    <a:pt x="1759" y="3088"/>
                  </a:lnTo>
                  <a:lnTo>
                    <a:pt x="1659" y="3086"/>
                  </a:lnTo>
                  <a:lnTo>
                    <a:pt x="1557" y="3086"/>
                  </a:lnTo>
                  <a:lnTo>
                    <a:pt x="1455" y="3086"/>
                  </a:lnTo>
                  <a:lnTo>
                    <a:pt x="1354" y="3085"/>
                  </a:lnTo>
                  <a:lnTo>
                    <a:pt x="1252" y="3085"/>
                  </a:lnTo>
                  <a:lnTo>
                    <a:pt x="1152" y="3083"/>
                  </a:lnTo>
                  <a:lnTo>
                    <a:pt x="1050" y="3083"/>
                  </a:lnTo>
                  <a:lnTo>
                    <a:pt x="949" y="3083"/>
                  </a:lnTo>
                  <a:lnTo>
                    <a:pt x="847" y="3081"/>
                  </a:lnTo>
                  <a:lnTo>
                    <a:pt x="747" y="3081"/>
                  </a:lnTo>
                  <a:lnTo>
                    <a:pt x="645" y="3081"/>
                  </a:lnTo>
                  <a:lnTo>
                    <a:pt x="544" y="3079"/>
                  </a:lnTo>
                  <a:lnTo>
                    <a:pt x="442" y="3079"/>
                  </a:lnTo>
                  <a:lnTo>
                    <a:pt x="340" y="3079"/>
                  </a:lnTo>
                  <a:lnTo>
                    <a:pt x="240" y="3079"/>
                  </a:lnTo>
                  <a:lnTo>
                    <a:pt x="139" y="3077"/>
                  </a:lnTo>
                  <a:lnTo>
                    <a:pt x="37" y="3077"/>
                  </a:lnTo>
                  <a:lnTo>
                    <a:pt x="28" y="3070"/>
                  </a:lnTo>
                  <a:lnTo>
                    <a:pt x="23" y="3065"/>
                  </a:lnTo>
                  <a:lnTo>
                    <a:pt x="19" y="3061"/>
                  </a:lnTo>
                  <a:lnTo>
                    <a:pt x="17" y="3058"/>
                  </a:lnTo>
                  <a:lnTo>
                    <a:pt x="17" y="2928"/>
                  </a:lnTo>
                  <a:lnTo>
                    <a:pt x="16" y="2799"/>
                  </a:lnTo>
                  <a:lnTo>
                    <a:pt x="16" y="2672"/>
                  </a:lnTo>
                  <a:lnTo>
                    <a:pt x="17" y="2546"/>
                  </a:lnTo>
                  <a:lnTo>
                    <a:pt x="19" y="2501"/>
                  </a:lnTo>
                  <a:lnTo>
                    <a:pt x="19" y="2326"/>
                  </a:lnTo>
                  <a:lnTo>
                    <a:pt x="21" y="1941"/>
                  </a:lnTo>
                  <a:lnTo>
                    <a:pt x="25" y="1262"/>
                  </a:lnTo>
                  <a:lnTo>
                    <a:pt x="28" y="1059"/>
                  </a:lnTo>
                  <a:lnTo>
                    <a:pt x="28" y="855"/>
                  </a:lnTo>
                  <a:lnTo>
                    <a:pt x="30" y="652"/>
                  </a:lnTo>
                  <a:lnTo>
                    <a:pt x="32" y="450"/>
                  </a:lnTo>
                  <a:lnTo>
                    <a:pt x="28" y="447"/>
                  </a:lnTo>
                  <a:lnTo>
                    <a:pt x="26" y="443"/>
                  </a:lnTo>
                  <a:lnTo>
                    <a:pt x="26" y="440"/>
                  </a:lnTo>
                  <a:lnTo>
                    <a:pt x="25" y="431"/>
                  </a:lnTo>
                  <a:lnTo>
                    <a:pt x="39" y="400"/>
                  </a:lnTo>
                  <a:lnTo>
                    <a:pt x="39" y="352"/>
                  </a:lnTo>
                  <a:lnTo>
                    <a:pt x="26" y="291"/>
                  </a:lnTo>
                  <a:lnTo>
                    <a:pt x="12" y="225"/>
                  </a:lnTo>
                  <a:lnTo>
                    <a:pt x="0" y="158"/>
                  </a:lnTo>
                  <a:lnTo>
                    <a:pt x="0" y="95"/>
                  </a:lnTo>
                  <a:lnTo>
                    <a:pt x="14" y="45"/>
                  </a:lnTo>
                  <a:lnTo>
                    <a:pt x="51" y="11"/>
                  </a:lnTo>
                  <a:lnTo>
                    <a:pt x="151" y="11"/>
                  </a:lnTo>
                  <a:lnTo>
                    <a:pt x="251" y="11"/>
                  </a:lnTo>
                  <a:lnTo>
                    <a:pt x="351" y="11"/>
                  </a:lnTo>
                  <a:lnTo>
                    <a:pt x="453" y="11"/>
                  </a:lnTo>
                  <a:lnTo>
                    <a:pt x="553" y="11"/>
                  </a:lnTo>
                  <a:lnTo>
                    <a:pt x="653" y="11"/>
                  </a:lnTo>
                  <a:lnTo>
                    <a:pt x="752" y="11"/>
                  </a:lnTo>
                  <a:lnTo>
                    <a:pt x="854" y="9"/>
                  </a:lnTo>
                  <a:lnTo>
                    <a:pt x="954" y="9"/>
                  </a:lnTo>
                  <a:lnTo>
                    <a:pt x="1056" y="9"/>
                  </a:lnTo>
                  <a:lnTo>
                    <a:pt x="1156" y="9"/>
                  </a:lnTo>
                  <a:lnTo>
                    <a:pt x="1255" y="9"/>
                  </a:lnTo>
                  <a:lnTo>
                    <a:pt x="1357" y="9"/>
                  </a:lnTo>
                  <a:lnTo>
                    <a:pt x="1457" y="9"/>
                  </a:lnTo>
                  <a:lnTo>
                    <a:pt x="1559" y="8"/>
                  </a:lnTo>
                  <a:lnTo>
                    <a:pt x="1660" y="8"/>
                  </a:lnTo>
                  <a:lnTo>
                    <a:pt x="1760" y="8"/>
                  </a:lnTo>
                  <a:lnTo>
                    <a:pt x="1862" y="8"/>
                  </a:lnTo>
                  <a:lnTo>
                    <a:pt x="1962" y="6"/>
                  </a:lnTo>
                  <a:lnTo>
                    <a:pt x="2064" y="6"/>
                  </a:lnTo>
                  <a:lnTo>
                    <a:pt x="2163" y="6"/>
                  </a:lnTo>
                  <a:lnTo>
                    <a:pt x="2265" y="6"/>
                  </a:lnTo>
                  <a:lnTo>
                    <a:pt x="2365" y="4"/>
                  </a:lnTo>
                  <a:lnTo>
                    <a:pt x="2467" y="4"/>
                  </a:lnTo>
                  <a:lnTo>
                    <a:pt x="2567" y="4"/>
                  </a:lnTo>
                  <a:lnTo>
                    <a:pt x="2668" y="4"/>
                  </a:lnTo>
                  <a:lnTo>
                    <a:pt x="2770" y="2"/>
                  </a:lnTo>
                  <a:lnTo>
                    <a:pt x="2870" y="2"/>
                  </a:lnTo>
                  <a:lnTo>
                    <a:pt x="2972" y="2"/>
                  </a:lnTo>
                  <a:lnTo>
                    <a:pt x="3071" y="2"/>
                  </a:lnTo>
                  <a:lnTo>
                    <a:pt x="3173" y="0"/>
                  </a:lnTo>
                  <a:lnTo>
                    <a:pt x="3273" y="0"/>
                  </a:lnTo>
                  <a:lnTo>
                    <a:pt x="3280" y="0"/>
                  </a:lnTo>
                  <a:lnTo>
                    <a:pt x="3289" y="2"/>
                  </a:lnTo>
                  <a:lnTo>
                    <a:pt x="3296" y="2"/>
                  </a:lnTo>
                  <a:lnTo>
                    <a:pt x="3305" y="2"/>
                  </a:lnTo>
                  <a:lnTo>
                    <a:pt x="3312" y="4"/>
                  </a:lnTo>
                  <a:lnTo>
                    <a:pt x="3321" y="4"/>
                  </a:lnTo>
                  <a:lnTo>
                    <a:pt x="3330" y="6"/>
                  </a:lnTo>
                  <a:lnTo>
                    <a:pt x="3339" y="6"/>
                  </a:lnTo>
                  <a:lnTo>
                    <a:pt x="3337" y="116"/>
                  </a:lnTo>
                  <a:lnTo>
                    <a:pt x="3334" y="225"/>
                  </a:lnTo>
                  <a:lnTo>
                    <a:pt x="3332" y="336"/>
                  </a:lnTo>
                  <a:lnTo>
                    <a:pt x="3328" y="447"/>
                  </a:lnTo>
                  <a:lnTo>
                    <a:pt x="3330" y="625"/>
                  </a:lnTo>
                  <a:lnTo>
                    <a:pt x="3330" y="943"/>
                  </a:lnTo>
                  <a:lnTo>
                    <a:pt x="3328" y="1252"/>
                  </a:lnTo>
                  <a:lnTo>
                    <a:pt x="3327" y="1398"/>
                  </a:lnTo>
                  <a:lnTo>
                    <a:pt x="3327" y="1505"/>
                  </a:lnTo>
                  <a:lnTo>
                    <a:pt x="3328" y="1778"/>
                  </a:lnTo>
                  <a:lnTo>
                    <a:pt x="3328" y="2149"/>
                  </a:lnTo>
                  <a:lnTo>
                    <a:pt x="3328" y="2551"/>
                  </a:lnTo>
                  <a:lnTo>
                    <a:pt x="3328" y="2599"/>
                  </a:lnTo>
                  <a:lnTo>
                    <a:pt x="3328" y="2649"/>
                  </a:lnTo>
                  <a:lnTo>
                    <a:pt x="3327" y="2697"/>
                  </a:lnTo>
                  <a:lnTo>
                    <a:pt x="3327" y="2747"/>
                  </a:lnTo>
                  <a:lnTo>
                    <a:pt x="3330" y="2922"/>
                  </a:lnTo>
                  <a:lnTo>
                    <a:pt x="3332" y="3026"/>
                  </a:lnTo>
                  <a:lnTo>
                    <a:pt x="3330" y="3077"/>
                  </a:lnTo>
                  <a:lnTo>
                    <a:pt x="3321" y="3095"/>
                  </a:lnTo>
                  <a:lnTo>
                    <a:pt x="3310" y="3095"/>
                  </a:lnTo>
                  <a:lnTo>
                    <a:pt x="3300" y="3097"/>
                  </a:lnTo>
                  <a:lnTo>
                    <a:pt x="3289" y="3097"/>
                  </a:lnTo>
                  <a:lnTo>
                    <a:pt x="3280" y="3099"/>
                  </a:lnTo>
                  <a:close/>
                </a:path>
              </a:pathLst>
            </a:custGeom>
            <a:solidFill>
              <a:srgbClr val="5F5F5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04" name="Freeform 45"/>
            <p:cNvSpPr>
              <a:spLocks noChangeAspect="1"/>
            </p:cNvSpPr>
            <p:nvPr/>
          </p:nvSpPr>
          <p:spPr bwMode="auto">
            <a:xfrm>
              <a:off x="5183" y="2099"/>
              <a:ext cx="427" cy="740"/>
            </a:xfrm>
            <a:custGeom>
              <a:avLst/>
              <a:gdLst>
                <a:gd name="T0" fmla="*/ 317 w 1407"/>
                <a:gd name="T1" fmla="*/ 728 h 2586"/>
                <a:gd name="T2" fmla="*/ 304 w 1407"/>
                <a:gd name="T3" fmla="*/ 722 h 2586"/>
                <a:gd name="T4" fmla="*/ 320 w 1407"/>
                <a:gd name="T5" fmla="*/ 707 h 2586"/>
                <a:gd name="T6" fmla="*/ 332 w 1407"/>
                <a:gd name="T7" fmla="*/ 689 h 2586"/>
                <a:gd name="T8" fmla="*/ 306 w 1407"/>
                <a:gd name="T9" fmla="*/ 676 h 2586"/>
                <a:gd name="T10" fmla="*/ 298 w 1407"/>
                <a:gd name="T11" fmla="*/ 670 h 2586"/>
                <a:gd name="T12" fmla="*/ 336 w 1407"/>
                <a:gd name="T13" fmla="*/ 649 h 2586"/>
                <a:gd name="T14" fmla="*/ 295 w 1407"/>
                <a:gd name="T15" fmla="*/ 638 h 2586"/>
                <a:gd name="T16" fmla="*/ 286 w 1407"/>
                <a:gd name="T17" fmla="*/ 621 h 2586"/>
                <a:gd name="T18" fmla="*/ 317 w 1407"/>
                <a:gd name="T19" fmla="*/ 607 h 2586"/>
                <a:gd name="T20" fmla="*/ 305 w 1407"/>
                <a:gd name="T21" fmla="*/ 585 h 2586"/>
                <a:gd name="T22" fmla="*/ 269 w 1407"/>
                <a:gd name="T23" fmla="*/ 575 h 2586"/>
                <a:gd name="T24" fmla="*/ 292 w 1407"/>
                <a:gd name="T25" fmla="*/ 563 h 2586"/>
                <a:gd name="T26" fmla="*/ 276 w 1407"/>
                <a:gd name="T27" fmla="*/ 554 h 2586"/>
                <a:gd name="T28" fmla="*/ 258 w 1407"/>
                <a:gd name="T29" fmla="*/ 552 h 2586"/>
                <a:gd name="T30" fmla="*/ 255 w 1407"/>
                <a:gd name="T31" fmla="*/ 526 h 2586"/>
                <a:gd name="T32" fmla="*/ 247 w 1407"/>
                <a:gd name="T33" fmla="*/ 515 h 2586"/>
                <a:gd name="T34" fmla="*/ 251 w 1407"/>
                <a:gd name="T35" fmla="*/ 504 h 2586"/>
                <a:gd name="T36" fmla="*/ 265 w 1407"/>
                <a:gd name="T37" fmla="*/ 540 h 2586"/>
                <a:gd name="T38" fmla="*/ 316 w 1407"/>
                <a:gd name="T39" fmla="*/ 534 h 2586"/>
                <a:gd name="T40" fmla="*/ 361 w 1407"/>
                <a:gd name="T41" fmla="*/ 527 h 2586"/>
                <a:gd name="T42" fmla="*/ 342 w 1407"/>
                <a:gd name="T43" fmla="*/ 383 h 2586"/>
                <a:gd name="T44" fmla="*/ 402 w 1407"/>
                <a:gd name="T45" fmla="*/ 342 h 2586"/>
                <a:gd name="T46" fmla="*/ 344 w 1407"/>
                <a:gd name="T47" fmla="*/ 280 h 2586"/>
                <a:gd name="T48" fmla="*/ 290 w 1407"/>
                <a:gd name="T49" fmla="*/ 280 h 2586"/>
                <a:gd name="T50" fmla="*/ 210 w 1407"/>
                <a:gd name="T51" fmla="*/ 300 h 2586"/>
                <a:gd name="T52" fmla="*/ 144 w 1407"/>
                <a:gd name="T53" fmla="*/ 361 h 2586"/>
                <a:gd name="T54" fmla="*/ 118 w 1407"/>
                <a:gd name="T55" fmla="*/ 375 h 2586"/>
                <a:gd name="T56" fmla="*/ 104 w 1407"/>
                <a:gd name="T57" fmla="*/ 363 h 2586"/>
                <a:gd name="T58" fmla="*/ 94 w 1407"/>
                <a:gd name="T59" fmla="*/ 345 h 2586"/>
                <a:gd name="T60" fmla="*/ 99 w 1407"/>
                <a:gd name="T61" fmla="*/ 339 h 2586"/>
                <a:gd name="T62" fmla="*/ 98 w 1407"/>
                <a:gd name="T63" fmla="*/ 322 h 2586"/>
                <a:gd name="T64" fmla="*/ 111 w 1407"/>
                <a:gd name="T65" fmla="*/ 307 h 2586"/>
                <a:gd name="T66" fmla="*/ 126 w 1407"/>
                <a:gd name="T67" fmla="*/ 291 h 2586"/>
                <a:gd name="T68" fmla="*/ 153 w 1407"/>
                <a:gd name="T69" fmla="*/ 277 h 2586"/>
                <a:gd name="T70" fmla="*/ 166 w 1407"/>
                <a:gd name="T71" fmla="*/ 264 h 2586"/>
                <a:gd name="T72" fmla="*/ 183 w 1407"/>
                <a:gd name="T73" fmla="*/ 254 h 2586"/>
                <a:gd name="T74" fmla="*/ 195 w 1407"/>
                <a:gd name="T75" fmla="*/ 243 h 2586"/>
                <a:gd name="T76" fmla="*/ 206 w 1407"/>
                <a:gd name="T77" fmla="*/ 233 h 2586"/>
                <a:gd name="T78" fmla="*/ 228 w 1407"/>
                <a:gd name="T79" fmla="*/ 220 h 2586"/>
                <a:gd name="T80" fmla="*/ 254 w 1407"/>
                <a:gd name="T81" fmla="*/ 205 h 2586"/>
                <a:gd name="T82" fmla="*/ 285 w 1407"/>
                <a:gd name="T83" fmla="*/ 186 h 2586"/>
                <a:gd name="T84" fmla="*/ 309 w 1407"/>
                <a:gd name="T85" fmla="*/ 159 h 2586"/>
                <a:gd name="T86" fmla="*/ 303 w 1407"/>
                <a:gd name="T87" fmla="*/ 143 h 2586"/>
                <a:gd name="T88" fmla="*/ 263 w 1407"/>
                <a:gd name="T89" fmla="*/ 128 h 2586"/>
                <a:gd name="T90" fmla="*/ 239 w 1407"/>
                <a:gd name="T91" fmla="*/ 118 h 2586"/>
                <a:gd name="T92" fmla="*/ 195 w 1407"/>
                <a:gd name="T93" fmla="*/ 110 h 2586"/>
                <a:gd name="T94" fmla="*/ 173 w 1407"/>
                <a:gd name="T95" fmla="*/ 99 h 2586"/>
                <a:gd name="T96" fmla="*/ 135 w 1407"/>
                <a:gd name="T97" fmla="*/ 94 h 2586"/>
                <a:gd name="T98" fmla="*/ 106 w 1407"/>
                <a:gd name="T99" fmla="*/ 90 h 2586"/>
                <a:gd name="T100" fmla="*/ 79 w 1407"/>
                <a:gd name="T101" fmla="*/ 86 h 2586"/>
                <a:gd name="T102" fmla="*/ 52 w 1407"/>
                <a:gd name="T103" fmla="*/ 76 h 2586"/>
                <a:gd name="T104" fmla="*/ 5 w 1407"/>
                <a:gd name="T105" fmla="*/ 70 h 2586"/>
                <a:gd name="T106" fmla="*/ 53 w 1407"/>
                <a:gd name="T107" fmla="*/ 62 h 2586"/>
                <a:gd name="T108" fmla="*/ 55 w 1407"/>
                <a:gd name="T109" fmla="*/ 54 h 2586"/>
                <a:gd name="T110" fmla="*/ 92 w 1407"/>
                <a:gd name="T111" fmla="*/ 41 h 2586"/>
                <a:gd name="T112" fmla="*/ 115 w 1407"/>
                <a:gd name="T113" fmla="*/ 26 h 2586"/>
                <a:gd name="T114" fmla="*/ 149 w 1407"/>
                <a:gd name="T115" fmla="*/ 0 h 2586"/>
                <a:gd name="T116" fmla="*/ 329 w 1407"/>
                <a:gd name="T117" fmla="*/ 9 h 2586"/>
                <a:gd name="T118" fmla="*/ 419 w 1407"/>
                <a:gd name="T119" fmla="*/ 9 h 2586"/>
                <a:gd name="T120" fmla="*/ 359 w 1407"/>
                <a:gd name="T121" fmla="*/ 740 h 25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407" h="2586">
                  <a:moveTo>
                    <a:pt x="1067" y="2583"/>
                  </a:moveTo>
                  <a:lnTo>
                    <a:pt x="1060" y="2583"/>
                  </a:lnTo>
                  <a:lnTo>
                    <a:pt x="1052" y="2583"/>
                  </a:lnTo>
                  <a:lnTo>
                    <a:pt x="1045" y="2583"/>
                  </a:lnTo>
                  <a:lnTo>
                    <a:pt x="1038" y="2583"/>
                  </a:lnTo>
                  <a:lnTo>
                    <a:pt x="1031" y="2583"/>
                  </a:lnTo>
                  <a:lnTo>
                    <a:pt x="1026" y="2583"/>
                  </a:lnTo>
                  <a:lnTo>
                    <a:pt x="1019" y="2583"/>
                  </a:lnTo>
                  <a:lnTo>
                    <a:pt x="1011" y="2583"/>
                  </a:lnTo>
                  <a:lnTo>
                    <a:pt x="1013" y="2574"/>
                  </a:lnTo>
                  <a:lnTo>
                    <a:pt x="1015" y="2567"/>
                  </a:lnTo>
                  <a:lnTo>
                    <a:pt x="1015" y="2558"/>
                  </a:lnTo>
                  <a:lnTo>
                    <a:pt x="1017" y="2551"/>
                  </a:lnTo>
                  <a:lnTo>
                    <a:pt x="1031" y="2547"/>
                  </a:lnTo>
                  <a:lnTo>
                    <a:pt x="1044" y="2544"/>
                  </a:lnTo>
                  <a:lnTo>
                    <a:pt x="1058" y="2540"/>
                  </a:lnTo>
                  <a:lnTo>
                    <a:pt x="1072" y="2536"/>
                  </a:lnTo>
                  <a:lnTo>
                    <a:pt x="1086" y="2535"/>
                  </a:lnTo>
                  <a:lnTo>
                    <a:pt x="1102" y="2531"/>
                  </a:lnTo>
                  <a:lnTo>
                    <a:pt x="1118" y="2529"/>
                  </a:lnTo>
                  <a:lnTo>
                    <a:pt x="1134" y="2528"/>
                  </a:lnTo>
                  <a:lnTo>
                    <a:pt x="1124" y="2524"/>
                  </a:lnTo>
                  <a:lnTo>
                    <a:pt x="1110" y="2522"/>
                  </a:lnTo>
                  <a:lnTo>
                    <a:pt x="1090" y="2522"/>
                  </a:lnTo>
                  <a:lnTo>
                    <a:pt x="1070" y="2524"/>
                  </a:lnTo>
                  <a:lnTo>
                    <a:pt x="1049" y="2526"/>
                  </a:lnTo>
                  <a:lnTo>
                    <a:pt x="1029" y="2529"/>
                  </a:lnTo>
                  <a:lnTo>
                    <a:pt x="1015" y="2531"/>
                  </a:lnTo>
                  <a:lnTo>
                    <a:pt x="1004" y="2533"/>
                  </a:lnTo>
                  <a:lnTo>
                    <a:pt x="1002" y="2524"/>
                  </a:lnTo>
                  <a:lnTo>
                    <a:pt x="1002" y="2515"/>
                  </a:lnTo>
                  <a:lnTo>
                    <a:pt x="1002" y="2506"/>
                  </a:lnTo>
                  <a:lnTo>
                    <a:pt x="1002" y="2497"/>
                  </a:lnTo>
                  <a:lnTo>
                    <a:pt x="1015" y="2490"/>
                  </a:lnTo>
                  <a:lnTo>
                    <a:pt x="1029" y="2483"/>
                  </a:lnTo>
                  <a:lnTo>
                    <a:pt x="1044" y="2479"/>
                  </a:lnTo>
                  <a:lnTo>
                    <a:pt x="1060" y="2476"/>
                  </a:lnTo>
                  <a:lnTo>
                    <a:pt x="1076" y="2474"/>
                  </a:lnTo>
                  <a:lnTo>
                    <a:pt x="1093" y="2472"/>
                  </a:lnTo>
                  <a:lnTo>
                    <a:pt x="1111" y="2470"/>
                  </a:lnTo>
                  <a:lnTo>
                    <a:pt x="1127" y="2469"/>
                  </a:lnTo>
                  <a:lnTo>
                    <a:pt x="1110" y="2467"/>
                  </a:lnTo>
                  <a:lnTo>
                    <a:pt x="1090" y="2467"/>
                  </a:lnTo>
                  <a:lnTo>
                    <a:pt x="1072" y="2469"/>
                  </a:lnTo>
                  <a:lnTo>
                    <a:pt x="1054" y="2470"/>
                  </a:lnTo>
                  <a:lnTo>
                    <a:pt x="1036" y="2472"/>
                  </a:lnTo>
                  <a:lnTo>
                    <a:pt x="1022" y="2472"/>
                  </a:lnTo>
                  <a:lnTo>
                    <a:pt x="1010" y="2472"/>
                  </a:lnTo>
                  <a:lnTo>
                    <a:pt x="999" y="2469"/>
                  </a:lnTo>
                  <a:lnTo>
                    <a:pt x="999" y="2458"/>
                  </a:lnTo>
                  <a:lnTo>
                    <a:pt x="1001" y="2449"/>
                  </a:lnTo>
                  <a:lnTo>
                    <a:pt x="1001" y="2440"/>
                  </a:lnTo>
                  <a:lnTo>
                    <a:pt x="1001" y="2431"/>
                  </a:lnTo>
                  <a:lnTo>
                    <a:pt x="1013" y="2428"/>
                  </a:lnTo>
                  <a:lnTo>
                    <a:pt x="1024" y="2424"/>
                  </a:lnTo>
                  <a:lnTo>
                    <a:pt x="1035" y="2420"/>
                  </a:lnTo>
                  <a:lnTo>
                    <a:pt x="1045" y="2419"/>
                  </a:lnTo>
                  <a:lnTo>
                    <a:pt x="1058" y="2415"/>
                  </a:lnTo>
                  <a:lnTo>
                    <a:pt x="1074" y="2412"/>
                  </a:lnTo>
                  <a:lnTo>
                    <a:pt x="1095" y="2408"/>
                  </a:lnTo>
                  <a:lnTo>
                    <a:pt x="1124" y="2403"/>
                  </a:lnTo>
                  <a:lnTo>
                    <a:pt x="1115" y="2399"/>
                  </a:lnTo>
                  <a:lnTo>
                    <a:pt x="1099" y="2399"/>
                  </a:lnTo>
                  <a:lnTo>
                    <a:pt x="1079" y="2401"/>
                  </a:lnTo>
                  <a:lnTo>
                    <a:pt x="1058" y="2403"/>
                  </a:lnTo>
                  <a:lnTo>
                    <a:pt x="1035" y="2406"/>
                  </a:lnTo>
                  <a:lnTo>
                    <a:pt x="1015" y="2410"/>
                  </a:lnTo>
                  <a:lnTo>
                    <a:pt x="999" y="2412"/>
                  </a:lnTo>
                  <a:lnTo>
                    <a:pt x="990" y="2413"/>
                  </a:lnTo>
                  <a:lnTo>
                    <a:pt x="990" y="2403"/>
                  </a:lnTo>
                  <a:lnTo>
                    <a:pt x="990" y="2392"/>
                  </a:lnTo>
                  <a:lnTo>
                    <a:pt x="988" y="2381"/>
                  </a:lnTo>
                  <a:lnTo>
                    <a:pt x="988" y="2372"/>
                  </a:lnTo>
                  <a:lnTo>
                    <a:pt x="999" y="2367"/>
                  </a:lnTo>
                  <a:lnTo>
                    <a:pt x="1008" y="2363"/>
                  </a:lnTo>
                  <a:lnTo>
                    <a:pt x="1017" y="2360"/>
                  </a:lnTo>
                  <a:lnTo>
                    <a:pt x="1026" y="2358"/>
                  </a:lnTo>
                  <a:lnTo>
                    <a:pt x="1040" y="2354"/>
                  </a:lnTo>
                  <a:lnTo>
                    <a:pt x="1056" y="2349"/>
                  </a:lnTo>
                  <a:lnTo>
                    <a:pt x="1079" y="2345"/>
                  </a:lnTo>
                  <a:lnTo>
                    <a:pt x="1110" y="2338"/>
                  </a:lnTo>
                  <a:lnTo>
                    <a:pt x="1093" y="2338"/>
                  </a:lnTo>
                  <a:lnTo>
                    <a:pt x="1077" y="2340"/>
                  </a:lnTo>
                  <a:lnTo>
                    <a:pt x="1061" y="2342"/>
                  </a:lnTo>
                  <a:lnTo>
                    <a:pt x="1045" y="2344"/>
                  </a:lnTo>
                  <a:lnTo>
                    <a:pt x="1029" y="2345"/>
                  </a:lnTo>
                  <a:lnTo>
                    <a:pt x="1015" y="2347"/>
                  </a:lnTo>
                  <a:lnTo>
                    <a:pt x="999" y="2351"/>
                  </a:lnTo>
                  <a:lnTo>
                    <a:pt x="983" y="2354"/>
                  </a:lnTo>
                  <a:lnTo>
                    <a:pt x="981" y="2342"/>
                  </a:lnTo>
                  <a:lnTo>
                    <a:pt x="981" y="2328"/>
                  </a:lnTo>
                  <a:lnTo>
                    <a:pt x="979" y="2315"/>
                  </a:lnTo>
                  <a:lnTo>
                    <a:pt x="978" y="2303"/>
                  </a:lnTo>
                  <a:lnTo>
                    <a:pt x="992" y="2299"/>
                  </a:lnTo>
                  <a:lnTo>
                    <a:pt x="1008" y="2295"/>
                  </a:lnTo>
                  <a:lnTo>
                    <a:pt x="1022" y="2290"/>
                  </a:lnTo>
                  <a:lnTo>
                    <a:pt x="1038" y="2287"/>
                  </a:lnTo>
                  <a:lnTo>
                    <a:pt x="1052" y="2283"/>
                  </a:lnTo>
                  <a:lnTo>
                    <a:pt x="1068" y="2279"/>
                  </a:lnTo>
                  <a:lnTo>
                    <a:pt x="1085" y="2276"/>
                  </a:lnTo>
                  <a:lnTo>
                    <a:pt x="1102" y="2274"/>
                  </a:lnTo>
                  <a:lnTo>
                    <a:pt x="1104" y="2272"/>
                  </a:lnTo>
                  <a:lnTo>
                    <a:pt x="1104" y="2271"/>
                  </a:lnTo>
                  <a:lnTo>
                    <a:pt x="1104" y="2269"/>
                  </a:lnTo>
                  <a:lnTo>
                    <a:pt x="1106" y="2269"/>
                  </a:lnTo>
                  <a:lnTo>
                    <a:pt x="1086" y="2269"/>
                  </a:lnTo>
                  <a:lnTo>
                    <a:pt x="1068" y="2271"/>
                  </a:lnTo>
                  <a:lnTo>
                    <a:pt x="1052" y="2271"/>
                  </a:lnTo>
                  <a:lnTo>
                    <a:pt x="1036" y="2274"/>
                  </a:lnTo>
                  <a:lnTo>
                    <a:pt x="1020" y="2276"/>
                  </a:lnTo>
                  <a:lnTo>
                    <a:pt x="1004" y="2279"/>
                  </a:lnTo>
                  <a:lnTo>
                    <a:pt x="988" y="2285"/>
                  </a:lnTo>
                  <a:lnTo>
                    <a:pt x="972" y="2290"/>
                  </a:lnTo>
                  <a:lnTo>
                    <a:pt x="967" y="2272"/>
                  </a:lnTo>
                  <a:lnTo>
                    <a:pt x="963" y="2258"/>
                  </a:lnTo>
                  <a:lnTo>
                    <a:pt x="960" y="2247"/>
                  </a:lnTo>
                  <a:lnTo>
                    <a:pt x="960" y="2233"/>
                  </a:lnTo>
                  <a:lnTo>
                    <a:pt x="963" y="2231"/>
                  </a:lnTo>
                  <a:lnTo>
                    <a:pt x="967" y="2229"/>
                  </a:lnTo>
                  <a:lnTo>
                    <a:pt x="972" y="2228"/>
                  </a:lnTo>
                  <a:lnTo>
                    <a:pt x="983" y="2226"/>
                  </a:lnTo>
                  <a:lnTo>
                    <a:pt x="997" y="2222"/>
                  </a:lnTo>
                  <a:lnTo>
                    <a:pt x="1017" y="2219"/>
                  </a:lnTo>
                  <a:lnTo>
                    <a:pt x="1047" y="2215"/>
                  </a:lnTo>
                  <a:lnTo>
                    <a:pt x="1085" y="2208"/>
                  </a:lnTo>
                  <a:lnTo>
                    <a:pt x="1068" y="2204"/>
                  </a:lnTo>
                  <a:lnTo>
                    <a:pt x="1052" y="2203"/>
                  </a:lnTo>
                  <a:lnTo>
                    <a:pt x="1035" y="2203"/>
                  </a:lnTo>
                  <a:lnTo>
                    <a:pt x="1019" y="2204"/>
                  </a:lnTo>
                  <a:lnTo>
                    <a:pt x="1002" y="2208"/>
                  </a:lnTo>
                  <a:lnTo>
                    <a:pt x="985" y="2210"/>
                  </a:lnTo>
                  <a:lnTo>
                    <a:pt x="970" y="2213"/>
                  </a:lnTo>
                  <a:lnTo>
                    <a:pt x="956" y="2217"/>
                  </a:lnTo>
                  <a:lnTo>
                    <a:pt x="947" y="2187"/>
                  </a:lnTo>
                  <a:lnTo>
                    <a:pt x="944" y="2171"/>
                  </a:lnTo>
                  <a:lnTo>
                    <a:pt x="944" y="2160"/>
                  </a:lnTo>
                  <a:lnTo>
                    <a:pt x="945" y="2153"/>
                  </a:lnTo>
                  <a:lnTo>
                    <a:pt x="963" y="2147"/>
                  </a:lnTo>
                  <a:lnTo>
                    <a:pt x="976" y="2144"/>
                  </a:lnTo>
                  <a:lnTo>
                    <a:pt x="988" y="2142"/>
                  </a:lnTo>
                  <a:lnTo>
                    <a:pt x="999" y="2138"/>
                  </a:lnTo>
                  <a:lnTo>
                    <a:pt x="1010" y="2137"/>
                  </a:lnTo>
                  <a:lnTo>
                    <a:pt x="1022" y="2135"/>
                  </a:lnTo>
                  <a:lnTo>
                    <a:pt x="1038" y="2133"/>
                  </a:lnTo>
                  <a:lnTo>
                    <a:pt x="1060" y="2131"/>
                  </a:lnTo>
                  <a:lnTo>
                    <a:pt x="1060" y="2128"/>
                  </a:lnTo>
                  <a:lnTo>
                    <a:pt x="1060" y="2124"/>
                  </a:lnTo>
                  <a:lnTo>
                    <a:pt x="1060" y="2122"/>
                  </a:lnTo>
                  <a:lnTo>
                    <a:pt x="1060" y="2119"/>
                  </a:lnTo>
                  <a:lnTo>
                    <a:pt x="1044" y="2121"/>
                  </a:lnTo>
                  <a:lnTo>
                    <a:pt x="1027" y="2124"/>
                  </a:lnTo>
                  <a:lnTo>
                    <a:pt x="1011" y="2126"/>
                  </a:lnTo>
                  <a:lnTo>
                    <a:pt x="995" y="2130"/>
                  </a:lnTo>
                  <a:lnTo>
                    <a:pt x="979" y="2131"/>
                  </a:lnTo>
                  <a:lnTo>
                    <a:pt x="963" y="2133"/>
                  </a:lnTo>
                  <a:lnTo>
                    <a:pt x="949" y="2133"/>
                  </a:lnTo>
                  <a:lnTo>
                    <a:pt x="935" y="2133"/>
                  </a:lnTo>
                  <a:lnTo>
                    <a:pt x="928" y="2113"/>
                  </a:lnTo>
                  <a:lnTo>
                    <a:pt x="922" y="2097"/>
                  </a:lnTo>
                  <a:lnTo>
                    <a:pt x="919" y="2083"/>
                  </a:lnTo>
                  <a:lnTo>
                    <a:pt x="917" y="2071"/>
                  </a:lnTo>
                  <a:lnTo>
                    <a:pt x="951" y="2062"/>
                  </a:lnTo>
                  <a:lnTo>
                    <a:pt x="976" y="2055"/>
                  </a:lnTo>
                  <a:lnTo>
                    <a:pt x="994" y="2051"/>
                  </a:lnTo>
                  <a:lnTo>
                    <a:pt x="1006" y="2046"/>
                  </a:lnTo>
                  <a:lnTo>
                    <a:pt x="1013" y="2044"/>
                  </a:lnTo>
                  <a:lnTo>
                    <a:pt x="1019" y="2042"/>
                  </a:lnTo>
                  <a:lnTo>
                    <a:pt x="1020" y="2040"/>
                  </a:lnTo>
                  <a:lnTo>
                    <a:pt x="1022" y="2038"/>
                  </a:lnTo>
                  <a:lnTo>
                    <a:pt x="1006" y="2038"/>
                  </a:lnTo>
                  <a:lnTo>
                    <a:pt x="990" y="2042"/>
                  </a:lnTo>
                  <a:lnTo>
                    <a:pt x="974" y="2044"/>
                  </a:lnTo>
                  <a:lnTo>
                    <a:pt x="960" y="2047"/>
                  </a:lnTo>
                  <a:lnTo>
                    <a:pt x="945" y="2051"/>
                  </a:lnTo>
                  <a:lnTo>
                    <a:pt x="931" y="2053"/>
                  </a:lnTo>
                  <a:lnTo>
                    <a:pt x="919" y="2055"/>
                  </a:lnTo>
                  <a:lnTo>
                    <a:pt x="906" y="2053"/>
                  </a:lnTo>
                  <a:lnTo>
                    <a:pt x="895" y="2037"/>
                  </a:lnTo>
                  <a:lnTo>
                    <a:pt x="890" y="2022"/>
                  </a:lnTo>
                  <a:lnTo>
                    <a:pt x="887" y="2010"/>
                  </a:lnTo>
                  <a:lnTo>
                    <a:pt x="887" y="1997"/>
                  </a:lnTo>
                  <a:lnTo>
                    <a:pt x="901" y="1992"/>
                  </a:lnTo>
                  <a:lnTo>
                    <a:pt x="912" y="1989"/>
                  </a:lnTo>
                  <a:lnTo>
                    <a:pt x="922" y="1987"/>
                  </a:lnTo>
                  <a:lnTo>
                    <a:pt x="931" y="1983"/>
                  </a:lnTo>
                  <a:lnTo>
                    <a:pt x="942" y="1981"/>
                  </a:lnTo>
                  <a:lnTo>
                    <a:pt x="954" y="1980"/>
                  </a:lnTo>
                  <a:lnTo>
                    <a:pt x="970" y="1976"/>
                  </a:lnTo>
                  <a:lnTo>
                    <a:pt x="992" y="1972"/>
                  </a:lnTo>
                  <a:lnTo>
                    <a:pt x="990" y="1969"/>
                  </a:lnTo>
                  <a:lnTo>
                    <a:pt x="990" y="1967"/>
                  </a:lnTo>
                  <a:lnTo>
                    <a:pt x="990" y="1964"/>
                  </a:lnTo>
                  <a:lnTo>
                    <a:pt x="990" y="1962"/>
                  </a:lnTo>
                  <a:lnTo>
                    <a:pt x="978" y="1964"/>
                  </a:lnTo>
                  <a:lnTo>
                    <a:pt x="963" y="1967"/>
                  </a:lnTo>
                  <a:lnTo>
                    <a:pt x="945" y="1969"/>
                  </a:lnTo>
                  <a:lnTo>
                    <a:pt x="928" y="1972"/>
                  </a:lnTo>
                  <a:lnTo>
                    <a:pt x="912" y="1976"/>
                  </a:lnTo>
                  <a:lnTo>
                    <a:pt x="894" y="1978"/>
                  </a:lnTo>
                  <a:lnTo>
                    <a:pt x="881" y="1978"/>
                  </a:lnTo>
                  <a:lnTo>
                    <a:pt x="870" y="1978"/>
                  </a:lnTo>
                  <a:lnTo>
                    <a:pt x="867" y="1971"/>
                  </a:lnTo>
                  <a:lnTo>
                    <a:pt x="863" y="1965"/>
                  </a:lnTo>
                  <a:lnTo>
                    <a:pt x="863" y="1958"/>
                  </a:lnTo>
                  <a:lnTo>
                    <a:pt x="862" y="1947"/>
                  </a:lnTo>
                  <a:lnTo>
                    <a:pt x="869" y="1946"/>
                  </a:lnTo>
                  <a:lnTo>
                    <a:pt x="876" y="1944"/>
                  </a:lnTo>
                  <a:lnTo>
                    <a:pt x="885" y="1940"/>
                  </a:lnTo>
                  <a:lnTo>
                    <a:pt x="895" y="1939"/>
                  </a:lnTo>
                  <a:lnTo>
                    <a:pt x="908" y="1937"/>
                  </a:lnTo>
                  <a:lnTo>
                    <a:pt x="919" y="1937"/>
                  </a:lnTo>
                  <a:lnTo>
                    <a:pt x="929" y="1935"/>
                  </a:lnTo>
                  <a:lnTo>
                    <a:pt x="940" y="1935"/>
                  </a:lnTo>
                  <a:lnTo>
                    <a:pt x="942" y="1933"/>
                  </a:lnTo>
                  <a:lnTo>
                    <a:pt x="942" y="1931"/>
                  </a:lnTo>
                  <a:lnTo>
                    <a:pt x="944" y="1931"/>
                  </a:lnTo>
                  <a:lnTo>
                    <a:pt x="945" y="1930"/>
                  </a:lnTo>
                  <a:lnTo>
                    <a:pt x="935" y="1926"/>
                  </a:lnTo>
                  <a:lnTo>
                    <a:pt x="922" y="1924"/>
                  </a:lnTo>
                  <a:lnTo>
                    <a:pt x="910" y="1924"/>
                  </a:lnTo>
                  <a:lnTo>
                    <a:pt x="895" y="1924"/>
                  </a:lnTo>
                  <a:lnTo>
                    <a:pt x="883" y="1924"/>
                  </a:lnTo>
                  <a:lnTo>
                    <a:pt x="870" y="1926"/>
                  </a:lnTo>
                  <a:lnTo>
                    <a:pt x="858" y="1928"/>
                  </a:lnTo>
                  <a:lnTo>
                    <a:pt x="849" y="1928"/>
                  </a:lnTo>
                  <a:lnTo>
                    <a:pt x="837" y="1906"/>
                  </a:lnTo>
                  <a:lnTo>
                    <a:pt x="826" y="1889"/>
                  </a:lnTo>
                  <a:lnTo>
                    <a:pt x="817" y="1871"/>
                  </a:lnTo>
                  <a:lnTo>
                    <a:pt x="813" y="1855"/>
                  </a:lnTo>
                  <a:lnTo>
                    <a:pt x="822" y="1853"/>
                  </a:lnTo>
                  <a:lnTo>
                    <a:pt x="833" y="1851"/>
                  </a:lnTo>
                  <a:lnTo>
                    <a:pt x="844" y="1851"/>
                  </a:lnTo>
                  <a:lnTo>
                    <a:pt x="856" y="1849"/>
                  </a:lnTo>
                  <a:lnTo>
                    <a:pt x="858" y="1846"/>
                  </a:lnTo>
                  <a:lnTo>
                    <a:pt x="860" y="1844"/>
                  </a:lnTo>
                  <a:lnTo>
                    <a:pt x="862" y="1840"/>
                  </a:lnTo>
                  <a:lnTo>
                    <a:pt x="863" y="1837"/>
                  </a:lnTo>
                  <a:lnTo>
                    <a:pt x="856" y="1837"/>
                  </a:lnTo>
                  <a:lnTo>
                    <a:pt x="847" y="1839"/>
                  </a:lnTo>
                  <a:lnTo>
                    <a:pt x="840" y="1839"/>
                  </a:lnTo>
                  <a:lnTo>
                    <a:pt x="831" y="1840"/>
                  </a:lnTo>
                  <a:lnTo>
                    <a:pt x="824" y="1842"/>
                  </a:lnTo>
                  <a:lnTo>
                    <a:pt x="815" y="1844"/>
                  </a:lnTo>
                  <a:lnTo>
                    <a:pt x="808" y="1844"/>
                  </a:lnTo>
                  <a:lnTo>
                    <a:pt x="799" y="1846"/>
                  </a:lnTo>
                  <a:lnTo>
                    <a:pt x="787" y="1831"/>
                  </a:lnTo>
                  <a:lnTo>
                    <a:pt x="780" y="1823"/>
                  </a:lnTo>
                  <a:lnTo>
                    <a:pt x="776" y="1817"/>
                  </a:lnTo>
                  <a:lnTo>
                    <a:pt x="774" y="1810"/>
                  </a:lnTo>
                  <a:lnTo>
                    <a:pt x="785" y="1810"/>
                  </a:lnTo>
                  <a:lnTo>
                    <a:pt x="796" y="1810"/>
                  </a:lnTo>
                  <a:lnTo>
                    <a:pt x="806" y="1810"/>
                  </a:lnTo>
                  <a:lnTo>
                    <a:pt x="815" y="1810"/>
                  </a:lnTo>
                  <a:lnTo>
                    <a:pt x="815" y="1806"/>
                  </a:lnTo>
                  <a:lnTo>
                    <a:pt x="815" y="1801"/>
                  </a:lnTo>
                  <a:lnTo>
                    <a:pt x="815" y="1798"/>
                  </a:lnTo>
                  <a:lnTo>
                    <a:pt x="815" y="1794"/>
                  </a:lnTo>
                  <a:lnTo>
                    <a:pt x="796" y="1792"/>
                  </a:lnTo>
                  <a:lnTo>
                    <a:pt x="780" y="1790"/>
                  </a:lnTo>
                  <a:lnTo>
                    <a:pt x="763" y="1785"/>
                  </a:lnTo>
                  <a:lnTo>
                    <a:pt x="749" y="1778"/>
                  </a:lnTo>
                  <a:lnTo>
                    <a:pt x="738" y="1769"/>
                  </a:lnTo>
                  <a:lnTo>
                    <a:pt x="731" y="1758"/>
                  </a:lnTo>
                  <a:lnTo>
                    <a:pt x="728" y="1744"/>
                  </a:lnTo>
                  <a:lnTo>
                    <a:pt x="728" y="1730"/>
                  </a:lnTo>
                  <a:lnTo>
                    <a:pt x="746" y="1731"/>
                  </a:lnTo>
                  <a:lnTo>
                    <a:pt x="763" y="1737"/>
                  </a:lnTo>
                  <a:lnTo>
                    <a:pt x="783" y="1744"/>
                  </a:lnTo>
                  <a:lnTo>
                    <a:pt x="804" y="1753"/>
                  </a:lnTo>
                  <a:lnTo>
                    <a:pt x="826" y="1762"/>
                  </a:lnTo>
                  <a:lnTo>
                    <a:pt x="849" y="1769"/>
                  </a:lnTo>
                  <a:lnTo>
                    <a:pt x="872" y="1774"/>
                  </a:lnTo>
                  <a:lnTo>
                    <a:pt x="897" y="1778"/>
                  </a:lnTo>
                  <a:lnTo>
                    <a:pt x="904" y="1792"/>
                  </a:lnTo>
                  <a:lnTo>
                    <a:pt x="912" y="1806"/>
                  </a:lnTo>
                  <a:lnTo>
                    <a:pt x="917" y="1824"/>
                  </a:lnTo>
                  <a:lnTo>
                    <a:pt x="922" y="1844"/>
                  </a:lnTo>
                  <a:lnTo>
                    <a:pt x="904" y="1851"/>
                  </a:lnTo>
                  <a:lnTo>
                    <a:pt x="894" y="1856"/>
                  </a:lnTo>
                  <a:lnTo>
                    <a:pt x="885" y="1862"/>
                  </a:lnTo>
                  <a:lnTo>
                    <a:pt x="874" y="1869"/>
                  </a:lnTo>
                  <a:lnTo>
                    <a:pt x="874" y="1872"/>
                  </a:lnTo>
                  <a:lnTo>
                    <a:pt x="874" y="1878"/>
                  </a:lnTo>
                  <a:lnTo>
                    <a:pt x="874" y="1883"/>
                  </a:lnTo>
                  <a:lnTo>
                    <a:pt x="874" y="1887"/>
                  </a:lnTo>
                  <a:lnTo>
                    <a:pt x="878" y="1889"/>
                  </a:lnTo>
                  <a:lnTo>
                    <a:pt x="879" y="1890"/>
                  </a:lnTo>
                  <a:lnTo>
                    <a:pt x="883" y="1892"/>
                  </a:lnTo>
                  <a:lnTo>
                    <a:pt x="885" y="1894"/>
                  </a:lnTo>
                  <a:lnTo>
                    <a:pt x="901" y="1892"/>
                  </a:lnTo>
                  <a:lnTo>
                    <a:pt x="915" y="1889"/>
                  </a:lnTo>
                  <a:lnTo>
                    <a:pt x="929" y="1887"/>
                  </a:lnTo>
                  <a:lnTo>
                    <a:pt x="945" y="1887"/>
                  </a:lnTo>
                  <a:lnTo>
                    <a:pt x="961" y="1885"/>
                  </a:lnTo>
                  <a:lnTo>
                    <a:pt x="978" y="1885"/>
                  </a:lnTo>
                  <a:lnTo>
                    <a:pt x="994" y="1885"/>
                  </a:lnTo>
                  <a:lnTo>
                    <a:pt x="1011" y="1885"/>
                  </a:lnTo>
                  <a:lnTo>
                    <a:pt x="1022" y="1880"/>
                  </a:lnTo>
                  <a:lnTo>
                    <a:pt x="1031" y="1874"/>
                  </a:lnTo>
                  <a:lnTo>
                    <a:pt x="1042" y="1867"/>
                  </a:lnTo>
                  <a:lnTo>
                    <a:pt x="1051" y="1864"/>
                  </a:lnTo>
                  <a:lnTo>
                    <a:pt x="1061" y="1860"/>
                  </a:lnTo>
                  <a:lnTo>
                    <a:pt x="1072" y="1858"/>
                  </a:lnTo>
                  <a:lnTo>
                    <a:pt x="1083" y="1858"/>
                  </a:lnTo>
                  <a:lnTo>
                    <a:pt x="1095" y="1864"/>
                  </a:lnTo>
                  <a:lnTo>
                    <a:pt x="1106" y="1864"/>
                  </a:lnTo>
                  <a:lnTo>
                    <a:pt x="1117" y="1864"/>
                  </a:lnTo>
                  <a:lnTo>
                    <a:pt x="1129" y="1864"/>
                  </a:lnTo>
                  <a:lnTo>
                    <a:pt x="1140" y="1862"/>
                  </a:lnTo>
                  <a:lnTo>
                    <a:pt x="1152" y="1862"/>
                  </a:lnTo>
                  <a:lnTo>
                    <a:pt x="1165" y="1860"/>
                  </a:lnTo>
                  <a:lnTo>
                    <a:pt x="1176" y="1856"/>
                  </a:lnTo>
                  <a:lnTo>
                    <a:pt x="1188" y="1853"/>
                  </a:lnTo>
                  <a:lnTo>
                    <a:pt x="1188" y="1848"/>
                  </a:lnTo>
                  <a:lnTo>
                    <a:pt x="1190" y="1842"/>
                  </a:lnTo>
                  <a:lnTo>
                    <a:pt x="1190" y="1837"/>
                  </a:lnTo>
                  <a:lnTo>
                    <a:pt x="1192" y="1831"/>
                  </a:lnTo>
                  <a:lnTo>
                    <a:pt x="1179" y="1826"/>
                  </a:lnTo>
                  <a:lnTo>
                    <a:pt x="1167" y="1823"/>
                  </a:lnTo>
                  <a:lnTo>
                    <a:pt x="1154" y="1821"/>
                  </a:lnTo>
                  <a:lnTo>
                    <a:pt x="1143" y="1819"/>
                  </a:lnTo>
                  <a:lnTo>
                    <a:pt x="1131" y="1819"/>
                  </a:lnTo>
                  <a:lnTo>
                    <a:pt x="1120" y="1821"/>
                  </a:lnTo>
                  <a:lnTo>
                    <a:pt x="1110" y="1821"/>
                  </a:lnTo>
                  <a:lnTo>
                    <a:pt x="1099" y="1821"/>
                  </a:lnTo>
                  <a:lnTo>
                    <a:pt x="1076" y="1698"/>
                  </a:lnTo>
                  <a:lnTo>
                    <a:pt x="1072" y="1580"/>
                  </a:lnTo>
                  <a:lnTo>
                    <a:pt x="1083" y="1462"/>
                  </a:lnTo>
                  <a:lnTo>
                    <a:pt x="1102" y="1344"/>
                  </a:lnTo>
                  <a:lnTo>
                    <a:pt x="1126" y="1339"/>
                  </a:lnTo>
                  <a:lnTo>
                    <a:pt x="1145" y="1332"/>
                  </a:lnTo>
                  <a:lnTo>
                    <a:pt x="1161" y="1326"/>
                  </a:lnTo>
                  <a:lnTo>
                    <a:pt x="1176" y="1319"/>
                  </a:lnTo>
                  <a:lnTo>
                    <a:pt x="1186" y="1308"/>
                  </a:lnTo>
                  <a:lnTo>
                    <a:pt x="1195" y="1296"/>
                  </a:lnTo>
                  <a:lnTo>
                    <a:pt x="1204" y="1278"/>
                  </a:lnTo>
                  <a:lnTo>
                    <a:pt x="1211" y="1255"/>
                  </a:lnTo>
                  <a:lnTo>
                    <a:pt x="1227" y="1251"/>
                  </a:lnTo>
                  <a:lnTo>
                    <a:pt x="1243" y="1248"/>
                  </a:lnTo>
                  <a:lnTo>
                    <a:pt x="1259" y="1244"/>
                  </a:lnTo>
                  <a:lnTo>
                    <a:pt x="1274" y="1241"/>
                  </a:lnTo>
                  <a:lnTo>
                    <a:pt x="1286" y="1235"/>
                  </a:lnTo>
                  <a:lnTo>
                    <a:pt x="1300" y="1226"/>
                  </a:lnTo>
                  <a:lnTo>
                    <a:pt x="1311" y="1214"/>
                  </a:lnTo>
                  <a:lnTo>
                    <a:pt x="1324" y="1196"/>
                  </a:lnTo>
                  <a:lnTo>
                    <a:pt x="1322" y="1171"/>
                  </a:lnTo>
                  <a:lnTo>
                    <a:pt x="1318" y="1151"/>
                  </a:lnTo>
                  <a:lnTo>
                    <a:pt x="1311" y="1134"/>
                  </a:lnTo>
                  <a:lnTo>
                    <a:pt x="1302" y="1119"/>
                  </a:lnTo>
                  <a:lnTo>
                    <a:pt x="1291" y="1109"/>
                  </a:lnTo>
                  <a:lnTo>
                    <a:pt x="1277" y="1098"/>
                  </a:lnTo>
                  <a:lnTo>
                    <a:pt x="1263" y="1089"/>
                  </a:lnTo>
                  <a:lnTo>
                    <a:pt x="1245" y="1080"/>
                  </a:lnTo>
                  <a:lnTo>
                    <a:pt x="1238" y="1046"/>
                  </a:lnTo>
                  <a:lnTo>
                    <a:pt x="1229" y="1019"/>
                  </a:lnTo>
                  <a:lnTo>
                    <a:pt x="1215" y="1001"/>
                  </a:lnTo>
                  <a:lnTo>
                    <a:pt x="1200" y="987"/>
                  </a:lnTo>
                  <a:lnTo>
                    <a:pt x="1181" y="980"/>
                  </a:lnTo>
                  <a:lnTo>
                    <a:pt x="1159" y="977"/>
                  </a:lnTo>
                  <a:lnTo>
                    <a:pt x="1134" y="977"/>
                  </a:lnTo>
                  <a:lnTo>
                    <a:pt x="1106" y="977"/>
                  </a:lnTo>
                  <a:lnTo>
                    <a:pt x="1101" y="955"/>
                  </a:lnTo>
                  <a:lnTo>
                    <a:pt x="1086" y="937"/>
                  </a:lnTo>
                  <a:lnTo>
                    <a:pt x="1070" y="923"/>
                  </a:lnTo>
                  <a:lnTo>
                    <a:pt x="1056" y="916"/>
                  </a:lnTo>
                  <a:lnTo>
                    <a:pt x="1040" y="921"/>
                  </a:lnTo>
                  <a:lnTo>
                    <a:pt x="1026" y="925"/>
                  </a:lnTo>
                  <a:lnTo>
                    <a:pt x="1015" y="930"/>
                  </a:lnTo>
                  <a:lnTo>
                    <a:pt x="1004" y="935"/>
                  </a:lnTo>
                  <a:lnTo>
                    <a:pt x="997" y="943"/>
                  </a:lnTo>
                  <a:lnTo>
                    <a:pt x="988" y="953"/>
                  </a:lnTo>
                  <a:lnTo>
                    <a:pt x="981" y="966"/>
                  </a:lnTo>
                  <a:lnTo>
                    <a:pt x="972" y="980"/>
                  </a:lnTo>
                  <a:lnTo>
                    <a:pt x="963" y="980"/>
                  </a:lnTo>
                  <a:lnTo>
                    <a:pt x="954" y="978"/>
                  </a:lnTo>
                  <a:lnTo>
                    <a:pt x="947" y="977"/>
                  </a:lnTo>
                  <a:lnTo>
                    <a:pt x="942" y="975"/>
                  </a:lnTo>
                  <a:lnTo>
                    <a:pt x="935" y="975"/>
                  </a:lnTo>
                  <a:lnTo>
                    <a:pt x="929" y="975"/>
                  </a:lnTo>
                  <a:lnTo>
                    <a:pt x="924" y="978"/>
                  </a:lnTo>
                  <a:lnTo>
                    <a:pt x="917" y="984"/>
                  </a:lnTo>
                  <a:lnTo>
                    <a:pt x="883" y="980"/>
                  </a:lnTo>
                  <a:lnTo>
                    <a:pt x="849" y="971"/>
                  </a:lnTo>
                  <a:lnTo>
                    <a:pt x="817" y="960"/>
                  </a:lnTo>
                  <a:lnTo>
                    <a:pt x="787" y="952"/>
                  </a:lnTo>
                  <a:lnTo>
                    <a:pt x="758" y="950"/>
                  </a:lnTo>
                  <a:lnTo>
                    <a:pt x="733" y="959"/>
                  </a:lnTo>
                  <a:lnTo>
                    <a:pt x="712" y="980"/>
                  </a:lnTo>
                  <a:lnTo>
                    <a:pt x="694" y="1021"/>
                  </a:lnTo>
                  <a:lnTo>
                    <a:pt x="692" y="1048"/>
                  </a:lnTo>
                  <a:lnTo>
                    <a:pt x="683" y="1057"/>
                  </a:lnTo>
                  <a:lnTo>
                    <a:pt x="669" y="1062"/>
                  </a:lnTo>
                  <a:lnTo>
                    <a:pt x="644" y="1071"/>
                  </a:lnTo>
                  <a:lnTo>
                    <a:pt x="635" y="1082"/>
                  </a:lnTo>
                  <a:lnTo>
                    <a:pt x="628" y="1091"/>
                  </a:lnTo>
                  <a:lnTo>
                    <a:pt x="621" y="1101"/>
                  </a:lnTo>
                  <a:lnTo>
                    <a:pt x="615" y="1116"/>
                  </a:lnTo>
                  <a:lnTo>
                    <a:pt x="581" y="1123"/>
                  </a:lnTo>
                  <a:lnTo>
                    <a:pt x="553" y="1132"/>
                  </a:lnTo>
                  <a:lnTo>
                    <a:pt x="526" y="1143"/>
                  </a:lnTo>
                  <a:lnTo>
                    <a:pt x="507" y="1157"/>
                  </a:lnTo>
                  <a:lnTo>
                    <a:pt x="491" y="1175"/>
                  </a:lnTo>
                  <a:lnTo>
                    <a:pt x="478" y="1196"/>
                  </a:lnTo>
                  <a:lnTo>
                    <a:pt x="473" y="1225"/>
                  </a:lnTo>
                  <a:lnTo>
                    <a:pt x="473" y="1260"/>
                  </a:lnTo>
                  <a:lnTo>
                    <a:pt x="476" y="1267"/>
                  </a:lnTo>
                  <a:lnTo>
                    <a:pt x="480" y="1273"/>
                  </a:lnTo>
                  <a:lnTo>
                    <a:pt x="480" y="1278"/>
                  </a:lnTo>
                  <a:lnTo>
                    <a:pt x="480" y="1287"/>
                  </a:lnTo>
                  <a:lnTo>
                    <a:pt x="471" y="1296"/>
                  </a:lnTo>
                  <a:lnTo>
                    <a:pt x="462" y="1305"/>
                  </a:lnTo>
                  <a:lnTo>
                    <a:pt x="457" y="1314"/>
                  </a:lnTo>
                  <a:lnTo>
                    <a:pt x="449" y="1323"/>
                  </a:lnTo>
                  <a:lnTo>
                    <a:pt x="444" y="1330"/>
                  </a:lnTo>
                  <a:lnTo>
                    <a:pt x="435" y="1335"/>
                  </a:lnTo>
                  <a:lnTo>
                    <a:pt x="426" y="1341"/>
                  </a:lnTo>
                  <a:lnTo>
                    <a:pt x="414" y="1342"/>
                  </a:lnTo>
                  <a:lnTo>
                    <a:pt x="401" y="1330"/>
                  </a:lnTo>
                  <a:lnTo>
                    <a:pt x="394" y="1319"/>
                  </a:lnTo>
                  <a:lnTo>
                    <a:pt x="389" y="1310"/>
                  </a:lnTo>
                  <a:lnTo>
                    <a:pt x="387" y="1301"/>
                  </a:lnTo>
                  <a:lnTo>
                    <a:pt x="396" y="1298"/>
                  </a:lnTo>
                  <a:lnTo>
                    <a:pt x="405" y="1294"/>
                  </a:lnTo>
                  <a:lnTo>
                    <a:pt x="414" y="1289"/>
                  </a:lnTo>
                  <a:lnTo>
                    <a:pt x="421" y="1280"/>
                  </a:lnTo>
                  <a:lnTo>
                    <a:pt x="408" y="1284"/>
                  </a:lnTo>
                  <a:lnTo>
                    <a:pt x="400" y="1285"/>
                  </a:lnTo>
                  <a:lnTo>
                    <a:pt x="391" y="1287"/>
                  </a:lnTo>
                  <a:lnTo>
                    <a:pt x="385" y="1287"/>
                  </a:lnTo>
                  <a:lnTo>
                    <a:pt x="378" y="1289"/>
                  </a:lnTo>
                  <a:lnTo>
                    <a:pt x="373" y="1289"/>
                  </a:lnTo>
                  <a:lnTo>
                    <a:pt x="366" y="1289"/>
                  </a:lnTo>
                  <a:lnTo>
                    <a:pt x="357" y="1289"/>
                  </a:lnTo>
                  <a:lnTo>
                    <a:pt x="348" y="1278"/>
                  </a:lnTo>
                  <a:lnTo>
                    <a:pt x="342" y="1269"/>
                  </a:lnTo>
                  <a:lnTo>
                    <a:pt x="339" y="1262"/>
                  </a:lnTo>
                  <a:lnTo>
                    <a:pt x="339" y="1255"/>
                  </a:lnTo>
                  <a:lnTo>
                    <a:pt x="366" y="1244"/>
                  </a:lnTo>
                  <a:lnTo>
                    <a:pt x="380" y="1237"/>
                  </a:lnTo>
                  <a:lnTo>
                    <a:pt x="385" y="1234"/>
                  </a:lnTo>
                  <a:lnTo>
                    <a:pt x="389" y="1230"/>
                  </a:lnTo>
                  <a:lnTo>
                    <a:pt x="371" y="1232"/>
                  </a:lnTo>
                  <a:lnTo>
                    <a:pt x="355" y="1235"/>
                  </a:lnTo>
                  <a:lnTo>
                    <a:pt x="341" y="1239"/>
                  </a:lnTo>
                  <a:lnTo>
                    <a:pt x="330" y="1242"/>
                  </a:lnTo>
                  <a:lnTo>
                    <a:pt x="319" y="1242"/>
                  </a:lnTo>
                  <a:lnTo>
                    <a:pt x="312" y="1239"/>
                  </a:lnTo>
                  <a:lnTo>
                    <a:pt x="305" y="1228"/>
                  </a:lnTo>
                  <a:lnTo>
                    <a:pt x="301" y="1210"/>
                  </a:lnTo>
                  <a:lnTo>
                    <a:pt x="310" y="1207"/>
                  </a:lnTo>
                  <a:lnTo>
                    <a:pt x="321" y="1203"/>
                  </a:lnTo>
                  <a:lnTo>
                    <a:pt x="330" y="1200"/>
                  </a:lnTo>
                  <a:lnTo>
                    <a:pt x="339" y="1194"/>
                  </a:lnTo>
                  <a:lnTo>
                    <a:pt x="348" y="1191"/>
                  </a:lnTo>
                  <a:lnTo>
                    <a:pt x="359" y="1187"/>
                  </a:lnTo>
                  <a:lnTo>
                    <a:pt x="367" y="1184"/>
                  </a:lnTo>
                  <a:lnTo>
                    <a:pt x="378" y="1180"/>
                  </a:lnTo>
                  <a:lnTo>
                    <a:pt x="378" y="1178"/>
                  </a:lnTo>
                  <a:lnTo>
                    <a:pt x="376" y="1176"/>
                  </a:lnTo>
                  <a:lnTo>
                    <a:pt x="375" y="1175"/>
                  </a:lnTo>
                  <a:lnTo>
                    <a:pt x="364" y="1176"/>
                  </a:lnTo>
                  <a:lnTo>
                    <a:pt x="351" y="1180"/>
                  </a:lnTo>
                  <a:lnTo>
                    <a:pt x="339" y="1182"/>
                  </a:lnTo>
                  <a:lnTo>
                    <a:pt x="326" y="1185"/>
                  </a:lnTo>
                  <a:lnTo>
                    <a:pt x="314" y="1189"/>
                  </a:lnTo>
                  <a:lnTo>
                    <a:pt x="303" y="1192"/>
                  </a:lnTo>
                  <a:lnTo>
                    <a:pt x="293" y="1194"/>
                  </a:lnTo>
                  <a:lnTo>
                    <a:pt x="284" y="1194"/>
                  </a:lnTo>
                  <a:lnTo>
                    <a:pt x="271" y="1173"/>
                  </a:lnTo>
                  <a:lnTo>
                    <a:pt x="271" y="1159"/>
                  </a:lnTo>
                  <a:lnTo>
                    <a:pt x="280" y="1150"/>
                  </a:lnTo>
                  <a:lnTo>
                    <a:pt x="294" y="1143"/>
                  </a:lnTo>
                  <a:lnTo>
                    <a:pt x="314" y="1139"/>
                  </a:lnTo>
                  <a:lnTo>
                    <a:pt x="332" y="1137"/>
                  </a:lnTo>
                  <a:lnTo>
                    <a:pt x="348" y="1132"/>
                  </a:lnTo>
                  <a:lnTo>
                    <a:pt x="357" y="1125"/>
                  </a:lnTo>
                  <a:lnTo>
                    <a:pt x="344" y="1125"/>
                  </a:lnTo>
                  <a:lnTo>
                    <a:pt x="334" y="1126"/>
                  </a:lnTo>
                  <a:lnTo>
                    <a:pt x="323" y="1126"/>
                  </a:lnTo>
                  <a:lnTo>
                    <a:pt x="314" y="1128"/>
                  </a:lnTo>
                  <a:lnTo>
                    <a:pt x="303" y="1130"/>
                  </a:lnTo>
                  <a:lnTo>
                    <a:pt x="293" y="1132"/>
                  </a:lnTo>
                  <a:lnTo>
                    <a:pt x="282" y="1134"/>
                  </a:lnTo>
                  <a:lnTo>
                    <a:pt x="269" y="1135"/>
                  </a:lnTo>
                  <a:lnTo>
                    <a:pt x="276" y="1116"/>
                  </a:lnTo>
                  <a:lnTo>
                    <a:pt x="287" y="1101"/>
                  </a:lnTo>
                  <a:lnTo>
                    <a:pt x="303" y="1094"/>
                  </a:lnTo>
                  <a:lnTo>
                    <a:pt x="321" y="1091"/>
                  </a:lnTo>
                  <a:lnTo>
                    <a:pt x="339" y="1089"/>
                  </a:lnTo>
                  <a:lnTo>
                    <a:pt x="357" y="1087"/>
                  </a:lnTo>
                  <a:lnTo>
                    <a:pt x="371" y="1082"/>
                  </a:lnTo>
                  <a:lnTo>
                    <a:pt x="383" y="1073"/>
                  </a:lnTo>
                  <a:lnTo>
                    <a:pt x="375" y="1073"/>
                  </a:lnTo>
                  <a:lnTo>
                    <a:pt x="366" y="1073"/>
                  </a:lnTo>
                  <a:lnTo>
                    <a:pt x="357" y="1073"/>
                  </a:lnTo>
                  <a:lnTo>
                    <a:pt x="348" y="1073"/>
                  </a:lnTo>
                  <a:lnTo>
                    <a:pt x="341" y="1073"/>
                  </a:lnTo>
                  <a:lnTo>
                    <a:pt x="332" y="1073"/>
                  </a:lnTo>
                  <a:lnTo>
                    <a:pt x="325" y="1073"/>
                  </a:lnTo>
                  <a:lnTo>
                    <a:pt x="316" y="1073"/>
                  </a:lnTo>
                  <a:lnTo>
                    <a:pt x="321" y="1059"/>
                  </a:lnTo>
                  <a:lnTo>
                    <a:pt x="332" y="1048"/>
                  </a:lnTo>
                  <a:lnTo>
                    <a:pt x="342" y="1039"/>
                  </a:lnTo>
                  <a:lnTo>
                    <a:pt x="357" y="1034"/>
                  </a:lnTo>
                  <a:lnTo>
                    <a:pt x="373" y="1030"/>
                  </a:lnTo>
                  <a:lnTo>
                    <a:pt x="389" y="1026"/>
                  </a:lnTo>
                  <a:lnTo>
                    <a:pt x="405" y="1023"/>
                  </a:lnTo>
                  <a:lnTo>
                    <a:pt x="421" y="1021"/>
                  </a:lnTo>
                  <a:lnTo>
                    <a:pt x="416" y="1018"/>
                  </a:lnTo>
                  <a:lnTo>
                    <a:pt x="405" y="1014"/>
                  </a:lnTo>
                  <a:lnTo>
                    <a:pt x="396" y="1010"/>
                  </a:lnTo>
                  <a:lnTo>
                    <a:pt x="389" y="1007"/>
                  </a:lnTo>
                  <a:lnTo>
                    <a:pt x="400" y="996"/>
                  </a:lnTo>
                  <a:lnTo>
                    <a:pt x="412" y="989"/>
                  </a:lnTo>
                  <a:lnTo>
                    <a:pt x="425" y="984"/>
                  </a:lnTo>
                  <a:lnTo>
                    <a:pt x="439" y="982"/>
                  </a:lnTo>
                  <a:lnTo>
                    <a:pt x="455" y="980"/>
                  </a:lnTo>
                  <a:lnTo>
                    <a:pt x="471" y="980"/>
                  </a:lnTo>
                  <a:lnTo>
                    <a:pt x="487" y="978"/>
                  </a:lnTo>
                  <a:lnTo>
                    <a:pt x="503" y="978"/>
                  </a:lnTo>
                  <a:lnTo>
                    <a:pt x="503" y="975"/>
                  </a:lnTo>
                  <a:lnTo>
                    <a:pt x="503" y="973"/>
                  </a:lnTo>
                  <a:lnTo>
                    <a:pt x="503" y="969"/>
                  </a:lnTo>
                  <a:lnTo>
                    <a:pt x="503" y="968"/>
                  </a:lnTo>
                  <a:lnTo>
                    <a:pt x="491" y="968"/>
                  </a:lnTo>
                  <a:lnTo>
                    <a:pt x="478" y="966"/>
                  </a:lnTo>
                  <a:lnTo>
                    <a:pt x="466" y="966"/>
                  </a:lnTo>
                  <a:lnTo>
                    <a:pt x="453" y="966"/>
                  </a:lnTo>
                  <a:lnTo>
                    <a:pt x="458" y="952"/>
                  </a:lnTo>
                  <a:lnTo>
                    <a:pt x="466" y="943"/>
                  </a:lnTo>
                  <a:lnTo>
                    <a:pt x="476" y="937"/>
                  </a:lnTo>
                  <a:lnTo>
                    <a:pt x="487" y="934"/>
                  </a:lnTo>
                  <a:lnTo>
                    <a:pt x="501" y="934"/>
                  </a:lnTo>
                  <a:lnTo>
                    <a:pt x="515" y="934"/>
                  </a:lnTo>
                  <a:lnTo>
                    <a:pt x="530" y="934"/>
                  </a:lnTo>
                  <a:lnTo>
                    <a:pt x="546" y="934"/>
                  </a:lnTo>
                  <a:lnTo>
                    <a:pt x="546" y="930"/>
                  </a:lnTo>
                  <a:lnTo>
                    <a:pt x="546" y="925"/>
                  </a:lnTo>
                  <a:lnTo>
                    <a:pt x="546" y="921"/>
                  </a:lnTo>
                  <a:lnTo>
                    <a:pt x="546" y="918"/>
                  </a:lnTo>
                  <a:lnTo>
                    <a:pt x="540" y="918"/>
                  </a:lnTo>
                  <a:lnTo>
                    <a:pt x="535" y="918"/>
                  </a:lnTo>
                  <a:lnTo>
                    <a:pt x="530" y="918"/>
                  </a:lnTo>
                  <a:lnTo>
                    <a:pt x="524" y="918"/>
                  </a:lnTo>
                  <a:lnTo>
                    <a:pt x="524" y="914"/>
                  </a:lnTo>
                  <a:lnTo>
                    <a:pt x="524" y="910"/>
                  </a:lnTo>
                  <a:lnTo>
                    <a:pt x="524" y="909"/>
                  </a:lnTo>
                  <a:lnTo>
                    <a:pt x="524" y="905"/>
                  </a:lnTo>
                  <a:lnTo>
                    <a:pt x="537" y="900"/>
                  </a:lnTo>
                  <a:lnTo>
                    <a:pt x="551" y="896"/>
                  </a:lnTo>
                  <a:lnTo>
                    <a:pt x="564" y="894"/>
                  </a:lnTo>
                  <a:lnTo>
                    <a:pt x="576" y="891"/>
                  </a:lnTo>
                  <a:lnTo>
                    <a:pt x="589" y="889"/>
                  </a:lnTo>
                  <a:lnTo>
                    <a:pt x="603" y="887"/>
                  </a:lnTo>
                  <a:lnTo>
                    <a:pt x="617" y="887"/>
                  </a:lnTo>
                  <a:lnTo>
                    <a:pt x="633" y="885"/>
                  </a:lnTo>
                  <a:lnTo>
                    <a:pt x="623" y="878"/>
                  </a:lnTo>
                  <a:lnTo>
                    <a:pt x="610" y="877"/>
                  </a:lnTo>
                  <a:lnTo>
                    <a:pt x="598" y="877"/>
                  </a:lnTo>
                  <a:lnTo>
                    <a:pt x="589" y="877"/>
                  </a:lnTo>
                  <a:lnTo>
                    <a:pt x="589" y="873"/>
                  </a:lnTo>
                  <a:lnTo>
                    <a:pt x="589" y="869"/>
                  </a:lnTo>
                  <a:lnTo>
                    <a:pt x="589" y="868"/>
                  </a:lnTo>
                  <a:lnTo>
                    <a:pt x="589" y="866"/>
                  </a:lnTo>
                  <a:lnTo>
                    <a:pt x="599" y="860"/>
                  </a:lnTo>
                  <a:lnTo>
                    <a:pt x="610" y="857"/>
                  </a:lnTo>
                  <a:lnTo>
                    <a:pt x="619" y="853"/>
                  </a:lnTo>
                  <a:lnTo>
                    <a:pt x="630" y="850"/>
                  </a:lnTo>
                  <a:lnTo>
                    <a:pt x="642" y="848"/>
                  </a:lnTo>
                  <a:lnTo>
                    <a:pt x="653" y="846"/>
                  </a:lnTo>
                  <a:lnTo>
                    <a:pt x="667" y="843"/>
                  </a:lnTo>
                  <a:lnTo>
                    <a:pt x="681" y="841"/>
                  </a:lnTo>
                  <a:lnTo>
                    <a:pt x="676" y="837"/>
                  </a:lnTo>
                  <a:lnTo>
                    <a:pt x="671" y="836"/>
                  </a:lnTo>
                  <a:lnTo>
                    <a:pt x="665" y="832"/>
                  </a:lnTo>
                  <a:lnTo>
                    <a:pt x="662" y="830"/>
                  </a:lnTo>
                  <a:lnTo>
                    <a:pt x="662" y="827"/>
                  </a:lnTo>
                  <a:lnTo>
                    <a:pt x="662" y="825"/>
                  </a:lnTo>
                  <a:lnTo>
                    <a:pt x="662" y="821"/>
                  </a:lnTo>
                  <a:lnTo>
                    <a:pt x="662" y="819"/>
                  </a:lnTo>
                  <a:lnTo>
                    <a:pt x="665" y="818"/>
                  </a:lnTo>
                  <a:lnTo>
                    <a:pt x="669" y="816"/>
                  </a:lnTo>
                  <a:lnTo>
                    <a:pt x="674" y="814"/>
                  </a:lnTo>
                  <a:lnTo>
                    <a:pt x="680" y="814"/>
                  </a:lnTo>
                  <a:lnTo>
                    <a:pt x="690" y="812"/>
                  </a:lnTo>
                  <a:lnTo>
                    <a:pt x="703" y="811"/>
                  </a:lnTo>
                  <a:lnTo>
                    <a:pt x="721" y="809"/>
                  </a:lnTo>
                  <a:lnTo>
                    <a:pt x="746" y="805"/>
                  </a:lnTo>
                  <a:lnTo>
                    <a:pt x="742" y="802"/>
                  </a:lnTo>
                  <a:lnTo>
                    <a:pt x="737" y="800"/>
                  </a:lnTo>
                  <a:lnTo>
                    <a:pt x="730" y="798"/>
                  </a:lnTo>
                  <a:lnTo>
                    <a:pt x="717" y="794"/>
                  </a:lnTo>
                  <a:lnTo>
                    <a:pt x="717" y="791"/>
                  </a:lnTo>
                  <a:lnTo>
                    <a:pt x="717" y="789"/>
                  </a:lnTo>
                  <a:lnTo>
                    <a:pt x="717" y="786"/>
                  </a:lnTo>
                  <a:lnTo>
                    <a:pt x="717" y="784"/>
                  </a:lnTo>
                  <a:lnTo>
                    <a:pt x="728" y="778"/>
                  </a:lnTo>
                  <a:lnTo>
                    <a:pt x="738" y="773"/>
                  </a:lnTo>
                  <a:lnTo>
                    <a:pt x="751" y="769"/>
                  </a:lnTo>
                  <a:lnTo>
                    <a:pt x="762" y="768"/>
                  </a:lnTo>
                  <a:lnTo>
                    <a:pt x="774" y="766"/>
                  </a:lnTo>
                  <a:lnTo>
                    <a:pt x="787" y="764"/>
                  </a:lnTo>
                  <a:lnTo>
                    <a:pt x="799" y="764"/>
                  </a:lnTo>
                  <a:lnTo>
                    <a:pt x="813" y="762"/>
                  </a:lnTo>
                  <a:lnTo>
                    <a:pt x="810" y="759"/>
                  </a:lnTo>
                  <a:lnTo>
                    <a:pt x="804" y="757"/>
                  </a:lnTo>
                  <a:lnTo>
                    <a:pt x="797" y="755"/>
                  </a:lnTo>
                  <a:lnTo>
                    <a:pt x="787" y="752"/>
                  </a:lnTo>
                  <a:lnTo>
                    <a:pt x="792" y="741"/>
                  </a:lnTo>
                  <a:lnTo>
                    <a:pt x="797" y="732"/>
                  </a:lnTo>
                  <a:lnTo>
                    <a:pt x="806" y="727"/>
                  </a:lnTo>
                  <a:lnTo>
                    <a:pt x="815" y="721"/>
                  </a:lnTo>
                  <a:lnTo>
                    <a:pt x="826" y="718"/>
                  </a:lnTo>
                  <a:lnTo>
                    <a:pt x="838" y="716"/>
                  </a:lnTo>
                  <a:lnTo>
                    <a:pt x="851" y="714"/>
                  </a:lnTo>
                  <a:lnTo>
                    <a:pt x="863" y="711"/>
                  </a:lnTo>
                  <a:lnTo>
                    <a:pt x="870" y="698"/>
                  </a:lnTo>
                  <a:lnTo>
                    <a:pt x="879" y="691"/>
                  </a:lnTo>
                  <a:lnTo>
                    <a:pt x="892" y="686"/>
                  </a:lnTo>
                  <a:lnTo>
                    <a:pt x="904" y="682"/>
                  </a:lnTo>
                  <a:lnTo>
                    <a:pt x="917" y="680"/>
                  </a:lnTo>
                  <a:lnTo>
                    <a:pt x="928" y="678"/>
                  </a:lnTo>
                  <a:lnTo>
                    <a:pt x="938" y="677"/>
                  </a:lnTo>
                  <a:lnTo>
                    <a:pt x="945" y="671"/>
                  </a:lnTo>
                  <a:lnTo>
                    <a:pt x="942" y="671"/>
                  </a:lnTo>
                  <a:lnTo>
                    <a:pt x="938" y="670"/>
                  </a:lnTo>
                  <a:lnTo>
                    <a:pt x="936" y="670"/>
                  </a:lnTo>
                  <a:lnTo>
                    <a:pt x="935" y="670"/>
                  </a:lnTo>
                  <a:lnTo>
                    <a:pt x="940" y="650"/>
                  </a:lnTo>
                  <a:lnTo>
                    <a:pt x="949" y="641"/>
                  </a:lnTo>
                  <a:lnTo>
                    <a:pt x="963" y="636"/>
                  </a:lnTo>
                  <a:lnTo>
                    <a:pt x="983" y="632"/>
                  </a:lnTo>
                  <a:lnTo>
                    <a:pt x="979" y="614"/>
                  </a:lnTo>
                  <a:lnTo>
                    <a:pt x="979" y="602"/>
                  </a:lnTo>
                  <a:lnTo>
                    <a:pt x="981" y="591"/>
                  </a:lnTo>
                  <a:lnTo>
                    <a:pt x="985" y="577"/>
                  </a:lnTo>
                  <a:lnTo>
                    <a:pt x="1004" y="570"/>
                  </a:lnTo>
                  <a:lnTo>
                    <a:pt x="1015" y="564"/>
                  </a:lnTo>
                  <a:lnTo>
                    <a:pt x="1020" y="562"/>
                  </a:lnTo>
                  <a:lnTo>
                    <a:pt x="1022" y="559"/>
                  </a:lnTo>
                  <a:lnTo>
                    <a:pt x="1022" y="557"/>
                  </a:lnTo>
                  <a:lnTo>
                    <a:pt x="1020" y="555"/>
                  </a:lnTo>
                  <a:lnTo>
                    <a:pt x="1020" y="554"/>
                  </a:lnTo>
                  <a:lnTo>
                    <a:pt x="1019" y="554"/>
                  </a:lnTo>
                  <a:lnTo>
                    <a:pt x="1011" y="554"/>
                  </a:lnTo>
                  <a:lnTo>
                    <a:pt x="1002" y="554"/>
                  </a:lnTo>
                  <a:lnTo>
                    <a:pt x="995" y="554"/>
                  </a:lnTo>
                  <a:lnTo>
                    <a:pt x="986" y="554"/>
                  </a:lnTo>
                  <a:lnTo>
                    <a:pt x="985" y="543"/>
                  </a:lnTo>
                  <a:lnTo>
                    <a:pt x="983" y="532"/>
                  </a:lnTo>
                  <a:lnTo>
                    <a:pt x="981" y="521"/>
                  </a:lnTo>
                  <a:lnTo>
                    <a:pt x="979" y="512"/>
                  </a:lnTo>
                  <a:lnTo>
                    <a:pt x="985" y="511"/>
                  </a:lnTo>
                  <a:lnTo>
                    <a:pt x="990" y="509"/>
                  </a:lnTo>
                  <a:lnTo>
                    <a:pt x="995" y="507"/>
                  </a:lnTo>
                  <a:lnTo>
                    <a:pt x="1001" y="505"/>
                  </a:lnTo>
                  <a:lnTo>
                    <a:pt x="1001" y="504"/>
                  </a:lnTo>
                  <a:lnTo>
                    <a:pt x="999" y="502"/>
                  </a:lnTo>
                  <a:lnTo>
                    <a:pt x="999" y="500"/>
                  </a:lnTo>
                  <a:lnTo>
                    <a:pt x="997" y="500"/>
                  </a:lnTo>
                  <a:lnTo>
                    <a:pt x="979" y="498"/>
                  </a:lnTo>
                  <a:lnTo>
                    <a:pt x="963" y="498"/>
                  </a:lnTo>
                  <a:lnTo>
                    <a:pt x="951" y="496"/>
                  </a:lnTo>
                  <a:lnTo>
                    <a:pt x="942" y="493"/>
                  </a:lnTo>
                  <a:lnTo>
                    <a:pt x="935" y="487"/>
                  </a:lnTo>
                  <a:lnTo>
                    <a:pt x="929" y="480"/>
                  </a:lnTo>
                  <a:lnTo>
                    <a:pt x="926" y="470"/>
                  </a:lnTo>
                  <a:lnTo>
                    <a:pt x="922" y="455"/>
                  </a:lnTo>
                  <a:lnTo>
                    <a:pt x="912" y="455"/>
                  </a:lnTo>
                  <a:lnTo>
                    <a:pt x="901" y="454"/>
                  </a:lnTo>
                  <a:lnTo>
                    <a:pt x="892" y="452"/>
                  </a:lnTo>
                  <a:lnTo>
                    <a:pt x="883" y="450"/>
                  </a:lnTo>
                  <a:lnTo>
                    <a:pt x="874" y="448"/>
                  </a:lnTo>
                  <a:lnTo>
                    <a:pt x="865" y="446"/>
                  </a:lnTo>
                  <a:lnTo>
                    <a:pt x="858" y="446"/>
                  </a:lnTo>
                  <a:lnTo>
                    <a:pt x="853" y="445"/>
                  </a:lnTo>
                  <a:lnTo>
                    <a:pt x="853" y="439"/>
                  </a:lnTo>
                  <a:lnTo>
                    <a:pt x="854" y="432"/>
                  </a:lnTo>
                  <a:lnTo>
                    <a:pt x="854" y="427"/>
                  </a:lnTo>
                  <a:lnTo>
                    <a:pt x="856" y="420"/>
                  </a:lnTo>
                  <a:lnTo>
                    <a:pt x="847" y="420"/>
                  </a:lnTo>
                  <a:lnTo>
                    <a:pt x="838" y="420"/>
                  </a:lnTo>
                  <a:lnTo>
                    <a:pt x="829" y="420"/>
                  </a:lnTo>
                  <a:lnTo>
                    <a:pt x="822" y="420"/>
                  </a:lnTo>
                  <a:lnTo>
                    <a:pt x="813" y="421"/>
                  </a:lnTo>
                  <a:lnTo>
                    <a:pt x="804" y="421"/>
                  </a:lnTo>
                  <a:lnTo>
                    <a:pt x="797" y="421"/>
                  </a:lnTo>
                  <a:lnTo>
                    <a:pt x="788" y="421"/>
                  </a:lnTo>
                  <a:lnTo>
                    <a:pt x="788" y="414"/>
                  </a:lnTo>
                  <a:lnTo>
                    <a:pt x="788" y="407"/>
                  </a:lnTo>
                  <a:lnTo>
                    <a:pt x="788" y="402"/>
                  </a:lnTo>
                  <a:lnTo>
                    <a:pt x="788" y="395"/>
                  </a:lnTo>
                  <a:lnTo>
                    <a:pt x="772" y="396"/>
                  </a:lnTo>
                  <a:lnTo>
                    <a:pt x="758" y="398"/>
                  </a:lnTo>
                  <a:lnTo>
                    <a:pt x="744" y="400"/>
                  </a:lnTo>
                  <a:lnTo>
                    <a:pt x="730" y="402"/>
                  </a:lnTo>
                  <a:lnTo>
                    <a:pt x="719" y="402"/>
                  </a:lnTo>
                  <a:lnTo>
                    <a:pt x="708" y="398"/>
                  </a:lnTo>
                  <a:lnTo>
                    <a:pt x="699" y="393"/>
                  </a:lnTo>
                  <a:lnTo>
                    <a:pt x="694" y="382"/>
                  </a:lnTo>
                  <a:lnTo>
                    <a:pt x="683" y="380"/>
                  </a:lnTo>
                  <a:lnTo>
                    <a:pt x="674" y="380"/>
                  </a:lnTo>
                  <a:lnTo>
                    <a:pt x="664" y="380"/>
                  </a:lnTo>
                  <a:lnTo>
                    <a:pt x="644" y="384"/>
                  </a:lnTo>
                  <a:lnTo>
                    <a:pt x="644" y="377"/>
                  </a:lnTo>
                  <a:lnTo>
                    <a:pt x="644" y="370"/>
                  </a:lnTo>
                  <a:lnTo>
                    <a:pt x="644" y="363"/>
                  </a:lnTo>
                  <a:lnTo>
                    <a:pt x="644" y="355"/>
                  </a:lnTo>
                  <a:lnTo>
                    <a:pt x="633" y="357"/>
                  </a:lnTo>
                  <a:lnTo>
                    <a:pt x="621" y="361"/>
                  </a:lnTo>
                  <a:lnTo>
                    <a:pt x="610" y="363"/>
                  </a:lnTo>
                  <a:lnTo>
                    <a:pt x="599" y="366"/>
                  </a:lnTo>
                  <a:lnTo>
                    <a:pt x="590" y="368"/>
                  </a:lnTo>
                  <a:lnTo>
                    <a:pt x="580" y="368"/>
                  </a:lnTo>
                  <a:lnTo>
                    <a:pt x="569" y="368"/>
                  </a:lnTo>
                  <a:lnTo>
                    <a:pt x="560" y="366"/>
                  </a:lnTo>
                  <a:lnTo>
                    <a:pt x="564" y="359"/>
                  </a:lnTo>
                  <a:lnTo>
                    <a:pt x="567" y="354"/>
                  </a:lnTo>
                  <a:lnTo>
                    <a:pt x="571" y="346"/>
                  </a:lnTo>
                  <a:lnTo>
                    <a:pt x="571" y="338"/>
                  </a:lnTo>
                  <a:lnTo>
                    <a:pt x="558" y="339"/>
                  </a:lnTo>
                  <a:lnTo>
                    <a:pt x="546" y="341"/>
                  </a:lnTo>
                  <a:lnTo>
                    <a:pt x="533" y="343"/>
                  </a:lnTo>
                  <a:lnTo>
                    <a:pt x="521" y="345"/>
                  </a:lnTo>
                  <a:lnTo>
                    <a:pt x="510" y="346"/>
                  </a:lnTo>
                  <a:lnTo>
                    <a:pt x="499" y="348"/>
                  </a:lnTo>
                  <a:lnTo>
                    <a:pt x="489" y="346"/>
                  </a:lnTo>
                  <a:lnTo>
                    <a:pt x="478" y="345"/>
                  </a:lnTo>
                  <a:lnTo>
                    <a:pt x="476" y="341"/>
                  </a:lnTo>
                  <a:lnTo>
                    <a:pt x="474" y="336"/>
                  </a:lnTo>
                  <a:lnTo>
                    <a:pt x="473" y="330"/>
                  </a:lnTo>
                  <a:lnTo>
                    <a:pt x="471" y="327"/>
                  </a:lnTo>
                  <a:lnTo>
                    <a:pt x="458" y="329"/>
                  </a:lnTo>
                  <a:lnTo>
                    <a:pt x="446" y="329"/>
                  </a:lnTo>
                  <a:lnTo>
                    <a:pt x="435" y="330"/>
                  </a:lnTo>
                  <a:lnTo>
                    <a:pt x="425" y="330"/>
                  </a:lnTo>
                  <a:lnTo>
                    <a:pt x="414" y="330"/>
                  </a:lnTo>
                  <a:lnTo>
                    <a:pt x="403" y="330"/>
                  </a:lnTo>
                  <a:lnTo>
                    <a:pt x="394" y="330"/>
                  </a:lnTo>
                  <a:lnTo>
                    <a:pt x="385" y="329"/>
                  </a:lnTo>
                  <a:lnTo>
                    <a:pt x="385" y="325"/>
                  </a:lnTo>
                  <a:lnTo>
                    <a:pt x="385" y="320"/>
                  </a:lnTo>
                  <a:lnTo>
                    <a:pt x="383" y="316"/>
                  </a:lnTo>
                  <a:lnTo>
                    <a:pt x="383" y="313"/>
                  </a:lnTo>
                  <a:lnTo>
                    <a:pt x="380" y="313"/>
                  </a:lnTo>
                  <a:lnTo>
                    <a:pt x="375" y="313"/>
                  </a:lnTo>
                  <a:lnTo>
                    <a:pt x="367" y="313"/>
                  </a:lnTo>
                  <a:lnTo>
                    <a:pt x="360" y="314"/>
                  </a:lnTo>
                  <a:lnTo>
                    <a:pt x="350" y="314"/>
                  </a:lnTo>
                  <a:lnTo>
                    <a:pt x="341" y="316"/>
                  </a:lnTo>
                  <a:lnTo>
                    <a:pt x="328" y="314"/>
                  </a:lnTo>
                  <a:lnTo>
                    <a:pt x="316" y="314"/>
                  </a:lnTo>
                  <a:lnTo>
                    <a:pt x="316" y="311"/>
                  </a:lnTo>
                  <a:lnTo>
                    <a:pt x="316" y="307"/>
                  </a:lnTo>
                  <a:lnTo>
                    <a:pt x="314" y="305"/>
                  </a:lnTo>
                  <a:lnTo>
                    <a:pt x="314" y="302"/>
                  </a:lnTo>
                  <a:lnTo>
                    <a:pt x="307" y="302"/>
                  </a:lnTo>
                  <a:lnTo>
                    <a:pt x="300" y="300"/>
                  </a:lnTo>
                  <a:lnTo>
                    <a:pt x="293" y="300"/>
                  </a:lnTo>
                  <a:lnTo>
                    <a:pt x="287" y="300"/>
                  </a:lnTo>
                  <a:lnTo>
                    <a:pt x="280" y="300"/>
                  </a:lnTo>
                  <a:lnTo>
                    <a:pt x="273" y="300"/>
                  </a:lnTo>
                  <a:lnTo>
                    <a:pt x="266" y="300"/>
                  </a:lnTo>
                  <a:lnTo>
                    <a:pt x="259" y="300"/>
                  </a:lnTo>
                  <a:lnTo>
                    <a:pt x="257" y="295"/>
                  </a:lnTo>
                  <a:lnTo>
                    <a:pt x="257" y="289"/>
                  </a:lnTo>
                  <a:lnTo>
                    <a:pt x="255" y="284"/>
                  </a:lnTo>
                  <a:lnTo>
                    <a:pt x="255" y="280"/>
                  </a:lnTo>
                  <a:lnTo>
                    <a:pt x="243" y="280"/>
                  </a:lnTo>
                  <a:lnTo>
                    <a:pt x="232" y="282"/>
                  </a:lnTo>
                  <a:lnTo>
                    <a:pt x="221" y="282"/>
                  </a:lnTo>
                  <a:lnTo>
                    <a:pt x="212" y="282"/>
                  </a:lnTo>
                  <a:lnTo>
                    <a:pt x="203" y="284"/>
                  </a:lnTo>
                  <a:lnTo>
                    <a:pt x="194" y="282"/>
                  </a:lnTo>
                  <a:lnTo>
                    <a:pt x="185" y="282"/>
                  </a:lnTo>
                  <a:lnTo>
                    <a:pt x="175" y="280"/>
                  </a:lnTo>
                  <a:lnTo>
                    <a:pt x="173" y="275"/>
                  </a:lnTo>
                  <a:lnTo>
                    <a:pt x="173" y="270"/>
                  </a:lnTo>
                  <a:lnTo>
                    <a:pt x="171" y="264"/>
                  </a:lnTo>
                  <a:lnTo>
                    <a:pt x="169" y="259"/>
                  </a:lnTo>
                  <a:lnTo>
                    <a:pt x="159" y="259"/>
                  </a:lnTo>
                  <a:lnTo>
                    <a:pt x="146" y="261"/>
                  </a:lnTo>
                  <a:lnTo>
                    <a:pt x="136" y="263"/>
                  </a:lnTo>
                  <a:lnTo>
                    <a:pt x="125" y="263"/>
                  </a:lnTo>
                  <a:lnTo>
                    <a:pt x="114" y="264"/>
                  </a:lnTo>
                  <a:lnTo>
                    <a:pt x="103" y="264"/>
                  </a:lnTo>
                  <a:lnTo>
                    <a:pt x="95" y="263"/>
                  </a:lnTo>
                  <a:lnTo>
                    <a:pt x="84" y="259"/>
                  </a:lnTo>
                  <a:lnTo>
                    <a:pt x="78" y="254"/>
                  </a:lnTo>
                  <a:lnTo>
                    <a:pt x="68" y="250"/>
                  </a:lnTo>
                  <a:lnTo>
                    <a:pt x="55" y="247"/>
                  </a:lnTo>
                  <a:lnTo>
                    <a:pt x="43" y="247"/>
                  </a:lnTo>
                  <a:lnTo>
                    <a:pt x="28" y="245"/>
                  </a:lnTo>
                  <a:lnTo>
                    <a:pt x="16" y="245"/>
                  </a:lnTo>
                  <a:lnTo>
                    <a:pt x="7" y="245"/>
                  </a:lnTo>
                  <a:lnTo>
                    <a:pt x="0" y="245"/>
                  </a:lnTo>
                  <a:lnTo>
                    <a:pt x="2" y="239"/>
                  </a:lnTo>
                  <a:lnTo>
                    <a:pt x="4" y="234"/>
                  </a:lnTo>
                  <a:lnTo>
                    <a:pt x="7" y="229"/>
                  </a:lnTo>
                  <a:lnTo>
                    <a:pt x="11" y="225"/>
                  </a:lnTo>
                  <a:lnTo>
                    <a:pt x="27" y="223"/>
                  </a:lnTo>
                  <a:lnTo>
                    <a:pt x="46" y="223"/>
                  </a:lnTo>
                  <a:lnTo>
                    <a:pt x="68" y="223"/>
                  </a:lnTo>
                  <a:lnTo>
                    <a:pt x="91" y="223"/>
                  </a:lnTo>
                  <a:lnTo>
                    <a:pt x="114" y="223"/>
                  </a:lnTo>
                  <a:lnTo>
                    <a:pt x="136" y="223"/>
                  </a:lnTo>
                  <a:lnTo>
                    <a:pt x="155" y="222"/>
                  </a:lnTo>
                  <a:lnTo>
                    <a:pt x="173" y="218"/>
                  </a:lnTo>
                  <a:lnTo>
                    <a:pt x="175" y="216"/>
                  </a:lnTo>
                  <a:lnTo>
                    <a:pt x="175" y="214"/>
                  </a:lnTo>
                  <a:lnTo>
                    <a:pt x="177" y="213"/>
                  </a:lnTo>
                  <a:lnTo>
                    <a:pt x="162" y="209"/>
                  </a:lnTo>
                  <a:lnTo>
                    <a:pt x="150" y="207"/>
                  </a:lnTo>
                  <a:lnTo>
                    <a:pt x="137" y="207"/>
                  </a:lnTo>
                  <a:lnTo>
                    <a:pt x="127" y="209"/>
                  </a:lnTo>
                  <a:lnTo>
                    <a:pt x="127" y="205"/>
                  </a:lnTo>
                  <a:lnTo>
                    <a:pt x="127" y="204"/>
                  </a:lnTo>
                  <a:lnTo>
                    <a:pt x="127" y="200"/>
                  </a:lnTo>
                  <a:lnTo>
                    <a:pt x="127" y="198"/>
                  </a:lnTo>
                  <a:lnTo>
                    <a:pt x="139" y="197"/>
                  </a:lnTo>
                  <a:lnTo>
                    <a:pt x="153" y="193"/>
                  </a:lnTo>
                  <a:lnTo>
                    <a:pt x="168" y="191"/>
                  </a:lnTo>
                  <a:lnTo>
                    <a:pt x="180" y="189"/>
                  </a:lnTo>
                  <a:lnTo>
                    <a:pt x="196" y="188"/>
                  </a:lnTo>
                  <a:lnTo>
                    <a:pt x="210" y="186"/>
                  </a:lnTo>
                  <a:lnTo>
                    <a:pt x="227" y="184"/>
                  </a:lnTo>
                  <a:lnTo>
                    <a:pt x="244" y="184"/>
                  </a:lnTo>
                  <a:lnTo>
                    <a:pt x="244" y="179"/>
                  </a:lnTo>
                  <a:lnTo>
                    <a:pt x="244" y="173"/>
                  </a:lnTo>
                  <a:lnTo>
                    <a:pt x="244" y="168"/>
                  </a:lnTo>
                  <a:lnTo>
                    <a:pt x="244" y="163"/>
                  </a:lnTo>
                  <a:lnTo>
                    <a:pt x="255" y="159"/>
                  </a:lnTo>
                  <a:lnTo>
                    <a:pt x="266" y="157"/>
                  </a:lnTo>
                  <a:lnTo>
                    <a:pt x="275" y="157"/>
                  </a:lnTo>
                  <a:lnTo>
                    <a:pt x="285" y="157"/>
                  </a:lnTo>
                  <a:lnTo>
                    <a:pt x="293" y="155"/>
                  </a:lnTo>
                  <a:lnTo>
                    <a:pt x="300" y="150"/>
                  </a:lnTo>
                  <a:lnTo>
                    <a:pt x="303" y="143"/>
                  </a:lnTo>
                  <a:lnTo>
                    <a:pt x="305" y="131"/>
                  </a:lnTo>
                  <a:lnTo>
                    <a:pt x="323" y="127"/>
                  </a:lnTo>
                  <a:lnTo>
                    <a:pt x="335" y="125"/>
                  </a:lnTo>
                  <a:lnTo>
                    <a:pt x="344" y="123"/>
                  </a:lnTo>
                  <a:lnTo>
                    <a:pt x="351" y="122"/>
                  </a:lnTo>
                  <a:lnTo>
                    <a:pt x="355" y="122"/>
                  </a:lnTo>
                  <a:lnTo>
                    <a:pt x="359" y="120"/>
                  </a:lnTo>
                  <a:lnTo>
                    <a:pt x="360" y="118"/>
                  </a:lnTo>
                  <a:lnTo>
                    <a:pt x="362" y="116"/>
                  </a:lnTo>
                  <a:lnTo>
                    <a:pt x="359" y="113"/>
                  </a:lnTo>
                  <a:lnTo>
                    <a:pt x="357" y="109"/>
                  </a:lnTo>
                  <a:lnTo>
                    <a:pt x="355" y="106"/>
                  </a:lnTo>
                  <a:lnTo>
                    <a:pt x="355" y="98"/>
                  </a:lnTo>
                  <a:lnTo>
                    <a:pt x="366" y="95"/>
                  </a:lnTo>
                  <a:lnTo>
                    <a:pt x="380" y="91"/>
                  </a:lnTo>
                  <a:lnTo>
                    <a:pt x="396" y="86"/>
                  </a:lnTo>
                  <a:lnTo>
                    <a:pt x="405" y="81"/>
                  </a:lnTo>
                  <a:lnTo>
                    <a:pt x="400" y="77"/>
                  </a:lnTo>
                  <a:lnTo>
                    <a:pt x="398" y="73"/>
                  </a:lnTo>
                  <a:lnTo>
                    <a:pt x="396" y="68"/>
                  </a:lnTo>
                  <a:lnTo>
                    <a:pt x="394" y="59"/>
                  </a:lnTo>
                  <a:lnTo>
                    <a:pt x="405" y="50"/>
                  </a:lnTo>
                  <a:lnTo>
                    <a:pt x="412" y="41"/>
                  </a:lnTo>
                  <a:lnTo>
                    <a:pt x="417" y="34"/>
                  </a:lnTo>
                  <a:lnTo>
                    <a:pt x="421" y="25"/>
                  </a:lnTo>
                  <a:lnTo>
                    <a:pt x="426" y="18"/>
                  </a:lnTo>
                  <a:lnTo>
                    <a:pt x="432" y="13"/>
                  </a:lnTo>
                  <a:lnTo>
                    <a:pt x="441" y="7"/>
                  </a:lnTo>
                  <a:lnTo>
                    <a:pt x="453" y="2"/>
                  </a:lnTo>
                  <a:lnTo>
                    <a:pt x="492" y="0"/>
                  </a:lnTo>
                  <a:lnTo>
                    <a:pt x="530" y="0"/>
                  </a:lnTo>
                  <a:lnTo>
                    <a:pt x="569" y="2"/>
                  </a:lnTo>
                  <a:lnTo>
                    <a:pt x="608" y="2"/>
                  </a:lnTo>
                  <a:lnTo>
                    <a:pt x="647" y="4"/>
                  </a:lnTo>
                  <a:lnTo>
                    <a:pt x="687" y="7"/>
                  </a:lnTo>
                  <a:lnTo>
                    <a:pt x="726" y="9"/>
                  </a:lnTo>
                  <a:lnTo>
                    <a:pt x="767" y="13"/>
                  </a:lnTo>
                  <a:lnTo>
                    <a:pt x="806" y="16"/>
                  </a:lnTo>
                  <a:lnTo>
                    <a:pt x="846" y="20"/>
                  </a:lnTo>
                  <a:lnTo>
                    <a:pt x="885" y="22"/>
                  </a:lnTo>
                  <a:lnTo>
                    <a:pt x="926" y="25"/>
                  </a:lnTo>
                  <a:lnTo>
                    <a:pt x="965" y="27"/>
                  </a:lnTo>
                  <a:lnTo>
                    <a:pt x="1004" y="29"/>
                  </a:lnTo>
                  <a:lnTo>
                    <a:pt x="1045" y="31"/>
                  </a:lnTo>
                  <a:lnTo>
                    <a:pt x="1085" y="31"/>
                  </a:lnTo>
                  <a:lnTo>
                    <a:pt x="1102" y="25"/>
                  </a:lnTo>
                  <a:lnTo>
                    <a:pt x="1118" y="22"/>
                  </a:lnTo>
                  <a:lnTo>
                    <a:pt x="1133" y="18"/>
                  </a:lnTo>
                  <a:lnTo>
                    <a:pt x="1147" y="16"/>
                  </a:lnTo>
                  <a:lnTo>
                    <a:pt x="1163" y="16"/>
                  </a:lnTo>
                  <a:lnTo>
                    <a:pt x="1179" y="18"/>
                  </a:lnTo>
                  <a:lnTo>
                    <a:pt x="1197" y="22"/>
                  </a:lnTo>
                  <a:lnTo>
                    <a:pt x="1220" y="25"/>
                  </a:lnTo>
                  <a:lnTo>
                    <a:pt x="1242" y="23"/>
                  </a:lnTo>
                  <a:lnTo>
                    <a:pt x="1263" y="23"/>
                  </a:lnTo>
                  <a:lnTo>
                    <a:pt x="1286" y="23"/>
                  </a:lnTo>
                  <a:lnTo>
                    <a:pt x="1309" y="25"/>
                  </a:lnTo>
                  <a:lnTo>
                    <a:pt x="1333" y="27"/>
                  </a:lnTo>
                  <a:lnTo>
                    <a:pt x="1357" y="29"/>
                  </a:lnTo>
                  <a:lnTo>
                    <a:pt x="1381" y="32"/>
                  </a:lnTo>
                  <a:lnTo>
                    <a:pt x="1406" y="36"/>
                  </a:lnTo>
                  <a:lnTo>
                    <a:pt x="1407" y="248"/>
                  </a:lnTo>
                  <a:lnTo>
                    <a:pt x="1406" y="584"/>
                  </a:lnTo>
                  <a:lnTo>
                    <a:pt x="1404" y="1278"/>
                  </a:lnTo>
                  <a:lnTo>
                    <a:pt x="1400" y="2569"/>
                  </a:lnTo>
                  <a:lnTo>
                    <a:pt x="1393" y="2574"/>
                  </a:lnTo>
                  <a:lnTo>
                    <a:pt x="1382" y="2577"/>
                  </a:lnTo>
                  <a:lnTo>
                    <a:pt x="1365" y="2581"/>
                  </a:lnTo>
                  <a:lnTo>
                    <a:pt x="1345" y="2583"/>
                  </a:lnTo>
                  <a:lnTo>
                    <a:pt x="1322" y="2585"/>
                  </a:lnTo>
                  <a:lnTo>
                    <a:pt x="1297" y="2586"/>
                  </a:lnTo>
                  <a:lnTo>
                    <a:pt x="1268" y="2586"/>
                  </a:lnTo>
                  <a:lnTo>
                    <a:pt x="1240" y="2586"/>
                  </a:lnTo>
                  <a:lnTo>
                    <a:pt x="1211" y="2586"/>
                  </a:lnTo>
                  <a:lnTo>
                    <a:pt x="1183" y="2586"/>
                  </a:lnTo>
                  <a:lnTo>
                    <a:pt x="1156" y="2585"/>
                  </a:lnTo>
                  <a:lnTo>
                    <a:pt x="1133" y="2585"/>
                  </a:lnTo>
                  <a:lnTo>
                    <a:pt x="1110" y="2585"/>
                  </a:lnTo>
                  <a:lnTo>
                    <a:pt x="1092" y="2583"/>
                  </a:lnTo>
                  <a:lnTo>
                    <a:pt x="1076" y="2583"/>
                  </a:lnTo>
                  <a:lnTo>
                    <a:pt x="1067" y="2583"/>
                  </a:lnTo>
                  <a:close/>
                </a:path>
              </a:pathLst>
            </a:custGeom>
            <a:solidFill>
              <a:srgbClr val="66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05" name="Freeform 46"/>
            <p:cNvSpPr>
              <a:spLocks noChangeAspect="1"/>
            </p:cNvSpPr>
            <p:nvPr/>
          </p:nvSpPr>
          <p:spPr bwMode="auto">
            <a:xfrm>
              <a:off x="4643" y="2099"/>
              <a:ext cx="832" cy="740"/>
            </a:xfrm>
            <a:custGeom>
              <a:avLst/>
              <a:gdLst>
                <a:gd name="T0" fmla="*/ 645 w 2743"/>
                <a:gd name="T1" fmla="*/ 738 h 2584"/>
                <a:gd name="T2" fmla="*/ 564 w 2743"/>
                <a:gd name="T3" fmla="*/ 737 h 2584"/>
                <a:gd name="T4" fmla="*/ 532 w 2743"/>
                <a:gd name="T5" fmla="*/ 709 h 2584"/>
                <a:gd name="T6" fmla="*/ 493 w 2743"/>
                <a:gd name="T7" fmla="*/ 701 h 2584"/>
                <a:gd name="T8" fmla="*/ 445 w 2743"/>
                <a:gd name="T9" fmla="*/ 703 h 2584"/>
                <a:gd name="T10" fmla="*/ 408 w 2743"/>
                <a:gd name="T11" fmla="*/ 737 h 2584"/>
                <a:gd name="T12" fmla="*/ 316 w 2743"/>
                <a:gd name="T13" fmla="*/ 735 h 2584"/>
                <a:gd name="T14" fmla="*/ 223 w 2743"/>
                <a:gd name="T15" fmla="*/ 735 h 2584"/>
                <a:gd name="T16" fmla="*/ 131 w 2743"/>
                <a:gd name="T17" fmla="*/ 734 h 2584"/>
                <a:gd name="T18" fmla="*/ 39 w 2743"/>
                <a:gd name="T19" fmla="*/ 733 h 2584"/>
                <a:gd name="T20" fmla="*/ 19 w 2743"/>
                <a:gd name="T21" fmla="*/ 711 h 2584"/>
                <a:gd name="T22" fmla="*/ 74 w 2743"/>
                <a:gd name="T23" fmla="*/ 678 h 2584"/>
                <a:gd name="T24" fmla="*/ 113 w 2743"/>
                <a:gd name="T25" fmla="*/ 634 h 2584"/>
                <a:gd name="T26" fmla="*/ 155 w 2743"/>
                <a:gd name="T27" fmla="*/ 589 h 2584"/>
                <a:gd name="T28" fmla="*/ 218 w 2743"/>
                <a:gd name="T29" fmla="*/ 544 h 2584"/>
                <a:gd name="T30" fmla="*/ 277 w 2743"/>
                <a:gd name="T31" fmla="*/ 507 h 2584"/>
                <a:gd name="T32" fmla="*/ 329 w 2743"/>
                <a:gd name="T33" fmla="*/ 472 h 2584"/>
                <a:gd name="T34" fmla="*/ 383 w 2743"/>
                <a:gd name="T35" fmla="*/ 438 h 2584"/>
                <a:gd name="T36" fmla="*/ 440 w 2743"/>
                <a:gd name="T37" fmla="*/ 394 h 2584"/>
                <a:gd name="T38" fmla="*/ 452 w 2743"/>
                <a:gd name="T39" fmla="*/ 317 h 2584"/>
                <a:gd name="T40" fmla="*/ 527 w 2743"/>
                <a:gd name="T41" fmla="*/ 271 h 2584"/>
                <a:gd name="T42" fmla="*/ 605 w 2743"/>
                <a:gd name="T43" fmla="*/ 232 h 2584"/>
                <a:gd name="T44" fmla="*/ 671 w 2743"/>
                <a:gd name="T45" fmla="*/ 204 h 2584"/>
                <a:gd name="T46" fmla="*/ 725 w 2743"/>
                <a:gd name="T47" fmla="*/ 182 h 2584"/>
                <a:gd name="T48" fmla="*/ 736 w 2743"/>
                <a:gd name="T49" fmla="*/ 143 h 2584"/>
                <a:gd name="T50" fmla="*/ 687 w 2743"/>
                <a:gd name="T51" fmla="*/ 129 h 2584"/>
                <a:gd name="T52" fmla="*/ 644 w 2743"/>
                <a:gd name="T53" fmla="*/ 120 h 2584"/>
                <a:gd name="T54" fmla="*/ 603 w 2743"/>
                <a:gd name="T55" fmla="*/ 111 h 2584"/>
                <a:gd name="T56" fmla="*/ 551 w 2743"/>
                <a:gd name="T57" fmla="*/ 104 h 2584"/>
                <a:gd name="T58" fmla="*/ 498 w 2743"/>
                <a:gd name="T59" fmla="*/ 90 h 2584"/>
                <a:gd name="T60" fmla="*/ 458 w 2743"/>
                <a:gd name="T61" fmla="*/ 77 h 2584"/>
                <a:gd name="T62" fmla="*/ 451 w 2743"/>
                <a:gd name="T63" fmla="*/ 64 h 2584"/>
                <a:gd name="T64" fmla="*/ 520 w 2743"/>
                <a:gd name="T65" fmla="*/ 42 h 2584"/>
                <a:gd name="T66" fmla="*/ 603 w 2743"/>
                <a:gd name="T67" fmla="*/ 25 h 2584"/>
                <a:gd name="T68" fmla="*/ 639 w 2743"/>
                <a:gd name="T69" fmla="*/ 0 h 2584"/>
                <a:gd name="T70" fmla="*/ 654 w 2743"/>
                <a:gd name="T71" fmla="*/ 1 h 2584"/>
                <a:gd name="T72" fmla="*/ 614 w 2743"/>
                <a:gd name="T73" fmla="*/ 32 h 2584"/>
                <a:gd name="T74" fmla="*/ 568 w 2743"/>
                <a:gd name="T75" fmla="*/ 46 h 2584"/>
                <a:gd name="T76" fmla="*/ 530 w 2743"/>
                <a:gd name="T77" fmla="*/ 53 h 2584"/>
                <a:gd name="T78" fmla="*/ 503 w 2743"/>
                <a:gd name="T79" fmla="*/ 69 h 2584"/>
                <a:gd name="T80" fmla="*/ 571 w 2743"/>
                <a:gd name="T81" fmla="*/ 85 h 2584"/>
                <a:gd name="T82" fmla="*/ 647 w 2743"/>
                <a:gd name="T83" fmla="*/ 103 h 2584"/>
                <a:gd name="T84" fmla="*/ 737 w 2743"/>
                <a:gd name="T85" fmla="*/ 122 h 2584"/>
                <a:gd name="T86" fmla="*/ 813 w 2743"/>
                <a:gd name="T87" fmla="*/ 145 h 2584"/>
                <a:gd name="T88" fmla="*/ 800 w 2743"/>
                <a:gd name="T89" fmla="*/ 187 h 2584"/>
                <a:gd name="T90" fmla="*/ 739 w 2743"/>
                <a:gd name="T91" fmla="*/ 222 h 2584"/>
                <a:gd name="T92" fmla="*/ 679 w 2743"/>
                <a:gd name="T93" fmla="*/ 257 h 2584"/>
                <a:gd name="T94" fmla="*/ 612 w 2743"/>
                <a:gd name="T95" fmla="*/ 315 h 2584"/>
                <a:gd name="T96" fmla="*/ 638 w 2743"/>
                <a:gd name="T97" fmla="*/ 373 h 2584"/>
                <a:gd name="T98" fmla="*/ 648 w 2743"/>
                <a:gd name="T99" fmla="*/ 398 h 2584"/>
                <a:gd name="T100" fmla="*/ 644 w 2743"/>
                <a:gd name="T101" fmla="*/ 438 h 2584"/>
                <a:gd name="T102" fmla="*/ 664 w 2743"/>
                <a:gd name="T103" fmla="*/ 497 h 2584"/>
                <a:gd name="T104" fmla="*/ 708 w 2743"/>
                <a:gd name="T105" fmla="*/ 505 h 2584"/>
                <a:gd name="T106" fmla="*/ 777 w 2743"/>
                <a:gd name="T107" fmla="*/ 543 h 2584"/>
                <a:gd name="T108" fmla="*/ 822 w 2743"/>
                <a:gd name="T109" fmla="*/ 657 h 2584"/>
                <a:gd name="T110" fmla="*/ 818 w 2743"/>
                <a:gd name="T111" fmla="*/ 740 h 2584"/>
                <a:gd name="T112" fmla="*/ 756 w 2743"/>
                <a:gd name="T113" fmla="*/ 740 h 258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743" h="2584">
                  <a:moveTo>
                    <a:pt x="2358" y="2579"/>
                  </a:moveTo>
                  <a:lnTo>
                    <a:pt x="2319" y="2579"/>
                  </a:lnTo>
                  <a:lnTo>
                    <a:pt x="2281" y="2579"/>
                  </a:lnTo>
                  <a:lnTo>
                    <a:pt x="2242" y="2577"/>
                  </a:lnTo>
                  <a:lnTo>
                    <a:pt x="2205" y="2577"/>
                  </a:lnTo>
                  <a:lnTo>
                    <a:pt x="2165" y="2577"/>
                  </a:lnTo>
                  <a:lnTo>
                    <a:pt x="2128" y="2577"/>
                  </a:lnTo>
                  <a:lnTo>
                    <a:pt x="2089" y="2575"/>
                  </a:lnTo>
                  <a:lnTo>
                    <a:pt x="2051" y="2575"/>
                  </a:lnTo>
                  <a:lnTo>
                    <a:pt x="2012" y="2575"/>
                  </a:lnTo>
                  <a:lnTo>
                    <a:pt x="1974" y="2575"/>
                  </a:lnTo>
                  <a:lnTo>
                    <a:pt x="1937" y="2574"/>
                  </a:lnTo>
                  <a:lnTo>
                    <a:pt x="1898" y="2574"/>
                  </a:lnTo>
                  <a:lnTo>
                    <a:pt x="1860" y="2574"/>
                  </a:lnTo>
                  <a:lnTo>
                    <a:pt x="1823" y="2574"/>
                  </a:lnTo>
                  <a:lnTo>
                    <a:pt x="1784" y="2574"/>
                  </a:lnTo>
                  <a:lnTo>
                    <a:pt x="1746" y="2574"/>
                  </a:lnTo>
                  <a:lnTo>
                    <a:pt x="1748" y="2549"/>
                  </a:lnTo>
                  <a:lnTo>
                    <a:pt x="1750" y="2526"/>
                  </a:lnTo>
                  <a:lnTo>
                    <a:pt x="1753" y="2501"/>
                  </a:lnTo>
                  <a:lnTo>
                    <a:pt x="1755" y="2477"/>
                  </a:lnTo>
                  <a:lnTo>
                    <a:pt x="1744" y="2468"/>
                  </a:lnTo>
                  <a:lnTo>
                    <a:pt x="1728" y="2461"/>
                  </a:lnTo>
                  <a:lnTo>
                    <a:pt x="1712" y="2456"/>
                  </a:lnTo>
                  <a:lnTo>
                    <a:pt x="1693" y="2452"/>
                  </a:lnTo>
                  <a:lnTo>
                    <a:pt x="1671" y="2451"/>
                  </a:lnTo>
                  <a:lnTo>
                    <a:pt x="1648" y="2449"/>
                  </a:lnTo>
                  <a:lnTo>
                    <a:pt x="1625" y="2447"/>
                  </a:lnTo>
                  <a:lnTo>
                    <a:pt x="1600" y="2447"/>
                  </a:lnTo>
                  <a:lnTo>
                    <a:pt x="1577" y="2449"/>
                  </a:lnTo>
                  <a:lnTo>
                    <a:pt x="1552" y="2449"/>
                  </a:lnTo>
                  <a:lnTo>
                    <a:pt x="1528" y="2451"/>
                  </a:lnTo>
                  <a:lnTo>
                    <a:pt x="1507" y="2452"/>
                  </a:lnTo>
                  <a:lnTo>
                    <a:pt x="1486" y="2454"/>
                  </a:lnTo>
                  <a:lnTo>
                    <a:pt x="1468" y="2454"/>
                  </a:lnTo>
                  <a:lnTo>
                    <a:pt x="1452" y="2456"/>
                  </a:lnTo>
                  <a:lnTo>
                    <a:pt x="1439" y="2456"/>
                  </a:lnTo>
                  <a:lnTo>
                    <a:pt x="1423" y="2493"/>
                  </a:lnTo>
                  <a:lnTo>
                    <a:pt x="1412" y="2518"/>
                  </a:lnTo>
                  <a:lnTo>
                    <a:pt x="1402" y="2542"/>
                  </a:lnTo>
                  <a:lnTo>
                    <a:pt x="1388" y="2572"/>
                  </a:lnTo>
                  <a:lnTo>
                    <a:pt x="1345" y="2572"/>
                  </a:lnTo>
                  <a:lnTo>
                    <a:pt x="1300" y="2570"/>
                  </a:lnTo>
                  <a:lnTo>
                    <a:pt x="1257" y="2570"/>
                  </a:lnTo>
                  <a:lnTo>
                    <a:pt x="1214" y="2570"/>
                  </a:lnTo>
                  <a:lnTo>
                    <a:pt x="1172" y="2570"/>
                  </a:lnTo>
                  <a:lnTo>
                    <a:pt x="1127" y="2568"/>
                  </a:lnTo>
                  <a:lnTo>
                    <a:pt x="1084" y="2568"/>
                  </a:lnTo>
                  <a:lnTo>
                    <a:pt x="1041" y="2568"/>
                  </a:lnTo>
                  <a:lnTo>
                    <a:pt x="997" y="2568"/>
                  </a:lnTo>
                  <a:lnTo>
                    <a:pt x="954" y="2567"/>
                  </a:lnTo>
                  <a:lnTo>
                    <a:pt x="911" y="2567"/>
                  </a:lnTo>
                  <a:lnTo>
                    <a:pt x="867" y="2567"/>
                  </a:lnTo>
                  <a:lnTo>
                    <a:pt x="824" y="2567"/>
                  </a:lnTo>
                  <a:lnTo>
                    <a:pt x="781" y="2567"/>
                  </a:lnTo>
                  <a:lnTo>
                    <a:pt x="736" y="2565"/>
                  </a:lnTo>
                  <a:lnTo>
                    <a:pt x="694" y="2565"/>
                  </a:lnTo>
                  <a:lnTo>
                    <a:pt x="651" y="2565"/>
                  </a:lnTo>
                  <a:lnTo>
                    <a:pt x="606" y="2565"/>
                  </a:lnTo>
                  <a:lnTo>
                    <a:pt x="563" y="2565"/>
                  </a:lnTo>
                  <a:lnTo>
                    <a:pt x="521" y="2563"/>
                  </a:lnTo>
                  <a:lnTo>
                    <a:pt x="476" y="2563"/>
                  </a:lnTo>
                  <a:lnTo>
                    <a:pt x="433" y="2563"/>
                  </a:lnTo>
                  <a:lnTo>
                    <a:pt x="390" y="2563"/>
                  </a:lnTo>
                  <a:lnTo>
                    <a:pt x="346" y="2563"/>
                  </a:lnTo>
                  <a:lnTo>
                    <a:pt x="303" y="2561"/>
                  </a:lnTo>
                  <a:lnTo>
                    <a:pt x="260" y="2561"/>
                  </a:lnTo>
                  <a:lnTo>
                    <a:pt x="216" y="2561"/>
                  </a:lnTo>
                  <a:lnTo>
                    <a:pt x="173" y="2561"/>
                  </a:lnTo>
                  <a:lnTo>
                    <a:pt x="130" y="2561"/>
                  </a:lnTo>
                  <a:lnTo>
                    <a:pt x="87" y="2559"/>
                  </a:lnTo>
                  <a:lnTo>
                    <a:pt x="42" y="2559"/>
                  </a:lnTo>
                  <a:lnTo>
                    <a:pt x="0" y="2559"/>
                  </a:lnTo>
                  <a:lnTo>
                    <a:pt x="5" y="2545"/>
                  </a:lnTo>
                  <a:lnTo>
                    <a:pt x="19" y="2527"/>
                  </a:lnTo>
                  <a:lnTo>
                    <a:pt x="39" y="2506"/>
                  </a:lnTo>
                  <a:lnTo>
                    <a:pt x="62" y="2483"/>
                  </a:lnTo>
                  <a:lnTo>
                    <a:pt x="87" y="2461"/>
                  </a:lnTo>
                  <a:lnTo>
                    <a:pt x="110" y="2440"/>
                  </a:lnTo>
                  <a:lnTo>
                    <a:pt x="132" y="2422"/>
                  </a:lnTo>
                  <a:lnTo>
                    <a:pt x="146" y="2408"/>
                  </a:lnTo>
                  <a:lnTo>
                    <a:pt x="180" y="2397"/>
                  </a:lnTo>
                  <a:lnTo>
                    <a:pt x="212" y="2383"/>
                  </a:lnTo>
                  <a:lnTo>
                    <a:pt x="244" y="2368"/>
                  </a:lnTo>
                  <a:lnTo>
                    <a:pt x="273" y="2351"/>
                  </a:lnTo>
                  <a:lnTo>
                    <a:pt x="301" y="2329"/>
                  </a:lnTo>
                  <a:lnTo>
                    <a:pt x="330" y="2306"/>
                  </a:lnTo>
                  <a:lnTo>
                    <a:pt x="355" y="2281"/>
                  </a:lnTo>
                  <a:lnTo>
                    <a:pt x="378" y="2252"/>
                  </a:lnTo>
                  <a:lnTo>
                    <a:pt x="376" y="2233"/>
                  </a:lnTo>
                  <a:lnTo>
                    <a:pt x="374" y="2215"/>
                  </a:lnTo>
                  <a:lnTo>
                    <a:pt x="372" y="2195"/>
                  </a:lnTo>
                  <a:lnTo>
                    <a:pt x="371" y="2177"/>
                  </a:lnTo>
                  <a:lnTo>
                    <a:pt x="397" y="2152"/>
                  </a:lnTo>
                  <a:lnTo>
                    <a:pt x="424" y="2128"/>
                  </a:lnTo>
                  <a:lnTo>
                    <a:pt x="453" y="2103"/>
                  </a:lnTo>
                  <a:lnTo>
                    <a:pt x="481" y="2079"/>
                  </a:lnTo>
                  <a:lnTo>
                    <a:pt x="510" y="2056"/>
                  </a:lnTo>
                  <a:lnTo>
                    <a:pt x="540" y="2033"/>
                  </a:lnTo>
                  <a:lnTo>
                    <a:pt x="569" y="2010"/>
                  </a:lnTo>
                  <a:lnTo>
                    <a:pt x="599" y="1987"/>
                  </a:lnTo>
                  <a:lnTo>
                    <a:pt x="629" y="1965"/>
                  </a:lnTo>
                  <a:lnTo>
                    <a:pt x="660" y="1942"/>
                  </a:lnTo>
                  <a:lnTo>
                    <a:pt x="690" y="1920"/>
                  </a:lnTo>
                  <a:lnTo>
                    <a:pt x="719" y="1899"/>
                  </a:lnTo>
                  <a:lnTo>
                    <a:pt x="749" y="1876"/>
                  </a:lnTo>
                  <a:lnTo>
                    <a:pt x="779" y="1854"/>
                  </a:lnTo>
                  <a:lnTo>
                    <a:pt x="810" y="1833"/>
                  </a:lnTo>
                  <a:lnTo>
                    <a:pt x="838" y="1810"/>
                  </a:lnTo>
                  <a:lnTo>
                    <a:pt x="863" y="1797"/>
                  </a:lnTo>
                  <a:lnTo>
                    <a:pt x="888" y="1783"/>
                  </a:lnTo>
                  <a:lnTo>
                    <a:pt x="913" y="1769"/>
                  </a:lnTo>
                  <a:lnTo>
                    <a:pt x="938" y="1753"/>
                  </a:lnTo>
                  <a:lnTo>
                    <a:pt x="961" y="1737"/>
                  </a:lnTo>
                  <a:lnTo>
                    <a:pt x="986" y="1719"/>
                  </a:lnTo>
                  <a:lnTo>
                    <a:pt x="1011" y="1703"/>
                  </a:lnTo>
                  <a:lnTo>
                    <a:pt x="1036" y="1685"/>
                  </a:lnTo>
                  <a:lnTo>
                    <a:pt x="1061" y="1667"/>
                  </a:lnTo>
                  <a:lnTo>
                    <a:pt x="1084" y="1649"/>
                  </a:lnTo>
                  <a:lnTo>
                    <a:pt x="1109" y="1631"/>
                  </a:lnTo>
                  <a:lnTo>
                    <a:pt x="1134" y="1615"/>
                  </a:lnTo>
                  <a:lnTo>
                    <a:pt x="1159" y="1597"/>
                  </a:lnTo>
                  <a:lnTo>
                    <a:pt x="1184" y="1581"/>
                  </a:lnTo>
                  <a:lnTo>
                    <a:pt x="1211" y="1565"/>
                  </a:lnTo>
                  <a:lnTo>
                    <a:pt x="1236" y="1551"/>
                  </a:lnTo>
                  <a:lnTo>
                    <a:pt x="1263" y="1530"/>
                  </a:lnTo>
                  <a:lnTo>
                    <a:pt x="1291" y="1508"/>
                  </a:lnTo>
                  <a:lnTo>
                    <a:pt x="1318" y="1487"/>
                  </a:lnTo>
                  <a:lnTo>
                    <a:pt x="1346" y="1465"/>
                  </a:lnTo>
                  <a:lnTo>
                    <a:pt x="1373" y="1444"/>
                  </a:lnTo>
                  <a:lnTo>
                    <a:pt x="1400" y="1423"/>
                  </a:lnTo>
                  <a:lnTo>
                    <a:pt x="1425" y="1399"/>
                  </a:lnTo>
                  <a:lnTo>
                    <a:pt x="1450" y="1376"/>
                  </a:lnTo>
                  <a:lnTo>
                    <a:pt x="1461" y="1330"/>
                  </a:lnTo>
                  <a:lnTo>
                    <a:pt x="1464" y="1289"/>
                  </a:lnTo>
                  <a:lnTo>
                    <a:pt x="1462" y="1249"/>
                  </a:lnTo>
                  <a:lnTo>
                    <a:pt x="1461" y="1212"/>
                  </a:lnTo>
                  <a:lnTo>
                    <a:pt x="1462" y="1178"/>
                  </a:lnTo>
                  <a:lnTo>
                    <a:pt x="1471" y="1142"/>
                  </a:lnTo>
                  <a:lnTo>
                    <a:pt x="1491" y="1108"/>
                  </a:lnTo>
                  <a:lnTo>
                    <a:pt x="1525" y="1074"/>
                  </a:lnTo>
                  <a:lnTo>
                    <a:pt x="1561" y="1053"/>
                  </a:lnTo>
                  <a:lnTo>
                    <a:pt x="1594" y="1030"/>
                  </a:lnTo>
                  <a:lnTo>
                    <a:pt x="1630" y="1008"/>
                  </a:lnTo>
                  <a:lnTo>
                    <a:pt x="1666" y="989"/>
                  </a:lnTo>
                  <a:lnTo>
                    <a:pt x="1701" y="967"/>
                  </a:lnTo>
                  <a:lnTo>
                    <a:pt x="1737" y="946"/>
                  </a:lnTo>
                  <a:lnTo>
                    <a:pt x="1775" y="926"/>
                  </a:lnTo>
                  <a:lnTo>
                    <a:pt x="1810" y="905"/>
                  </a:lnTo>
                  <a:lnTo>
                    <a:pt x="1848" y="885"/>
                  </a:lnTo>
                  <a:lnTo>
                    <a:pt x="1883" y="867"/>
                  </a:lnTo>
                  <a:lnTo>
                    <a:pt x="1921" y="848"/>
                  </a:lnTo>
                  <a:lnTo>
                    <a:pt x="1958" y="828"/>
                  </a:lnTo>
                  <a:lnTo>
                    <a:pt x="1996" y="810"/>
                  </a:lnTo>
                  <a:lnTo>
                    <a:pt x="2035" y="792"/>
                  </a:lnTo>
                  <a:lnTo>
                    <a:pt x="2073" y="776"/>
                  </a:lnTo>
                  <a:lnTo>
                    <a:pt x="2112" y="759"/>
                  </a:lnTo>
                  <a:lnTo>
                    <a:pt x="2133" y="751"/>
                  </a:lnTo>
                  <a:lnTo>
                    <a:pt x="2158" y="741"/>
                  </a:lnTo>
                  <a:lnTo>
                    <a:pt x="2185" y="728"/>
                  </a:lnTo>
                  <a:lnTo>
                    <a:pt x="2212" y="714"/>
                  </a:lnTo>
                  <a:lnTo>
                    <a:pt x="2238" y="701"/>
                  </a:lnTo>
                  <a:lnTo>
                    <a:pt x="2265" y="689"/>
                  </a:lnTo>
                  <a:lnTo>
                    <a:pt x="2290" y="682"/>
                  </a:lnTo>
                  <a:lnTo>
                    <a:pt x="2312" y="678"/>
                  </a:lnTo>
                  <a:lnTo>
                    <a:pt x="2340" y="664"/>
                  </a:lnTo>
                  <a:lnTo>
                    <a:pt x="2367" y="650"/>
                  </a:lnTo>
                  <a:lnTo>
                    <a:pt x="2390" y="635"/>
                  </a:lnTo>
                  <a:lnTo>
                    <a:pt x="2411" y="619"/>
                  </a:lnTo>
                  <a:lnTo>
                    <a:pt x="2431" y="601"/>
                  </a:lnTo>
                  <a:lnTo>
                    <a:pt x="2447" y="582"/>
                  </a:lnTo>
                  <a:lnTo>
                    <a:pt x="2460" y="557"/>
                  </a:lnTo>
                  <a:lnTo>
                    <a:pt x="2469" y="528"/>
                  </a:lnTo>
                  <a:lnTo>
                    <a:pt x="2451" y="512"/>
                  </a:lnTo>
                  <a:lnTo>
                    <a:pt x="2427" y="500"/>
                  </a:lnTo>
                  <a:lnTo>
                    <a:pt x="2404" y="489"/>
                  </a:lnTo>
                  <a:lnTo>
                    <a:pt x="2379" y="480"/>
                  </a:lnTo>
                  <a:lnTo>
                    <a:pt x="2354" y="473"/>
                  </a:lnTo>
                  <a:lnTo>
                    <a:pt x="2329" y="466"/>
                  </a:lnTo>
                  <a:lnTo>
                    <a:pt x="2306" y="460"/>
                  </a:lnTo>
                  <a:lnTo>
                    <a:pt x="2287" y="455"/>
                  </a:lnTo>
                  <a:lnTo>
                    <a:pt x="2265" y="452"/>
                  </a:lnTo>
                  <a:lnTo>
                    <a:pt x="2246" y="446"/>
                  </a:lnTo>
                  <a:lnTo>
                    <a:pt x="2224" y="443"/>
                  </a:lnTo>
                  <a:lnTo>
                    <a:pt x="2205" y="437"/>
                  </a:lnTo>
                  <a:lnTo>
                    <a:pt x="2183" y="434"/>
                  </a:lnTo>
                  <a:lnTo>
                    <a:pt x="2163" y="428"/>
                  </a:lnTo>
                  <a:lnTo>
                    <a:pt x="2144" y="423"/>
                  </a:lnTo>
                  <a:lnTo>
                    <a:pt x="2124" y="418"/>
                  </a:lnTo>
                  <a:lnTo>
                    <a:pt x="2105" y="412"/>
                  </a:lnTo>
                  <a:lnTo>
                    <a:pt x="2085" y="409"/>
                  </a:lnTo>
                  <a:lnTo>
                    <a:pt x="2065" y="403"/>
                  </a:lnTo>
                  <a:lnTo>
                    <a:pt x="2046" y="398"/>
                  </a:lnTo>
                  <a:lnTo>
                    <a:pt x="2026" y="394"/>
                  </a:lnTo>
                  <a:lnTo>
                    <a:pt x="2007" y="391"/>
                  </a:lnTo>
                  <a:lnTo>
                    <a:pt x="1987" y="387"/>
                  </a:lnTo>
                  <a:lnTo>
                    <a:pt x="1967" y="384"/>
                  </a:lnTo>
                  <a:lnTo>
                    <a:pt x="1944" y="384"/>
                  </a:lnTo>
                  <a:lnTo>
                    <a:pt x="1919" y="382"/>
                  </a:lnTo>
                  <a:lnTo>
                    <a:pt x="1894" y="378"/>
                  </a:lnTo>
                  <a:lnTo>
                    <a:pt x="1869" y="375"/>
                  </a:lnTo>
                  <a:lnTo>
                    <a:pt x="1842" y="369"/>
                  </a:lnTo>
                  <a:lnTo>
                    <a:pt x="1817" y="364"/>
                  </a:lnTo>
                  <a:lnTo>
                    <a:pt x="1792" y="357"/>
                  </a:lnTo>
                  <a:lnTo>
                    <a:pt x="1766" y="350"/>
                  </a:lnTo>
                  <a:lnTo>
                    <a:pt x="1741" y="343"/>
                  </a:lnTo>
                  <a:lnTo>
                    <a:pt x="1716" y="336"/>
                  </a:lnTo>
                  <a:lnTo>
                    <a:pt x="1691" y="328"/>
                  </a:lnTo>
                  <a:lnTo>
                    <a:pt x="1666" y="321"/>
                  </a:lnTo>
                  <a:lnTo>
                    <a:pt x="1643" y="314"/>
                  </a:lnTo>
                  <a:lnTo>
                    <a:pt x="1619" y="307"/>
                  </a:lnTo>
                  <a:lnTo>
                    <a:pt x="1596" y="300"/>
                  </a:lnTo>
                  <a:lnTo>
                    <a:pt x="1575" y="294"/>
                  </a:lnTo>
                  <a:lnTo>
                    <a:pt x="1552" y="286"/>
                  </a:lnTo>
                  <a:lnTo>
                    <a:pt x="1534" y="278"/>
                  </a:lnTo>
                  <a:lnTo>
                    <a:pt x="1520" y="273"/>
                  </a:lnTo>
                  <a:lnTo>
                    <a:pt x="1511" y="268"/>
                  </a:lnTo>
                  <a:lnTo>
                    <a:pt x="1505" y="266"/>
                  </a:lnTo>
                  <a:lnTo>
                    <a:pt x="1500" y="262"/>
                  </a:lnTo>
                  <a:lnTo>
                    <a:pt x="1496" y="261"/>
                  </a:lnTo>
                  <a:lnTo>
                    <a:pt x="1493" y="257"/>
                  </a:lnTo>
                  <a:lnTo>
                    <a:pt x="1491" y="246"/>
                  </a:lnTo>
                  <a:lnTo>
                    <a:pt x="1489" y="234"/>
                  </a:lnTo>
                  <a:lnTo>
                    <a:pt x="1487" y="223"/>
                  </a:lnTo>
                  <a:lnTo>
                    <a:pt x="1487" y="211"/>
                  </a:lnTo>
                  <a:lnTo>
                    <a:pt x="1521" y="195"/>
                  </a:lnTo>
                  <a:lnTo>
                    <a:pt x="1559" y="180"/>
                  </a:lnTo>
                  <a:lnTo>
                    <a:pt x="1596" y="170"/>
                  </a:lnTo>
                  <a:lnTo>
                    <a:pt x="1634" y="161"/>
                  </a:lnTo>
                  <a:lnTo>
                    <a:pt x="1673" y="152"/>
                  </a:lnTo>
                  <a:lnTo>
                    <a:pt x="1714" y="146"/>
                  </a:lnTo>
                  <a:lnTo>
                    <a:pt x="1753" y="139"/>
                  </a:lnTo>
                  <a:lnTo>
                    <a:pt x="1794" y="132"/>
                  </a:lnTo>
                  <a:lnTo>
                    <a:pt x="1833" y="127"/>
                  </a:lnTo>
                  <a:lnTo>
                    <a:pt x="1873" y="120"/>
                  </a:lnTo>
                  <a:lnTo>
                    <a:pt x="1912" y="111"/>
                  </a:lnTo>
                  <a:lnTo>
                    <a:pt x="1949" y="100"/>
                  </a:lnTo>
                  <a:lnTo>
                    <a:pt x="1987" y="86"/>
                  </a:lnTo>
                  <a:lnTo>
                    <a:pt x="2023" y="70"/>
                  </a:lnTo>
                  <a:lnTo>
                    <a:pt x="2055" y="52"/>
                  </a:lnTo>
                  <a:lnTo>
                    <a:pt x="2087" y="29"/>
                  </a:lnTo>
                  <a:lnTo>
                    <a:pt x="2090" y="21"/>
                  </a:lnTo>
                  <a:lnTo>
                    <a:pt x="2096" y="14"/>
                  </a:lnTo>
                  <a:lnTo>
                    <a:pt x="2101" y="7"/>
                  </a:lnTo>
                  <a:lnTo>
                    <a:pt x="2106" y="0"/>
                  </a:lnTo>
                  <a:lnTo>
                    <a:pt x="2114" y="0"/>
                  </a:lnTo>
                  <a:lnTo>
                    <a:pt x="2121" y="0"/>
                  </a:lnTo>
                  <a:lnTo>
                    <a:pt x="2128" y="0"/>
                  </a:lnTo>
                  <a:lnTo>
                    <a:pt x="2135" y="0"/>
                  </a:lnTo>
                  <a:lnTo>
                    <a:pt x="2142" y="0"/>
                  </a:lnTo>
                  <a:lnTo>
                    <a:pt x="2149" y="0"/>
                  </a:lnTo>
                  <a:lnTo>
                    <a:pt x="2156" y="2"/>
                  </a:lnTo>
                  <a:lnTo>
                    <a:pt x="2163" y="2"/>
                  </a:lnTo>
                  <a:lnTo>
                    <a:pt x="2156" y="20"/>
                  </a:lnTo>
                  <a:lnTo>
                    <a:pt x="2140" y="39"/>
                  </a:lnTo>
                  <a:lnTo>
                    <a:pt x="2115" y="59"/>
                  </a:lnTo>
                  <a:lnTo>
                    <a:pt x="2087" y="79"/>
                  </a:lnTo>
                  <a:lnTo>
                    <a:pt x="2055" y="95"/>
                  </a:lnTo>
                  <a:lnTo>
                    <a:pt x="2024" y="111"/>
                  </a:lnTo>
                  <a:lnTo>
                    <a:pt x="1999" y="123"/>
                  </a:lnTo>
                  <a:lnTo>
                    <a:pt x="1982" y="134"/>
                  </a:lnTo>
                  <a:lnTo>
                    <a:pt x="1944" y="143"/>
                  </a:lnTo>
                  <a:lnTo>
                    <a:pt x="1916" y="150"/>
                  </a:lnTo>
                  <a:lnTo>
                    <a:pt x="1896" y="155"/>
                  </a:lnTo>
                  <a:lnTo>
                    <a:pt x="1882" y="159"/>
                  </a:lnTo>
                  <a:lnTo>
                    <a:pt x="1871" y="162"/>
                  </a:lnTo>
                  <a:lnTo>
                    <a:pt x="1862" y="164"/>
                  </a:lnTo>
                  <a:lnTo>
                    <a:pt x="1857" y="168"/>
                  </a:lnTo>
                  <a:lnTo>
                    <a:pt x="1850" y="170"/>
                  </a:lnTo>
                  <a:lnTo>
                    <a:pt x="1825" y="173"/>
                  </a:lnTo>
                  <a:lnTo>
                    <a:pt x="1798" y="177"/>
                  </a:lnTo>
                  <a:lnTo>
                    <a:pt x="1773" y="180"/>
                  </a:lnTo>
                  <a:lnTo>
                    <a:pt x="1748" y="186"/>
                  </a:lnTo>
                  <a:lnTo>
                    <a:pt x="1725" y="191"/>
                  </a:lnTo>
                  <a:lnTo>
                    <a:pt x="1701" y="200"/>
                  </a:lnTo>
                  <a:lnTo>
                    <a:pt x="1678" y="211"/>
                  </a:lnTo>
                  <a:lnTo>
                    <a:pt x="1659" y="225"/>
                  </a:lnTo>
                  <a:lnTo>
                    <a:pt x="1659" y="230"/>
                  </a:lnTo>
                  <a:lnTo>
                    <a:pt x="1659" y="236"/>
                  </a:lnTo>
                  <a:lnTo>
                    <a:pt x="1659" y="241"/>
                  </a:lnTo>
                  <a:lnTo>
                    <a:pt x="1659" y="246"/>
                  </a:lnTo>
                  <a:lnTo>
                    <a:pt x="1687" y="262"/>
                  </a:lnTo>
                  <a:lnTo>
                    <a:pt x="1723" y="275"/>
                  </a:lnTo>
                  <a:lnTo>
                    <a:pt x="1764" y="282"/>
                  </a:lnTo>
                  <a:lnTo>
                    <a:pt x="1807" y="289"/>
                  </a:lnTo>
                  <a:lnTo>
                    <a:pt x="1846" y="293"/>
                  </a:lnTo>
                  <a:lnTo>
                    <a:pt x="1882" y="298"/>
                  </a:lnTo>
                  <a:lnTo>
                    <a:pt x="1908" y="305"/>
                  </a:lnTo>
                  <a:lnTo>
                    <a:pt x="1924" y="316"/>
                  </a:lnTo>
                  <a:lnTo>
                    <a:pt x="1965" y="325"/>
                  </a:lnTo>
                  <a:lnTo>
                    <a:pt x="2008" y="334"/>
                  </a:lnTo>
                  <a:lnTo>
                    <a:pt x="2049" y="343"/>
                  </a:lnTo>
                  <a:lnTo>
                    <a:pt x="2090" y="352"/>
                  </a:lnTo>
                  <a:lnTo>
                    <a:pt x="2133" y="361"/>
                  </a:lnTo>
                  <a:lnTo>
                    <a:pt x="2174" y="369"/>
                  </a:lnTo>
                  <a:lnTo>
                    <a:pt x="2217" y="378"/>
                  </a:lnTo>
                  <a:lnTo>
                    <a:pt x="2260" y="387"/>
                  </a:lnTo>
                  <a:lnTo>
                    <a:pt x="2301" y="398"/>
                  </a:lnTo>
                  <a:lnTo>
                    <a:pt x="2344" y="407"/>
                  </a:lnTo>
                  <a:lnTo>
                    <a:pt x="2386" y="416"/>
                  </a:lnTo>
                  <a:lnTo>
                    <a:pt x="2429" y="427"/>
                  </a:lnTo>
                  <a:lnTo>
                    <a:pt x="2472" y="435"/>
                  </a:lnTo>
                  <a:lnTo>
                    <a:pt x="2515" y="446"/>
                  </a:lnTo>
                  <a:lnTo>
                    <a:pt x="2558" y="459"/>
                  </a:lnTo>
                  <a:lnTo>
                    <a:pt x="2601" y="469"/>
                  </a:lnTo>
                  <a:lnTo>
                    <a:pt x="2627" y="480"/>
                  </a:lnTo>
                  <a:lnTo>
                    <a:pt x="2656" y="493"/>
                  </a:lnTo>
                  <a:lnTo>
                    <a:pt x="2681" y="505"/>
                  </a:lnTo>
                  <a:lnTo>
                    <a:pt x="2702" y="519"/>
                  </a:lnTo>
                  <a:lnTo>
                    <a:pt x="2716" y="537"/>
                  </a:lnTo>
                  <a:lnTo>
                    <a:pt x="2722" y="559"/>
                  </a:lnTo>
                  <a:lnTo>
                    <a:pt x="2715" y="585"/>
                  </a:lnTo>
                  <a:lnTo>
                    <a:pt x="2693" y="618"/>
                  </a:lnTo>
                  <a:lnTo>
                    <a:pt x="2665" y="635"/>
                  </a:lnTo>
                  <a:lnTo>
                    <a:pt x="2638" y="653"/>
                  </a:lnTo>
                  <a:lnTo>
                    <a:pt x="2609" y="671"/>
                  </a:lnTo>
                  <a:lnTo>
                    <a:pt x="2581" y="689"/>
                  </a:lnTo>
                  <a:lnTo>
                    <a:pt x="2552" y="705"/>
                  </a:lnTo>
                  <a:lnTo>
                    <a:pt x="2524" y="723"/>
                  </a:lnTo>
                  <a:lnTo>
                    <a:pt x="2495" y="741"/>
                  </a:lnTo>
                  <a:lnTo>
                    <a:pt x="2467" y="759"/>
                  </a:lnTo>
                  <a:lnTo>
                    <a:pt x="2438" y="776"/>
                  </a:lnTo>
                  <a:lnTo>
                    <a:pt x="2410" y="792"/>
                  </a:lnTo>
                  <a:lnTo>
                    <a:pt x="2381" y="810"/>
                  </a:lnTo>
                  <a:lnTo>
                    <a:pt x="2353" y="828"/>
                  </a:lnTo>
                  <a:lnTo>
                    <a:pt x="2322" y="846"/>
                  </a:lnTo>
                  <a:lnTo>
                    <a:pt x="2294" y="862"/>
                  </a:lnTo>
                  <a:lnTo>
                    <a:pt x="2265" y="880"/>
                  </a:lnTo>
                  <a:lnTo>
                    <a:pt x="2237" y="898"/>
                  </a:lnTo>
                  <a:lnTo>
                    <a:pt x="2206" y="921"/>
                  </a:lnTo>
                  <a:lnTo>
                    <a:pt x="2171" y="948"/>
                  </a:lnTo>
                  <a:lnTo>
                    <a:pt x="2135" y="973"/>
                  </a:lnTo>
                  <a:lnTo>
                    <a:pt x="2099" y="1001"/>
                  </a:lnTo>
                  <a:lnTo>
                    <a:pt x="2067" y="1032"/>
                  </a:lnTo>
                  <a:lnTo>
                    <a:pt x="2039" y="1066"/>
                  </a:lnTo>
                  <a:lnTo>
                    <a:pt x="2017" y="1099"/>
                  </a:lnTo>
                  <a:lnTo>
                    <a:pt x="2005" y="1137"/>
                  </a:lnTo>
                  <a:lnTo>
                    <a:pt x="2010" y="1167"/>
                  </a:lnTo>
                  <a:lnTo>
                    <a:pt x="2023" y="1196"/>
                  </a:lnTo>
                  <a:lnTo>
                    <a:pt x="2037" y="1224"/>
                  </a:lnTo>
                  <a:lnTo>
                    <a:pt x="2056" y="1251"/>
                  </a:lnTo>
                  <a:lnTo>
                    <a:pt x="2078" y="1278"/>
                  </a:lnTo>
                  <a:lnTo>
                    <a:pt x="2103" y="1303"/>
                  </a:lnTo>
                  <a:lnTo>
                    <a:pt x="2126" y="1328"/>
                  </a:lnTo>
                  <a:lnTo>
                    <a:pt x="2149" y="1353"/>
                  </a:lnTo>
                  <a:lnTo>
                    <a:pt x="2151" y="1356"/>
                  </a:lnTo>
                  <a:lnTo>
                    <a:pt x="2151" y="1362"/>
                  </a:lnTo>
                  <a:lnTo>
                    <a:pt x="2153" y="1365"/>
                  </a:lnTo>
                  <a:lnTo>
                    <a:pt x="2153" y="1371"/>
                  </a:lnTo>
                  <a:lnTo>
                    <a:pt x="2135" y="1390"/>
                  </a:lnTo>
                  <a:lnTo>
                    <a:pt x="2124" y="1406"/>
                  </a:lnTo>
                  <a:lnTo>
                    <a:pt x="2121" y="1424"/>
                  </a:lnTo>
                  <a:lnTo>
                    <a:pt x="2119" y="1453"/>
                  </a:lnTo>
                  <a:lnTo>
                    <a:pt x="2128" y="1472"/>
                  </a:lnTo>
                  <a:lnTo>
                    <a:pt x="2135" y="1489"/>
                  </a:lnTo>
                  <a:lnTo>
                    <a:pt x="2135" y="1505"/>
                  </a:lnTo>
                  <a:lnTo>
                    <a:pt x="2124" y="1528"/>
                  </a:lnTo>
                  <a:lnTo>
                    <a:pt x="2122" y="1558"/>
                  </a:lnTo>
                  <a:lnTo>
                    <a:pt x="2121" y="1594"/>
                  </a:lnTo>
                  <a:lnTo>
                    <a:pt x="2122" y="1631"/>
                  </a:lnTo>
                  <a:lnTo>
                    <a:pt x="2130" y="1667"/>
                  </a:lnTo>
                  <a:lnTo>
                    <a:pt x="2142" y="1697"/>
                  </a:lnTo>
                  <a:lnTo>
                    <a:pt x="2162" y="1722"/>
                  </a:lnTo>
                  <a:lnTo>
                    <a:pt x="2190" y="1735"/>
                  </a:lnTo>
                  <a:lnTo>
                    <a:pt x="2229" y="1733"/>
                  </a:lnTo>
                  <a:lnTo>
                    <a:pt x="2249" y="1751"/>
                  </a:lnTo>
                  <a:lnTo>
                    <a:pt x="2267" y="1763"/>
                  </a:lnTo>
                  <a:lnTo>
                    <a:pt x="2283" y="1772"/>
                  </a:lnTo>
                  <a:lnTo>
                    <a:pt x="2299" y="1774"/>
                  </a:lnTo>
                  <a:lnTo>
                    <a:pt x="2317" y="1772"/>
                  </a:lnTo>
                  <a:lnTo>
                    <a:pt x="2335" y="1763"/>
                  </a:lnTo>
                  <a:lnTo>
                    <a:pt x="2356" y="1753"/>
                  </a:lnTo>
                  <a:lnTo>
                    <a:pt x="2379" y="1735"/>
                  </a:lnTo>
                  <a:lnTo>
                    <a:pt x="2420" y="1744"/>
                  </a:lnTo>
                  <a:lnTo>
                    <a:pt x="2460" y="1769"/>
                  </a:lnTo>
                  <a:lnTo>
                    <a:pt x="2497" y="1804"/>
                  </a:lnTo>
                  <a:lnTo>
                    <a:pt x="2531" y="1847"/>
                  </a:lnTo>
                  <a:lnTo>
                    <a:pt x="2563" y="1897"/>
                  </a:lnTo>
                  <a:lnTo>
                    <a:pt x="2590" y="1945"/>
                  </a:lnTo>
                  <a:lnTo>
                    <a:pt x="2613" y="1992"/>
                  </a:lnTo>
                  <a:lnTo>
                    <a:pt x="2633" y="2031"/>
                  </a:lnTo>
                  <a:lnTo>
                    <a:pt x="2658" y="2094"/>
                  </a:lnTo>
                  <a:lnTo>
                    <a:pt x="2677" y="2160"/>
                  </a:lnTo>
                  <a:lnTo>
                    <a:pt x="2695" y="2226"/>
                  </a:lnTo>
                  <a:lnTo>
                    <a:pt x="2709" y="2293"/>
                  </a:lnTo>
                  <a:lnTo>
                    <a:pt x="2722" y="2363"/>
                  </a:lnTo>
                  <a:lnTo>
                    <a:pt x="2731" y="2433"/>
                  </a:lnTo>
                  <a:lnTo>
                    <a:pt x="2738" y="2502"/>
                  </a:lnTo>
                  <a:lnTo>
                    <a:pt x="2743" y="2574"/>
                  </a:lnTo>
                  <a:lnTo>
                    <a:pt x="2733" y="2577"/>
                  </a:lnTo>
                  <a:lnTo>
                    <a:pt x="2716" y="2581"/>
                  </a:lnTo>
                  <a:lnTo>
                    <a:pt x="2697" y="2583"/>
                  </a:lnTo>
                  <a:lnTo>
                    <a:pt x="2672" y="2584"/>
                  </a:lnTo>
                  <a:lnTo>
                    <a:pt x="2647" y="2584"/>
                  </a:lnTo>
                  <a:lnTo>
                    <a:pt x="2617" y="2584"/>
                  </a:lnTo>
                  <a:lnTo>
                    <a:pt x="2586" y="2584"/>
                  </a:lnTo>
                  <a:lnTo>
                    <a:pt x="2556" y="2584"/>
                  </a:lnTo>
                  <a:lnTo>
                    <a:pt x="2524" y="2584"/>
                  </a:lnTo>
                  <a:lnTo>
                    <a:pt x="2494" y="2583"/>
                  </a:lnTo>
                  <a:lnTo>
                    <a:pt x="2463" y="2583"/>
                  </a:lnTo>
                  <a:lnTo>
                    <a:pt x="2435" y="2581"/>
                  </a:lnTo>
                  <a:lnTo>
                    <a:pt x="2410" y="2581"/>
                  </a:lnTo>
                  <a:lnTo>
                    <a:pt x="2388" y="2579"/>
                  </a:lnTo>
                  <a:lnTo>
                    <a:pt x="2370" y="2579"/>
                  </a:lnTo>
                  <a:lnTo>
                    <a:pt x="2358" y="2579"/>
                  </a:lnTo>
                  <a:close/>
                </a:path>
              </a:pathLst>
            </a:custGeom>
            <a:solidFill>
              <a:srgbClr val="9999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06" name="Freeform 47"/>
            <p:cNvSpPr>
              <a:spLocks noChangeAspect="1"/>
            </p:cNvSpPr>
            <p:nvPr/>
          </p:nvSpPr>
          <p:spPr bwMode="auto">
            <a:xfrm>
              <a:off x="4629" y="2794"/>
              <a:ext cx="31" cy="30"/>
            </a:xfrm>
            <a:custGeom>
              <a:avLst/>
              <a:gdLst>
                <a:gd name="T0" fmla="*/ 1 w 104"/>
                <a:gd name="T1" fmla="*/ 30 h 105"/>
                <a:gd name="T2" fmla="*/ 1 w 104"/>
                <a:gd name="T3" fmla="*/ 23 h 105"/>
                <a:gd name="T4" fmla="*/ 1 w 104"/>
                <a:gd name="T5" fmla="*/ 16 h 105"/>
                <a:gd name="T6" fmla="*/ 0 w 104"/>
                <a:gd name="T7" fmla="*/ 9 h 105"/>
                <a:gd name="T8" fmla="*/ 0 w 104"/>
                <a:gd name="T9" fmla="*/ 2 h 105"/>
                <a:gd name="T10" fmla="*/ 4 w 104"/>
                <a:gd name="T11" fmla="*/ 2 h 105"/>
                <a:gd name="T12" fmla="*/ 7 w 104"/>
                <a:gd name="T13" fmla="*/ 1 h 105"/>
                <a:gd name="T14" fmla="*/ 11 w 104"/>
                <a:gd name="T15" fmla="*/ 1 h 105"/>
                <a:gd name="T16" fmla="*/ 16 w 104"/>
                <a:gd name="T17" fmla="*/ 1 h 105"/>
                <a:gd name="T18" fmla="*/ 19 w 104"/>
                <a:gd name="T19" fmla="*/ 0 h 105"/>
                <a:gd name="T20" fmla="*/ 23 w 104"/>
                <a:gd name="T21" fmla="*/ 0 h 105"/>
                <a:gd name="T22" fmla="*/ 27 w 104"/>
                <a:gd name="T23" fmla="*/ 0 h 105"/>
                <a:gd name="T24" fmla="*/ 31 w 104"/>
                <a:gd name="T25" fmla="*/ 0 h 105"/>
                <a:gd name="T26" fmla="*/ 29 w 104"/>
                <a:gd name="T27" fmla="*/ 3 h 105"/>
                <a:gd name="T28" fmla="*/ 27 w 104"/>
                <a:gd name="T29" fmla="*/ 5 h 105"/>
                <a:gd name="T30" fmla="*/ 24 w 104"/>
                <a:gd name="T31" fmla="*/ 7 h 105"/>
                <a:gd name="T32" fmla="*/ 22 w 104"/>
                <a:gd name="T33" fmla="*/ 7 h 105"/>
                <a:gd name="T34" fmla="*/ 19 w 104"/>
                <a:gd name="T35" fmla="*/ 9 h 105"/>
                <a:gd name="T36" fmla="*/ 16 w 104"/>
                <a:gd name="T37" fmla="*/ 9 h 105"/>
                <a:gd name="T38" fmla="*/ 13 w 104"/>
                <a:gd name="T39" fmla="*/ 9 h 105"/>
                <a:gd name="T40" fmla="*/ 10 w 104"/>
                <a:gd name="T41" fmla="*/ 9 h 105"/>
                <a:gd name="T42" fmla="*/ 11 w 104"/>
                <a:gd name="T43" fmla="*/ 11 h 105"/>
                <a:gd name="T44" fmla="*/ 13 w 104"/>
                <a:gd name="T45" fmla="*/ 12 h 105"/>
                <a:gd name="T46" fmla="*/ 14 w 104"/>
                <a:gd name="T47" fmla="*/ 13 h 105"/>
                <a:gd name="T48" fmla="*/ 16 w 104"/>
                <a:gd name="T49" fmla="*/ 15 h 105"/>
                <a:gd name="T50" fmla="*/ 9 w 104"/>
                <a:gd name="T51" fmla="*/ 23 h 105"/>
                <a:gd name="T52" fmla="*/ 5 w 104"/>
                <a:gd name="T53" fmla="*/ 27 h 105"/>
                <a:gd name="T54" fmla="*/ 3 w 104"/>
                <a:gd name="T55" fmla="*/ 29 h 105"/>
                <a:gd name="T56" fmla="*/ 1 w 104"/>
                <a:gd name="T57" fmla="*/ 30 h 10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04" h="105">
                  <a:moveTo>
                    <a:pt x="2" y="105"/>
                  </a:moveTo>
                  <a:lnTo>
                    <a:pt x="2" y="80"/>
                  </a:lnTo>
                  <a:lnTo>
                    <a:pt x="2" y="55"/>
                  </a:lnTo>
                  <a:lnTo>
                    <a:pt x="0" y="32"/>
                  </a:lnTo>
                  <a:lnTo>
                    <a:pt x="0" y="7"/>
                  </a:lnTo>
                  <a:lnTo>
                    <a:pt x="13" y="7"/>
                  </a:lnTo>
                  <a:lnTo>
                    <a:pt x="25" y="5"/>
                  </a:lnTo>
                  <a:lnTo>
                    <a:pt x="38" y="5"/>
                  </a:lnTo>
                  <a:lnTo>
                    <a:pt x="52" y="3"/>
                  </a:lnTo>
                  <a:lnTo>
                    <a:pt x="64" y="1"/>
                  </a:lnTo>
                  <a:lnTo>
                    <a:pt x="77" y="1"/>
                  </a:lnTo>
                  <a:lnTo>
                    <a:pt x="91" y="0"/>
                  </a:lnTo>
                  <a:lnTo>
                    <a:pt x="104" y="0"/>
                  </a:lnTo>
                  <a:lnTo>
                    <a:pt x="98" y="10"/>
                  </a:lnTo>
                  <a:lnTo>
                    <a:pt x="91" y="17"/>
                  </a:lnTo>
                  <a:lnTo>
                    <a:pt x="82" y="23"/>
                  </a:lnTo>
                  <a:lnTo>
                    <a:pt x="73" y="26"/>
                  </a:lnTo>
                  <a:lnTo>
                    <a:pt x="64" y="30"/>
                  </a:lnTo>
                  <a:lnTo>
                    <a:pt x="54" y="32"/>
                  </a:lnTo>
                  <a:lnTo>
                    <a:pt x="45" y="32"/>
                  </a:lnTo>
                  <a:lnTo>
                    <a:pt x="34" y="33"/>
                  </a:lnTo>
                  <a:lnTo>
                    <a:pt x="38" y="37"/>
                  </a:lnTo>
                  <a:lnTo>
                    <a:pt x="43" y="42"/>
                  </a:lnTo>
                  <a:lnTo>
                    <a:pt x="48" y="46"/>
                  </a:lnTo>
                  <a:lnTo>
                    <a:pt x="54" y="51"/>
                  </a:lnTo>
                  <a:lnTo>
                    <a:pt x="31" y="80"/>
                  </a:lnTo>
                  <a:lnTo>
                    <a:pt x="16" y="94"/>
                  </a:lnTo>
                  <a:lnTo>
                    <a:pt x="9" y="101"/>
                  </a:lnTo>
                  <a:lnTo>
                    <a:pt x="2" y="105"/>
                  </a:lnTo>
                  <a:close/>
                </a:path>
              </a:pathLst>
            </a:custGeom>
            <a:solidFill>
              <a:srgbClr val="0099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07" name="Freeform 48"/>
            <p:cNvSpPr>
              <a:spLocks noChangeAspect="1"/>
            </p:cNvSpPr>
            <p:nvPr/>
          </p:nvSpPr>
          <p:spPr bwMode="auto">
            <a:xfrm>
              <a:off x="4627" y="2633"/>
              <a:ext cx="116" cy="149"/>
            </a:xfrm>
            <a:custGeom>
              <a:avLst/>
              <a:gdLst>
                <a:gd name="T0" fmla="*/ 23 w 382"/>
                <a:gd name="T1" fmla="*/ 139 h 524"/>
                <a:gd name="T2" fmla="*/ 39 w 382"/>
                <a:gd name="T3" fmla="*/ 120 h 524"/>
                <a:gd name="T4" fmla="*/ 53 w 382"/>
                <a:gd name="T5" fmla="*/ 103 h 524"/>
                <a:gd name="T6" fmla="*/ 39 w 382"/>
                <a:gd name="T7" fmla="*/ 114 h 524"/>
                <a:gd name="T8" fmla="*/ 21 w 382"/>
                <a:gd name="T9" fmla="*/ 138 h 524"/>
                <a:gd name="T10" fmla="*/ 11 w 382"/>
                <a:gd name="T11" fmla="*/ 148 h 524"/>
                <a:gd name="T12" fmla="*/ 1 w 382"/>
                <a:gd name="T13" fmla="*/ 148 h 524"/>
                <a:gd name="T14" fmla="*/ 12 w 382"/>
                <a:gd name="T15" fmla="*/ 126 h 524"/>
                <a:gd name="T16" fmla="*/ 31 w 382"/>
                <a:gd name="T17" fmla="*/ 106 h 524"/>
                <a:gd name="T18" fmla="*/ 40 w 382"/>
                <a:gd name="T19" fmla="*/ 93 h 524"/>
                <a:gd name="T20" fmla="*/ 37 w 382"/>
                <a:gd name="T21" fmla="*/ 93 h 524"/>
                <a:gd name="T22" fmla="*/ 24 w 382"/>
                <a:gd name="T23" fmla="*/ 109 h 524"/>
                <a:gd name="T24" fmla="*/ 11 w 382"/>
                <a:gd name="T25" fmla="*/ 125 h 524"/>
                <a:gd name="T26" fmla="*/ 2 w 382"/>
                <a:gd name="T27" fmla="*/ 131 h 524"/>
                <a:gd name="T28" fmla="*/ 2 w 382"/>
                <a:gd name="T29" fmla="*/ 117 h 524"/>
                <a:gd name="T30" fmla="*/ 12 w 382"/>
                <a:gd name="T31" fmla="*/ 106 h 524"/>
                <a:gd name="T32" fmla="*/ 24 w 382"/>
                <a:gd name="T33" fmla="*/ 90 h 524"/>
                <a:gd name="T34" fmla="*/ 28 w 382"/>
                <a:gd name="T35" fmla="*/ 82 h 524"/>
                <a:gd name="T36" fmla="*/ 27 w 382"/>
                <a:gd name="T37" fmla="*/ 80 h 524"/>
                <a:gd name="T38" fmla="*/ 17 w 382"/>
                <a:gd name="T39" fmla="*/ 92 h 524"/>
                <a:gd name="T40" fmla="*/ 8 w 382"/>
                <a:gd name="T41" fmla="*/ 103 h 524"/>
                <a:gd name="T42" fmla="*/ 2 w 382"/>
                <a:gd name="T43" fmla="*/ 105 h 524"/>
                <a:gd name="T44" fmla="*/ 1 w 382"/>
                <a:gd name="T45" fmla="*/ 93 h 524"/>
                <a:gd name="T46" fmla="*/ 8 w 382"/>
                <a:gd name="T47" fmla="*/ 85 h 524"/>
                <a:gd name="T48" fmla="*/ 17 w 382"/>
                <a:gd name="T49" fmla="*/ 73 h 524"/>
                <a:gd name="T50" fmla="*/ 16 w 382"/>
                <a:gd name="T51" fmla="*/ 69 h 524"/>
                <a:gd name="T52" fmla="*/ 10 w 382"/>
                <a:gd name="T53" fmla="*/ 75 h 524"/>
                <a:gd name="T54" fmla="*/ 4 w 382"/>
                <a:gd name="T55" fmla="*/ 82 h 524"/>
                <a:gd name="T56" fmla="*/ 2 w 382"/>
                <a:gd name="T57" fmla="*/ 78 h 524"/>
                <a:gd name="T58" fmla="*/ 4 w 382"/>
                <a:gd name="T59" fmla="*/ 67 h 524"/>
                <a:gd name="T60" fmla="*/ 10 w 382"/>
                <a:gd name="T61" fmla="*/ 57 h 524"/>
                <a:gd name="T62" fmla="*/ 3 w 382"/>
                <a:gd name="T63" fmla="*/ 60 h 524"/>
                <a:gd name="T64" fmla="*/ 3 w 382"/>
                <a:gd name="T65" fmla="*/ 54 h 524"/>
                <a:gd name="T66" fmla="*/ 4 w 382"/>
                <a:gd name="T67" fmla="*/ 48 h 524"/>
                <a:gd name="T68" fmla="*/ 1 w 382"/>
                <a:gd name="T69" fmla="*/ 48 h 524"/>
                <a:gd name="T70" fmla="*/ 2 w 382"/>
                <a:gd name="T71" fmla="*/ 12 h 524"/>
                <a:gd name="T72" fmla="*/ 8 w 382"/>
                <a:gd name="T73" fmla="*/ 0 h 524"/>
                <a:gd name="T74" fmla="*/ 20 w 382"/>
                <a:gd name="T75" fmla="*/ 5 h 524"/>
                <a:gd name="T76" fmla="*/ 39 w 382"/>
                <a:gd name="T77" fmla="*/ 20 h 524"/>
                <a:gd name="T78" fmla="*/ 56 w 382"/>
                <a:gd name="T79" fmla="*/ 36 h 524"/>
                <a:gd name="T80" fmla="*/ 78 w 382"/>
                <a:gd name="T81" fmla="*/ 55 h 524"/>
                <a:gd name="T82" fmla="*/ 104 w 382"/>
                <a:gd name="T83" fmla="*/ 78 h 524"/>
                <a:gd name="T84" fmla="*/ 116 w 382"/>
                <a:gd name="T85" fmla="*/ 107 h 524"/>
                <a:gd name="T86" fmla="*/ 114 w 382"/>
                <a:gd name="T87" fmla="*/ 110 h 524"/>
                <a:gd name="T88" fmla="*/ 108 w 382"/>
                <a:gd name="T89" fmla="*/ 116 h 524"/>
                <a:gd name="T90" fmla="*/ 99 w 382"/>
                <a:gd name="T91" fmla="*/ 122 h 524"/>
                <a:gd name="T92" fmla="*/ 100 w 382"/>
                <a:gd name="T93" fmla="*/ 115 h 524"/>
                <a:gd name="T94" fmla="*/ 91 w 382"/>
                <a:gd name="T95" fmla="*/ 121 h 524"/>
                <a:gd name="T96" fmla="*/ 84 w 382"/>
                <a:gd name="T97" fmla="*/ 132 h 524"/>
                <a:gd name="T98" fmla="*/ 75 w 382"/>
                <a:gd name="T99" fmla="*/ 139 h 524"/>
                <a:gd name="T100" fmla="*/ 64 w 382"/>
                <a:gd name="T101" fmla="*/ 142 h 524"/>
                <a:gd name="T102" fmla="*/ 70 w 382"/>
                <a:gd name="T103" fmla="*/ 131 h 524"/>
                <a:gd name="T104" fmla="*/ 79 w 382"/>
                <a:gd name="T105" fmla="*/ 121 h 524"/>
                <a:gd name="T106" fmla="*/ 74 w 382"/>
                <a:gd name="T107" fmla="*/ 121 h 524"/>
                <a:gd name="T108" fmla="*/ 63 w 382"/>
                <a:gd name="T109" fmla="*/ 134 h 524"/>
                <a:gd name="T110" fmla="*/ 49 w 382"/>
                <a:gd name="T111" fmla="*/ 143 h 524"/>
                <a:gd name="T112" fmla="*/ 46 w 382"/>
                <a:gd name="T113" fmla="*/ 138 h 524"/>
                <a:gd name="T114" fmla="*/ 56 w 382"/>
                <a:gd name="T115" fmla="*/ 125 h 524"/>
                <a:gd name="T116" fmla="*/ 64 w 382"/>
                <a:gd name="T117" fmla="*/ 113 h 524"/>
                <a:gd name="T118" fmla="*/ 63 w 382"/>
                <a:gd name="T119" fmla="*/ 112 h 524"/>
                <a:gd name="T120" fmla="*/ 52 w 382"/>
                <a:gd name="T121" fmla="*/ 123 h 524"/>
                <a:gd name="T122" fmla="*/ 39 w 382"/>
                <a:gd name="T123" fmla="*/ 140 h 524"/>
                <a:gd name="T124" fmla="*/ 19 w 382"/>
                <a:gd name="T125" fmla="*/ 149 h 52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82" h="524">
                  <a:moveTo>
                    <a:pt x="62" y="524"/>
                  </a:moveTo>
                  <a:lnTo>
                    <a:pt x="66" y="510"/>
                  </a:lnTo>
                  <a:lnTo>
                    <a:pt x="77" y="490"/>
                  </a:lnTo>
                  <a:lnTo>
                    <a:pt x="93" y="469"/>
                  </a:lnTo>
                  <a:lnTo>
                    <a:pt x="111" y="446"/>
                  </a:lnTo>
                  <a:lnTo>
                    <a:pt x="130" y="423"/>
                  </a:lnTo>
                  <a:lnTo>
                    <a:pt x="148" y="401"/>
                  </a:lnTo>
                  <a:lnTo>
                    <a:pt x="164" y="380"/>
                  </a:lnTo>
                  <a:lnTo>
                    <a:pt x="175" y="362"/>
                  </a:lnTo>
                  <a:lnTo>
                    <a:pt x="164" y="364"/>
                  </a:lnTo>
                  <a:lnTo>
                    <a:pt x="148" y="378"/>
                  </a:lnTo>
                  <a:lnTo>
                    <a:pt x="128" y="401"/>
                  </a:lnTo>
                  <a:lnTo>
                    <a:pt x="109" y="428"/>
                  </a:lnTo>
                  <a:lnTo>
                    <a:pt x="87" y="456"/>
                  </a:lnTo>
                  <a:lnTo>
                    <a:pt x="69" y="485"/>
                  </a:lnTo>
                  <a:lnTo>
                    <a:pt x="55" y="506"/>
                  </a:lnTo>
                  <a:lnTo>
                    <a:pt x="46" y="519"/>
                  </a:lnTo>
                  <a:lnTo>
                    <a:pt x="36" y="519"/>
                  </a:lnTo>
                  <a:lnTo>
                    <a:pt x="25" y="519"/>
                  </a:lnTo>
                  <a:lnTo>
                    <a:pt x="14" y="521"/>
                  </a:lnTo>
                  <a:lnTo>
                    <a:pt x="3" y="521"/>
                  </a:lnTo>
                  <a:lnTo>
                    <a:pt x="11" y="492"/>
                  </a:lnTo>
                  <a:lnTo>
                    <a:pt x="25" y="467"/>
                  </a:lnTo>
                  <a:lnTo>
                    <a:pt x="41" y="442"/>
                  </a:lnTo>
                  <a:lnTo>
                    <a:pt x="61" y="421"/>
                  </a:lnTo>
                  <a:lnTo>
                    <a:pt x="82" y="398"/>
                  </a:lnTo>
                  <a:lnTo>
                    <a:pt x="102" y="374"/>
                  </a:lnTo>
                  <a:lnTo>
                    <a:pt x="119" y="351"/>
                  </a:lnTo>
                  <a:lnTo>
                    <a:pt x="135" y="326"/>
                  </a:lnTo>
                  <a:lnTo>
                    <a:pt x="132" y="326"/>
                  </a:lnTo>
                  <a:lnTo>
                    <a:pt x="128" y="326"/>
                  </a:lnTo>
                  <a:lnTo>
                    <a:pt x="127" y="326"/>
                  </a:lnTo>
                  <a:lnTo>
                    <a:pt x="123" y="326"/>
                  </a:lnTo>
                  <a:lnTo>
                    <a:pt x="109" y="344"/>
                  </a:lnTo>
                  <a:lnTo>
                    <a:pt x="94" y="364"/>
                  </a:lnTo>
                  <a:lnTo>
                    <a:pt x="78" y="382"/>
                  </a:lnTo>
                  <a:lnTo>
                    <a:pt x="64" y="401"/>
                  </a:lnTo>
                  <a:lnTo>
                    <a:pt x="50" y="419"/>
                  </a:lnTo>
                  <a:lnTo>
                    <a:pt x="36" y="439"/>
                  </a:lnTo>
                  <a:lnTo>
                    <a:pt x="21" y="456"/>
                  </a:lnTo>
                  <a:lnTo>
                    <a:pt x="7" y="476"/>
                  </a:lnTo>
                  <a:lnTo>
                    <a:pt x="5" y="460"/>
                  </a:lnTo>
                  <a:lnTo>
                    <a:pt x="5" y="444"/>
                  </a:lnTo>
                  <a:lnTo>
                    <a:pt x="5" y="428"/>
                  </a:lnTo>
                  <a:lnTo>
                    <a:pt x="5" y="412"/>
                  </a:lnTo>
                  <a:lnTo>
                    <a:pt x="14" y="401"/>
                  </a:lnTo>
                  <a:lnTo>
                    <a:pt x="27" y="389"/>
                  </a:lnTo>
                  <a:lnTo>
                    <a:pt x="39" y="373"/>
                  </a:lnTo>
                  <a:lnTo>
                    <a:pt x="55" y="355"/>
                  </a:lnTo>
                  <a:lnTo>
                    <a:pt x="68" y="335"/>
                  </a:lnTo>
                  <a:lnTo>
                    <a:pt x="80" y="317"/>
                  </a:lnTo>
                  <a:lnTo>
                    <a:pt x="89" y="301"/>
                  </a:lnTo>
                  <a:lnTo>
                    <a:pt x="94" y="287"/>
                  </a:lnTo>
                  <a:lnTo>
                    <a:pt x="93" y="287"/>
                  </a:lnTo>
                  <a:lnTo>
                    <a:pt x="93" y="285"/>
                  </a:lnTo>
                  <a:lnTo>
                    <a:pt x="91" y="285"/>
                  </a:lnTo>
                  <a:lnTo>
                    <a:pt x="89" y="283"/>
                  </a:lnTo>
                  <a:lnTo>
                    <a:pt x="78" y="296"/>
                  </a:lnTo>
                  <a:lnTo>
                    <a:pt x="68" y="310"/>
                  </a:lnTo>
                  <a:lnTo>
                    <a:pt x="57" y="323"/>
                  </a:lnTo>
                  <a:lnTo>
                    <a:pt x="48" y="335"/>
                  </a:lnTo>
                  <a:lnTo>
                    <a:pt x="37" y="349"/>
                  </a:lnTo>
                  <a:lnTo>
                    <a:pt x="27" y="362"/>
                  </a:lnTo>
                  <a:lnTo>
                    <a:pt x="18" y="374"/>
                  </a:lnTo>
                  <a:lnTo>
                    <a:pt x="7" y="387"/>
                  </a:lnTo>
                  <a:lnTo>
                    <a:pt x="5" y="371"/>
                  </a:lnTo>
                  <a:lnTo>
                    <a:pt x="3" y="357"/>
                  </a:lnTo>
                  <a:lnTo>
                    <a:pt x="2" y="340"/>
                  </a:lnTo>
                  <a:lnTo>
                    <a:pt x="2" y="326"/>
                  </a:lnTo>
                  <a:lnTo>
                    <a:pt x="7" y="319"/>
                  </a:lnTo>
                  <a:lnTo>
                    <a:pt x="16" y="310"/>
                  </a:lnTo>
                  <a:lnTo>
                    <a:pt x="25" y="298"/>
                  </a:lnTo>
                  <a:lnTo>
                    <a:pt x="37" y="283"/>
                  </a:lnTo>
                  <a:lnTo>
                    <a:pt x="46" y="269"/>
                  </a:lnTo>
                  <a:lnTo>
                    <a:pt x="55" y="257"/>
                  </a:lnTo>
                  <a:lnTo>
                    <a:pt x="61" y="244"/>
                  </a:lnTo>
                  <a:lnTo>
                    <a:pt x="62" y="237"/>
                  </a:lnTo>
                  <a:lnTo>
                    <a:pt x="53" y="244"/>
                  </a:lnTo>
                  <a:lnTo>
                    <a:pt x="46" y="251"/>
                  </a:lnTo>
                  <a:lnTo>
                    <a:pt x="39" y="257"/>
                  </a:lnTo>
                  <a:lnTo>
                    <a:pt x="34" y="264"/>
                  </a:lnTo>
                  <a:lnTo>
                    <a:pt x="27" y="273"/>
                  </a:lnTo>
                  <a:lnTo>
                    <a:pt x="21" y="280"/>
                  </a:lnTo>
                  <a:lnTo>
                    <a:pt x="14" y="289"/>
                  </a:lnTo>
                  <a:lnTo>
                    <a:pt x="7" y="298"/>
                  </a:lnTo>
                  <a:lnTo>
                    <a:pt x="5" y="285"/>
                  </a:lnTo>
                  <a:lnTo>
                    <a:pt x="5" y="273"/>
                  </a:lnTo>
                  <a:lnTo>
                    <a:pt x="5" y="260"/>
                  </a:lnTo>
                  <a:lnTo>
                    <a:pt x="5" y="248"/>
                  </a:lnTo>
                  <a:lnTo>
                    <a:pt x="12" y="237"/>
                  </a:lnTo>
                  <a:lnTo>
                    <a:pt x="23" y="224"/>
                  </a:lnTo>
                  <a:lnTo>
                    <a:pt x="30" y="212"/>
                  </a:lnTo>
                  <a:lnTo>
                    <a:pt x="32" y="201"/>
                  </a:lnTo>
                  <a:lnTo>
                    <a:pt x="21" y="207"/>
                  </a:lnTo>
                  <a:lnTo>
                    <a:pt x="16" y="210"/>
                  </a:lnTo>
                  <a:lnTo>
                    <a:pt x="11" y="212"/>
                  </a:lnTo>
                  <a:lnTo>
                    <a:pt x="3" y="214"/>
                  </a:lnTo>
                  <a:lnTo>
                    <a:pt x="7" y="203"/>
                  </a:lnTo>
                  <a:lnTo>
                    <a:pt x="11" y="191"/>
                  </a:lnTo>
                  <a:lnTo>
                    <a:pt x="14" y="180"/>
                  </a:lnTo>
                  <a:lnTo>
                    <a:pt x="18" y="169"/>
                  </a:lnTo>
                  <a:lnTo>
                    <a:pt x="14" y="169"/>
                  </a:lnTo>
                  <a:lnTo>
                    <a:pt x="11" y="169"/>
                  </a:lnTo>
                  <a:lnTo>
                    <a:pt x="7" y="169"/>
                  </a:lnTo>
                  <a:lnTo>
                    <a:pt x="3" y="169"/>
                  </a:lnTo>
                  <a:lnTo>
                    <a:pt x="0" y="125"/>
                  </a:lnTo>
                  <a:lnTo>
                    <a:pt x="2" y="83"/>
                  </a:lnTo>
                  <a:lnTo>
                    <a:pt x="5" y="42"/>
                  </a:lnTo>
                  <a:lnTo>
                    <a:pt x="7" y="5"/>
                  </a:lnTo>
                  <a:lnTo>
                    <a:pt x="18" y="1"/>
                  </a:lnTo>
                  <a:lnTo>
                    <a:pt x="25" y="0"/>
                  </a:lnTo>
                  <a:lnTo>
                    <a:pt x="34" y="0"/>
                  </a:lnTo>
                  <a:lnTo>
                    <a:pt x="48" y="0"/>
                  </a:lnTo>
                  <a:lnTo>
                    <a:pt x="66" y="17"/>
                  </a:lnTo>
                  <a:lnTo>
                    <a:pt x="86" y="35"/>
                  </a:lnTo>
                  <a:lnTo>
                    <a:pt x="105" y="51"/>
                  </a:lnTo>
                  <a:lnTo>
                    <a:pt x="127" y="69"/>
                  </a:lnTo>
                  <a:lnTo>
                    <a:pt x="146" y="87"/>
                  </a:lnTo>
                  <a:lnTo>
                    <a:pt x="166" y="107"/>
                  </a:lnTo>
                  <a:lnTo>
                    <a:pt x="184" y="128"/>
                  </a:lnTo>
                  <a:lnTo>
                    <a:pt x="200" y="151"/>
                  </a:lnTo>
                  <a:lnTo>
                    <a:pt x="226" y="173"/>
                  </a:lnTo>
                  <a:lnTo>
                    <a:pt x="257" y="194"/>
                  </a:lnTo>
                  <a:lnTo>
                    <a:pt x="287" y="219"/>
                  </a:lnTo>
                  <a:lnTo>
                    <a:pt x="316" y="244"/>
                  </a:lnTo>
                  <a:lnTo>
                    <a:pt x="341" y="273"/>
                  </a:lnTo>
                  <a:lnTo>
                    <a:pt x="362" y="305"/>
                  </a:lnTo>
                  <a:lnTo>
                    <a:pt x="376" y="339"/>
                  </a:lnTo>
                  <a:lnTo>
                    <a:pt x="382" y="376"/>
                  </a:lnTo>
                  <a:lnTo>
                    <a:pt x="380" y="380"/>
                  </a:lnTo>
                  <a:lnTo>
                    <a:pt x="378" y="383"/>
                  </a:lnTo>
                  <a:lnTo>
                    <a:pt x="375" y="387"/>
                  </a:lnTo>
                  <a:lnTo>
                    <a:pt x="371" y="392"/>
                  </a:lnTo>
                  <a:lnTo>
                    <a:pt x="364" y="399"/>
                  </a:lnTo>
                  <a:lnTo>
                    <a:pt x="355" y="408"/>
                  </a:lnTo>
                  <a:lnTo>
                    <a:pt x="342" y="421"/>
                  </a:lnTo>
                  <a:lnTo>
                    <a:pt x="325" y="437"/>
                  </a:lnTo>
                  <a:lnTo>
                    <a:pt x="325" y="428"/>
                  </a:lnTo>
                  <a:lnTo>
                    <a:pt x="326" y="421"/>
                  </a:lnTo>
                  <a:lnTo>
                    <a:pt x="326" y="412"/>
                  </a:lnTo>
                  <a:lnTo>
                    <a:pt x="328" y="405"/>
                  </a:lnTo>
                  <a:lnTo>
                    <a:pt x="319" y="407"/>
                  </a:lnTo>
                  <a:lnTo>
                    <a:pt x="310" y="414"/>
                  </a:lnTo>
                  <a:lnTo>
                    <a:pt x="301" y="424"/>
                  </a:lnTo>
                  <a:lnTo>
                    <a:pt x="292" y="437"/>
                  </a:lnTo>
                  <a:lnTo>
                    <a:pt x="282" y="451"/>
                  </a:lnTo>
                  <a:lnTo>
                    <a:pt x="275" y="464"/>
                  </a:lnTo>
                  <a:lnTo>
                    <a:pt x="266" y="476"/>
                  </a:lnTo>
                  <a:lnTo>
                    <a:pt x="260" y="485"/>
                  </a:lnTo>
                  <a:lnTo>
                    <a:pt x="248" y="489"/>
                  </a:lnTo>
                  <a:lnTo>
                    <a:pt x="235" y="490"/>
                  </a:lnTo>
                  <a:lnTo>
                    <a:pt x="223" y="494"/>
                  </a:lnTo>
                  <a:lnTo>
                    <a:pt x="210" y="498"/>
                  </a:lnTo>
                  <a:lnTo>
                    <a:pt x="214" y="485"/>
                  </a:lnTo>
                  <a:lnTo>
                    <a:pt x="221" y="473"/>
                  </a:lnTo>
                  <a:lnTo>
                    <a:pt x="232" y="460"/>
                  </a:lnTo>
                  <a:lnTo>
                    <a:pt x="243" y="448"/>
                  </a:lnTo>
                  <a:lnTo>
                    <a:pt x="251" y="435"/>
                  </a:lnTo>
                  <a:lnTo>
                    <a:pt x="259" y="424"/>
                  </a:lnTo>
                  <a:lnTo>
                    <a:pt x="262" y="415"/>
                  </a:lnTo>
                  <a:lnTo>
                    <a:pt x="257" y="408"/>
                  </a:lnTo>
                  <a:lnTo>
                    <a:pt x="243" y="426"/>
                  </a:lnTo>
                  <a:lnTo>
                    <a:pt x="230" y="442"/>
                  </a:lnTo>
                  <a:lnTo>
                    <a:pt x="219" y="458"/>
                  </a:lnTo>
                  <a:lnTo>
                    <a:pt x="207" y="473"/>
                  </a:lnTo>
                  <a:lnTo>
                    <a:pt x="193" y="485"/>
                  </a:lnTo>
                  <a:lnTo>
                    <a:pt x="178" y="496"/>
                  </a:lnTo>
                  <a:lnTo>
                    <a:pt x="160" y="503"/>
                  </a:lnTo>
                  <a:lnTo>
                    <a:pt x="141" y="508"/>
                  </a:lnTo>
                  <a:lnTo>
                    <a:pt x="144" y="499"/>
                  </a:lnTo>
                  <a:lnTo>
                    <a:pt x="152" y="487"/>
                  </a:lnTo>
                  <a:lnTo>
                    <a:pt x="162" y="473"/>
                  </a:lnTo>
                  <a:lnTo>
                    <a:pt x="175" y="455"/>
                  </a:lnTo>
                  <a:lnTo>
                    <a:pt x="185" y="439"/>
                  </a:lnTo>
                  <a:lnTo>
                    <a:pt x="198" y="421"/>
                  </a:lnTo>
                  <a:lnTo>
                    <a:pt x="207" y="408"/>
                  </a:lnTo>
                  <a:lnTo>
                    <a:pt x="212" y="398"/>
                  </a:lnTo>
                  <a:lnTo>
                    <a:pt x="210" y="396"/>
                  </a:lnTo>
                  <a:lnTo>
                    <a:pt x="209" y="394"/>
                  </a:lnTo>
                  <a:lnTo>
                    <a:pt x="207" y="394"/>
                  </a:lnTo>
                  <a:lnTo>
                    <a:pt x="189" y="414"/>
                  </a:lnTo>
                  <a:lnTo>
                    <a:pt x="171" y="433"/>
                  </a:lnTo>
                  <a:lnTo>
                    <a:pt x="157" y="455"/>
                  </a:lnTo>
                  <a:lnTo>
                    <a:pt x="143" y="474"/>
                  </a:lnTo>
                  <a:lnTo>
                    <a:pt x="127" y="492"/>
                  </a:lnTo>
                  <a:lnTo>
                    <a:pt x="109" y="506"/>
                  </a:lnTo>
                  <a:lnTo>
                    <a:pt x="87" y="517"/>
                  </a:lnTo>
                  <a:lnTo>
                    <a:pt x="62" y="524"/>
                  </a:lnTo>
                  <a:close/>
                </a:path>
              </a:pathLst>
            </a:custGeom>
            <a:solidFill>
              <a:srgbClr val="D8960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08" name="Freeform 49"/>
            <p:cNvSpPr>
              <a:spLocks noChangeAspect="1"/>
            </p:cNvSpPr>
            <p:nvPr/>
          </p:nvSpPr>
          <p:spPr bwMode="auto">
            <a:xfrm>
              <a:off x="4627" y="2089"/>
              <a:ext cx="746" cy="620"/>
            </a:xfrm>
            <a:custGeom>
              <a:avLst/>
              <a:gdLst>
                <a:gd name="T0" fmla="*/ 10 w 2460"/>
                <a:gd name="T1" fmla="*/ 532 h 2165"/>
                <a:gd name="T2" fmla="*/ 76 w 2460"/>
                <a:gd name="T3" fmla="*/ 16 h 2165"/>
                <a:gd name="T4" fmla="*/ 152 w 2460"/>
                <a:gd name="T5" fmla="*/ 19 h 2165"/>
                <a:gd name="T6" fmla="*/ 321 w 2460"/>
                <a:gd name="T7" fmla="*/ 14 h 2165"/>
                <a:gd name="T8" fmla="*/ 464 w 2460"/>
                <a:gd name="T9" fmla="*/ 1 h 2165"/>
                <a:gd name="T10" fmla="*/ 630 w 2460"/>
                <a:gd name="T11" fmla="*/ 8 h 2165"/>
                <a:gd name="T12" fmla="*/ 605 w 2460"/>
                <a:gd name="T13" fmla="*/ 25 h 2165"/>
                <a:gd name="T14" fmla="*/ 587 w 2460"/>
                <a:gd name="T15" fmla="*/ 28 h 2165"/>
                <a:gd name="T16" fmla="*/ 554 w 2460"/>
                <a:gd name="T17" fmla="*/ 33 h 2165"/>
                <a:gd name="T18" fmla="*/ 529 w 2460"/>
                <a:gd name="T19" fmla="*/ 33 h 2165"/>
                <a:gd name="T20" fmla="*/ 506 w 2460"/>
                <a:gd name="T21" fmla="*/ 41 h 2165"/>
                <a:gd name="T22" fmla="*/ 485 w 2460"/>
                <a:gd name="T23" fmla="*/ 47 h 2165"/>
                <a:gd name="T24" fmla="*/ 463 w 2460"/>
                <a:gd name="T25" fmla="*/ 52 h 2165"/>
                <a:gd name="T26" fmla="*/ 451 w 2460"/>
                <a:gd name="T27" fmla="*/ 64 h 2165"/>
                <a:gd name="T28" fmla="*/ 452 w 2460"/>
                <a:gd name="T29" fmla="*/ 88 h 2165"/>
                <a:gd name="T30" fmla="*/ 480 w 2460"/>
                <a:gd name="T31" fmla="*/ 105 h 2165"/>
                <a:gd name="T32" fmla="*/ 506 w 2460"/>
                <a:gd name="T33" fmla="*/ 115 h 2165"/>
                <a:gd name="T34" fmla="*/ 531 w 2460"/>
                <a:gd name="T35" fmla="*/ 121 h 2165"/>
                <a:gd name="T36" fmla="*/ 575 w 2460"/>
                <a:gd name="T37" fmla="*/ 128 h 2165"/>
                <a:gd name="T38" fmla="*/ 621 w 2460"/>
                <a:gd name="T39" fmla="*/ 137 h 2165"/>
                <a:gd name="T40" fmla="*/ 656 w 2460"/>
                <a:gd name="T41" fmla="*/ 146 h 2165"/>
                <a:gd name="T42" fmla="*/ 678 w 2460"/>
                <a:gd name="T43" fmla="*/ 154 h 2165"/>
                <a:gd name="T44" fmla="*/ 719 w 2460"/>
                <a:gd name="T45" fmla="*/ 158 h 2165"/>
                <a:gd name="T46" fmla="*/ 737 w 2460"/>
                <a:gd name="T47" fmla="*/ 169 h 2165"/>
                <a:gd name="T48" fmla="*/ 705 w 2460"/>
                <a:gd name="T49" fmla="*/ 189 h 2165"/>
                <a:gd name="T50" fmla="*/ 676 w 2460"/>
                <a:gd name="T51" fmla="*/ 197 h 2165"/>
                <a:gd name="T52" fmla="*/ 657 w 2460"/>
                <a:gd name="T53" fmla="*/ 208 h 2165"/>
                <a:gd name="T54" fmla="*/ 631 w 2460"/>
                <a:gd name="T55" fmla="*/ 216 h 2165"/>
                <a:gd name="T56" fmla="*/ 601 w 2460"/>
                <a:gd name="T57" fmla="*/ 228 h 2165"/>
                <a:gd name="T58" fmla="*/ 577 w 2460"/>
                <a:gd name="T59" fmla="*/ 237 h 2165"/>
                <a:gd name="T60" fmla="*/ 557 w 2460"/>
                <a:gd name="T61" fmla="*/ 245 h 2165"/>
                <a:gd name="T62" fmla="*/ 557 w 2460"/>
                <a:gd name="T63" fmla="*/ 257 h 2165"/>
                <a:gd name="T64" fmla="*/ 531 w 2460"/>
                <a:gd name="T65" fmla="*/ 268 h 2165"/>
                <a:gd name="T66" fmla="*/ 522 w 2460"/>
                <a:gd name="T67" fmla="*/ 273 h 2165"/>
                <a:gd name="T68" fmla="*/ 493 w 2460"/>
                <a:gd name="T69" fmla="*/ 287 h 2165"/>
                <a:gd name="T70" fmla="*/ 473 w 2460"/>
                <a:gd name="T71" fmla="*/ 302 h 2165"/>
                <a:gd name="T72" fmla="*/ 454 w 2460"/>
                <a:gd name="T73" fmla="*/ 316 h 2165"/>
                <a:gd name="T74" fmla="*/ 449 w 2460"/>
                <a:gd name="T75" fmla="*/ 327 h 2165"/>
                <a:gd name="T76" fmla="*/ 441 w 2460"/>
                <a:gd name="T77" fmla="*/ 344 h 2165"/>
                <a:gd name="T78" fmla="*/ 447 w 2460"/>
                <a:gd name="T79" fmla="*/ 367 h 2165"/>
                <a:gd name="T80" fmla="*/ 437 w 2460"/>
                <a:gd name="T81" fmla="*/ 374 h 2165"/>
                <a:gd name="T82" fmla="*/ 424 w 2460"/>
                <a:gd name="T83" fmla="*/ 387 h 2165"/>
                <a:gd name="T84" fmla="*/ 434 w 2460"/>
                <a:gd name="T85" fmla="*/ 405 h 2165"/>
                <a:gd name="T86" fmla="*/ 420 w 2460"/>
                <a:gd name="T87" fmla="*/ 408 h 2165"/>
                <a:gd name="T88" fmla="*/ 395 w 2460"/>
                <a:gd name="T89" fmla="*/ 420 h 2165"/>
                <a:gd name="T90" fmla="*/ 371 w 2460"/>
                <a:gd name="T91" fmla="*/ 434 h 2165"/>
                <a:gd name="T92" fmla="*/ 346 w 2460"/>
                <a:gd name="T93" fmla="*/ 443 h 2165"/>
                <a:gd name="T94" fmla="*/ 351 w 2460"/>
                <a:gd name="T95" fmla="*/ 460 h 2165"/>
                <a:gd name="T96" fmla="*/ 329 w 2460"/>
                <a:gd name="T97" fmla="*/ 474 h 2165"/>
                <a:gd name="T98" fmla="*/ 309 w 2460"/>
                <a:gd name="T99" fmla="*/ 488 h 2165"/>
                <a:gd name="T100" fmla="*/ 284 w 2460"/>
                <a:gd name="T101" fmla="*/ 504 h 2165"/>
                <a:gd name="T102" fmla="*/ 270 w 2460"/>
                <a:gd name="T103" fmla="*/ 506 h 2165"/>
                <a:gd name="T104" fmla="*/ 225 w 2460"/>
                <a:gd name="T105" fmla="*/ 519 h 2165"/>
                <a:gd name="T106" fmla="*/ 208 w 2460"/>
                <a:gd name="T107" fmla="*/ 532 h 2165"/>
                <a:gd name="T108" fmla="*/ 219 w 2460"/>
                <a:gd name="T109" fmla="*/ 549 h 2165"/>
                <a:gd name="T110" fmla="*/ 191 w 2460"/>
                <a:gd name="T111" fmla="*/ 565 h 2165"/>
                <a:gd name="T112" fmla="*/ 184 w 2460"/>
                <a:gd name="T113" fmla="*/ 570 h 2165"/>
                <a:gd name="T114" fmla="*/ 144 w 2460"/>
                <a:gd name="T115" fmla="*/ 583 h 2165"/>
                <a:gd name="T116" fmla="*/ 116 w 2460"/>
                <a:gd name="T117" fmla="*/ 593 h 2165"/>
                <a:gd name="T118" fmla="*/ 146 w 2460"/>
                <a:gd name="T119" fmla="*/ 604 h 2165"/>
                <a:gd name="T120" fmla="*/ 125 w 2460"/>
                <a:gd name="T121" fmla="*/ 615 h 216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460" h="2165">
                  <a:moveTo>
                    <a:pt x="398" y="2165"/>
                  </a:moveTo>
                  <a:lnTo>
                    <a:pt x="367" y="2139"/>
                  </a:lnTo>
                  <a:lnTo>
                    <a:pt x="339" y="2112"/>
                  </a:lnTo>
                  <a:lnTo>
                    <a:pt x="310" y="2087"/>
                  </a:lnTo>
                  <a:lnTo>
                    <a:pt x="284" y="2060"/>
                  </a:lnTo>
                  <a:lnTo>
                    <a:pt x="257" y="2033"/>
                  </a:lnTo>
                  <a:lnTo>
                    <a:pt x="232" y="2008"/>
                  </a:lnTo>
                  <a:lnTo>
                    <a:pt x="207" y="1981"/>
                  </a:lnTo>
                  <a:lnTo>
                    <a:pt x="182" y="1955"/>
                  </a:lnTo>
                  <a:lnTo>
                    <a:pt x="153" y="1937"/>
                  </a:lnTo>
                  <a:lnTo>
                    <a:pt x="130" y="1919"/>
                  </a:lnTo>
                  <a:lnTo>
                    <a:pt x="111" y="1901"/>
                  </a:lnTo>
                  <a:lnTo>
                    <a:pt x="94" y="1885"/>
                  </a:lnTo>
                  <a:lnTo>
                    <a:pt x="78" y="1871"/>
                  </a:lnTo>
                  <a:lnTo>
                    <a:pt x="59" y="1862"/>
                  </a:lnTo>
                  <a:lnTo>
                    <a:pt x="34" y="1857"/>
                  </a:lnTo>
                  <a:lnTo>
                    <a:pt x="3" y="1857"/>
                  </a:lnTo>
                  <a:lnTo>
                    <a:pt x="2" y="1403"/>
                  </a:lnTo>
                  <a:lnTo>
                    <a:pt x="0" y="950"/>
                  </a:lnTo>
                  <a:lnTo>
                    <a:pt x="2" y="498"/>
                  </a:lnTo>
                  <a:lnTo>
                    <a:pt x="18" y="52"/>
                  </a:lnTo>
                  <a:lnTo>
                    <a:pt x="37" y="50"/>
                  </a:lnTo>
                  <a:lnTo>
                    <a:pt x="57" y="50"/>
                  </a:lnTo>
                  <a:lnTo>
                    <a:pt x="77" y="48"/>
                  </a:lnTo>
                  <a:lnTo>
                    <a:pt x="96" y="47"/>
                  </a:lnTo>
                  <a:lnTo>
                    <a:pt x="116" y="45"/>
                  </a:lnTo>
                  <a:lnTo>
                    <a:pt x="135" y="45"/>
                  </a:lnTo>
                  <a:lnTo>
                    <a:pt x="155" y="43"/>
                  </a:lnTo>
                  <a:lnTo>
                    <a:pt x="177" y="43"/>
                  </a:lnTo>
                  <a:lnTo>
                    <a:pt x="207" y="48"/>
                  </a:lnTo>
                  <a:lnTo>
                    <a:pt x="230" y="52"/>
                  </a:lnTo>
                  <a:lnTo>
                    <a:pt x="250" y="56"/>
                  </a:lnTo>
                  <a:lnTo>
                    <a:pt x="264" y="59"/>
                  </a:lnTo>
                  <a:lnTo>
                    <a:pt x="276" y="61"/>
                  </a:lnTo>
                  <a:lnTo>
                    <a:pt x="287" y="63"/>
                  </a:lnTo>
                  <a:lnTo>
                    <a:pt x="296" y="65"/>
                  </a:lnTo>
                  <a:lnTo>
                    <a:pt x="303" y="65"/>
                  </a:lnTo>
                  <a:lnTo>
                    <a:pt x="321" y="61"/>
                  </a:lnTo>
                  <a:lnTo>
                    <a:pt x="339" y="57"/>
                  </a:lnTo>
                  <a:lnTo>
                    <a:pt x="357" y="56"/>
                  </a:lnTo>
                  <a:lnTo>
                    <a:pt x="375" y="56"/>
                  </a:lnTo>
                  <a:lnTo>
                    <a:pt x="392" y="56"/>
                  </a:lnTo>
                  <a:lnTo>
                    <a:pt x="410" y="56"/>
                  </a:lnTo>
                  <a:lnTo>
                    <a:pt x="428" y="57"/>
                  </a:lnTo>
                  <a:lnTo>
                    <a:pt x="448" y="59"/>
                  </a:lnTo>
                  <a:lnTo>
                    <a:pt x="466" y="61"/>
                  </a:lnTo>
                  <a:lnTo>
                    <a:pt x="483" y="65"/>
                  </a:lnTo>
                  <a:lnTo>
                    <a:pt x="501" y="66"/>
                  </a:lnTo>
                  <a:lnTo>
                    <a:pt x="521" y="68"/>
                  </a:lnTo>
                  <a:lnTo>
                    <a:pt x="539" y="72"/>
                  </a:lnTo>
                  <a:lnTo>
                    <a:pt x="558" y="73"/>
                  </a:lnTo>
                  <a:lnTo>
                    <a:pt x="576" y="75"/>
                  </a:lnTo>
                  <a:lnTo>
                    <a:pt x="596" y="77"/>
                  </a:lnTo>
                  <a:lnTo>
                    <a:pt x="637" y="73"/>
                  </a:lnTo>
                  <a:lnTo>
                    <a:pt x="680" y="70"/>
                  </a:lnTo>
                  <a:lnTo>
                    <a:pt x="721" y="68"/>
                  </a:lnTo>
                  <a:lnTo>
                    <a:pt x="763" y="66"/>
                  </a:lnTo>
                  <a:lnTo>
                    <a:pt x="804" y="65"/>
                  </a:lnTo>
                  <a:lnTo>
                    <a:pt x="847" y="63"/>
                  </a:lnTo>
                  <a:lnTo>
                    <a:pt x="888" y="59"/>
                  </a:lnTo>
                  <a:lnTo>
                    <a:pt x="931" y="57"/>
                  </a:lnTo>
                  <a:lnTo>
                    <a:pt x="974" y="54"/>
                  </a:lnTo>
                  <a:lnTo>
                    <a:pt x="1017" y="52"/>
                  </a:lnTo>
                  <a:lnTo>
                    <a:pt x="1060" y="48"/>
                  </a:lnTo>
                  <a:lnTo>
                    <a:pt x="1102" y="43"/>
                  </a:lnTo>
                  <a:lnTo>
                    <a:pt x="1145" y="38"/>
                  </a:lnTo>
                  <a:lnTo>
                    <a:pt x="1188" y="32"/>
                  </a:lnTo>
                  <a:lnTo>
                    <a:pt x="1231" y="25"/>
                  </a:lnTo>
                  <a:lnTo>
                    <a:pt x="1274" y="16"/>
                  </a:lnTo>
                  <a:lnTo>
                    <a:pt x="1291" y="16"/>
                  </a:lnTo>
                  <a:lnTo>
                    <a:pt x="1309" y="16"/>
                  </a:lnTo>
                  <a:lnTo>
                    <a:pt x="1327" y="16"/>
                  </a:lnTo>
                  <a:lnTo>
                    <a:pt x="1345" y="15"/>
                  </a:lnTo>
                  <a:lnTo>
                    <a:pt x="1361" y="15"/>
                  </a:lnTo>
                  <a:lnTo>
                    <a:pt x="1379" y="15"/>
                  </a:lnTo>
                  <a:lnTo>
                    <a:pt x="1397" y="15"/>
                  </a:lnTo>
                  <a:lnTo>
                    <a:pt x="1415" y="15"/>
                  </a:lnTo>
                  <a:lnTo>
                    <a:pt x="1452" y="9"/>
                  </a:lnTo>
                  <a:lnTo>
                    <a:pt x="1489" y="6"/>
                  </a:lnTo>
                  <a:lnTo>
                    <a:pt x="1529" y="4"/>
                  </a:lnTo>
                  <a:lnTo>
                    <a:pt x="1568" y="2"/>
                  </a:lnTo>
                  <a:lnTo>
                    <a:pt x="1607" y="0"/>
                  </a:lnTo>
                  <a:lnTo>
                    <a:pt x="1648" y="0"/>
                  </a:lnTo>
                  <a:lnTo>
                    <a:pt x="1687" y="0"/>
                  </a:lnTo>
                  <a:lnTo>
                    <a:pt x="1728" y="2"/>
                  </a:lnTo>
                  <a:lnTo>
                    <a:pt x="1770" y="2"/>
                  </a:lnTo>
                  <a:lnTo>
                    <a:pt x="1811" y="4"/>
                  </a:lnTo>
                  <a:lnTo>
                    <a:pt x="1852" y="6"/>
                  </a:lnTo>
                  <a:lnTo>
                    <a:pt x="1893" y="7"/>
                  </a:lnTo>
                  <a:lnTo>
                    <a:pt x="1934" y="9"/>
                  </a:lnTo>
                  <a:lnTo>
                    <a:pt x="1973" y="13"/>
                  </a:lnTo>
                  <a:lnTo>
                    <a:pt x="2012" y="15"/>
                  </a:lnTo>
                  <a:lnTo>
                    <a:pt x="2051" y="16"/>
                  </a:lnTo>
                  <a:lnTo>
                    <a:pt x="2060" y="20"/>
                  </a:lnTo>
                  <a:lnTo>
                    <a:pt x="2067" y="24"/>
                  </a:lnTo>
                  <a:lnTo>
                    <a:pt x="2076" y="27"/>
                  </a:lnTo>
                  <a:lnTo>
                    <a:pt x="2083" y="31"/>
                  </a:lnTo>
                  <a:lnTo>
                    <a:pt x="2082" y="34"/>
                  </a:lnTo>
                  <a:lnTo>
                    <a:pt x="2082" y="38"/>
                  </a:lnTo>
                  <a:lnTo>
                    <a:pt x="2082" y="43"/>
                  </a:lnTo>
                  <a:lnTo>
                    <a:pt x="2080" y="47"/>
                  </a:lnTo>
                  <a:lnTo>
                    <a:pt x="2071" y="48"/>
                  </a:lnTo>
                  <a:lnTo>
                    <a:pt x="2062" y="50"/>
                  </a:lnTo>
                  <a:lnTo>
                    <a:pt x="2051" y="54"/>
                  </a:lnTo>
                  <a:lnTo>
                    <a:pt x="2041" y="59"/>
                  </a:lnTo>
                  <a:lnTo>
                    <a:pt x="2030" y="63"/>
                  </a:lnTo>
                  <a:lnTo>
                    <a:pt x="2019" y="66"/>
                  </a:lnTo>
                  <a:lnTo>
                    <a:pt x="2009" y="70"/>
                  </a:lnTo>
                  <a:lnTo>
                    <a:pt x="2000" y="72"/>
                  </a:lnTo>
                  <a:lnTo>
                    <a:pt x="1998" y="75"/>
                  </a:lnTo>
                  <a:lnTo>
                    <a:pt x="1996" y="81"/>
                  </a:lnTo>
                  <a:lnTo>
                    <a:pt x="1994" y="86"/>
                  </a:lnTo>
                  <a:lnTo>
                    <a:pt x="1993" y="91"/>
                  </a:lnTo>
                  <a:lnTo>
                    <a:pt x="1985" y="93"/>
                  </a:lnTo>
                  <a:lnTo>
                    <a:pt x="1978" y="95"/>
                  </a:lnTo>
                  <a:lnTo>
                    <a:pt x="1969" y="97"/>
                  </a:lnTo>
                  <a:lnTo>
                    <a:pt x="1962" y="98"/>
                  </a:lnTo>
                  <a:lnTo>
                    <a:pt x="1960" y="95"/>
                  </a:lnTo>
                  <a:lnTo>
                    <a:pt x="1960" y="90"/>
                  </a:lnTo>
                  <a:lnTo>
                    <a:pt x="1959" y="86"/>
                  </a:lnTo>
                  <a:lnTo>
                    <a:pt x="1957" y="82"/>
                  </a:lnTo>
                  <a:lnTo>
                    <a:pt x="1953" y="82"/>
                  </a:lnTo>
                  <a:lnTo>
                    <a:pt x="1950" y="81"/>
                  </a:lnTo>
                  <a:lnTo>
                    <a:pt x="1946" y="81"/>
                  </a:lnTo>
                  <a:lnTo>
                    <a:pt x="1943" y="81"/>
                  </a:lnTo>
                  <a:lnTo>
                    <a:pt x="1941" y="86"/>
                  </a:lnTo>
                  <a:lnTo>
                    <a:pt x="1939" y="91"/>
                  </a:lnTo>
                  <a:lnTo>
                    <a:pt x="1937" y="97"/>
                  </a:lnTo>
                  <a:lnTo>
                    <a:pt x="1935" y="102"/>
                  </a:lnTo>
                  <a:lnTo>
                    <a:pt x="1921" y="104"/>
                  </a:lnTo>
                  <a:lnTo>
                    <a:pt x="1907" y="104"/>
                  </a:lnTo>
                  <a:lnTo>
                    <a:pt x="1896" y="104"/>
                  </a:lnTo>
                  <a:lnTo>
                    <a:pt x="1885" y="100"/>
                  </a:lnTo>
                  <a:lnTo>
                    <a:pt x="1877" y="97"/>
                  </a:lnTo>
                  <a:lnTo>
                    <a:pt x="1869" y="95"/>
                  </a:lnTo>
                  <a:lnTo>
                    <a:pt x="1862" y="93"/>
                  </a:lnTo>
                  <a:lnTo>
                    <a:pt x="1857" y="93"/>
                  </a:lnTo>
                  <a:lnTo>
                    <a:pt x="1857" y="100"/>
                  </a:lnTo>
                  <a:lnTo>
                    <a:pt x="1857" y="106"/>
                  </a:lnTo>
                  <a:lnTo>
                    <a:pt x="1857" y="113"/>
                  </a:lnTo>
                  <a:lnTo>
                    <a:pt x="1857" y="120"/>
                  </a:lnTo>
                  <a:lnTo>
                    <a:pt x="1846" y="120"/>
                  </a:lnTo>
                  <a:lnTo>
                    <a:pt x="1836" y="116"/>
                  </a:lnTo>
                  <a:lnTo>
                    <a:pt x="1827" y="115"/>
                  </a:lnTo>
                  <a:lnTo>
                    <a:pt x="1818" y="111"/>
                  </a:lnTo>
                  <a:lnTo>
                    <a:pt x="1809" y="107"/>
                  </a:lnTo>
                  <a:lnTo>
                    <a:pt x="1802" y="106"/>
                  </a:lnTo>
                  <a:lnTo>
                    <a:pt x="1794" y="104"/>
                  </a:lnTo>
                  <a:lnTo>
                    <a:pt x="1789" y="104"/>
                  </a:lnTo>
                  <a:lnTo>
                    <a:pt x="1789" y="109"/>
                  </a:lnTo>
                  <a:lnTo>
                    <a:pt x="1791" y="115"/>
                  </a:lnTo>
                  <a:lnTo>
                    <a:pt x="1791" y="120"/>
                  </a:lnTo>
                  <a:lnTo>
                    <a:pt x="1793" y="125"/>
                  </a:lnTo>
                  <a:lnTo>
                    <a:pt x="1786" y="131"/>
                  </a:lnTo>
                  <a:lnTo>
                    <a:pt x="1780" y="131"/>
                  </a:lnTo>
                  <a:lnTo>
                    <a:pt x="1773" y="129"/>
                  </a:lnTo>
                  <a:lnTo>
                    <a:pt x="1766" y="125"/>
                  </a:lnTo>
                  <a:lnTo>
                    <a:pt x="1759" y="122"/>
                  </a:lnTo>
                  <a:lnTo>
                    <a:pt x="1753" y="116"/>
                  </a:lnTo>
                  <a:lnTo>
                    <a:pt x="1746" y="115"/>
                  </a:lnTo>
                  <a:lnTo>
                    <a:pt x="1739" y="115"/>
                  </a:lnTo>
                  <a:lnTo>
                    <a:pt x="1737" y="120"/>
                  </a:lnTo>
                  <a:lnTo>
                    <a:pt x="1737" y="125"/>
                  </a:lnTo>
                  <a:lnTo>
                    <a:pt x="1736" y="132"/>
                  </a:lnTo>
                  <a:lnTo>
                    <a:pt x="1734" y="138"/>
                  </a:lnTo>
                  <a:lnTo>
                    <a:pt x="1720" y="141"/>
                  </a:lnTo>
                  <a:lnTo>
                    <a:pt x="1709" y="143"/>
                  </a:lnTo>
                  <a:lnTo>
                    <a:pt x="1700" y="141"/>
                  </a:lnTo>
                  <a:lnTo>
                    <a:pt x="1695" y="140"/>
                  </a:lnTo>
                  <a:lnTo>
                    <a:pt x="1689" y="136"/>
                  </a:lnTo>
                  <a:lnTo>
                    <a:pt x="1684" y="132"/>
                  </a:lnTo>
                  <a:lnTo>
                    <a:pt x="1679" y="129"/>
                  </a:lnTo>
                  <a:lnTo>
                    <a:pt x="1670" y="123"/>
                  </a:lnTo>
                  <a:lnTo>
                    <a:pt x="1668" y="131"/>
                  </a:lnTo>
                  <a:lnTo>
                    <a:pt x="1668" y="136"/>
                  </a:lnTo>
                  <a:lnTo>
                    <a:pt x="1668" y="143"/>
                  </a:lnTo>
                  <a:lnTo>
                    <a:pt x="1670" y="152"/>
                  </a:lnTo>
                  <a:lnTo>
                    <a:pt x="1657" y="154"/>
                  </a:lnTo>
                  <a:lnTo>
                    <a:pt x="1646" y="156"/>
                  </a:lnTo>
                  <a:lnTo>
                    <a:pt x="1636" y="156"/>
                  </a:lnTo>
                  <a:lnTo>
                    <a:pt x="1629" y="154"/>
                  </a:lnTo>
                  <a:lnTo>
                    <a:pt x="1620" y="154"/>
                  </a:lnTo>
                  <a:lnTo>
                    <a:pt x="1613" y="152"/>
                  </a:lnTo>
                  <a:lnTo>
                    <a:pt x="1604" y="150"/>
                  </a:lnTo>
                  <a:lnTo>
                    <a:pt x="1595" y="148"/>
                  </a:lnTo>
                  <a:lnTo>
                    <a:pt x="1593" y="152"/>
                  </a:lnTo>
                  <a:lnTo>
                    <a:pt x="1593" y="156"/>
                  </a:lnTo>
                  <a:lnTo>
                    <a:pt x="1591" y="161"/>
                  </a:lnTo>
                  <a:lnTo>
                    <a:pt x="1589" y="165"/>
                  </a:lnTo>
                  <a:lnTo>
                    <a:pt x="1593" y="165"/>
                  </a:lnTo>
                  <a:lnTo>
                    <a:pt x="1595" y="165"/>
                  </a:lnTo>
                  <a:lnTo>
                    <a:pt x="1598" y="165"/>
                  </a:lnTo>
                  <a:lnTo>
                    <a:pt x="1600" y="166"/>
                  </a:lnTo>
                  <a:lnTo>
                    <a:pt x="1598" y="168"/>
                  </a:lnTo>
                  <a:lnTo>
                    <a:pt x="1598" y="170"/>
                  </a:lnTo>
                  <a:lnTo>
                    <a:pt x="1596" y="172"/>
                  </a:lnTo>
                  <a:lnTo>
                    <a:pt x="1595" y="173"/>
                  </a:lnTo>
                  <a:lnTo>
                    <a:pt x="1577" y="172"/>
                  </a:lnTo>
                  <a:lnTo>
                    <a:pt x="1561" y="172"/>
                  </a:lnTo>
                  <a:lnTo>
                    <a:pt x="1548" y="170"/>
                  </a:lnTo>
                  <a:lnTo>
                    <a:pt x="1539" y="168"/>
                  </a:lnTo>
                  <a:lnTo>
                    <a:pt x="1530" y="168"/>
                  </a:lnTo>
                  <a:lnTo>
                    <a:pt x="1523" y="168"/>
                  </a:lnTo>
                  <a:lnTo>
                    <a:pt x="1516" y="168"/>
                  </a:lnTo>
                  <a:lnTo>
                    <a:pt x="1509" y="168"/>
                  </a:lnTo>
                  <a:lnTo>
                    <a:pt x="1514" y="173"/>
                  </a:lnTo>
                  <a:lnTo>
                    <a:pt x="1518" y="177"/>
                  </a:lnTo>
                  <a:lnTo>
                    <a:pt x="1527" y="182"/>
                  </a:lnTo>
                  <a:lnTo>
                    <a:pt x="1541" y="189"/>
                  </a:lnTo>
                  <a:lnTo>
                    <a:pt x="1532" y="197"/>
                  </a:lnTo>
                  <a:lnTo>
                    <a:pt x="1523" y="202"/>
                  </a:lnTo>
                  <a:lnTo>
                    <a:pt x="1514" y="206"/>
                  </a:lnTo>
                  <a:lnTo>
                    <a:pt x="1506" y="207"/>
                  </a:lnTo>
                  <a:lnTo>
                    <a:pt x="1497" y="207"/>
                  </a:lnTo>
                  <a:lnTo>
                    <a:pt x="1488" y="207"/>
                  </a:lnTo>
                  <a:lnTo>
                    <a:pt x="1479" y="207"/>
                  </a:lnTo>
                  <a:lnTo>
                    <a:pt x="1470" y="207"/>
                  </a:lnTo>
                  <a:lnTo>
                    <a:pt x="1472" y="211"/>
                  </a:lnTo>
                  <a:lnTo>
                    <a:pt x="1472" y="214"/>
                  </a:lnTo>
                  <a:lnTo>
                    <a:pt x="1472" y="218"/>
                  </a:lnTo>
                  <a:lnTo>
                    <a:pt x="1473" y="222"/>
                  </a:lnTo>
                  <a:lnTo>
                    <a:pt x="1477" y="223"/>
                  </a:lnTo>
                  <a:lnTo>
                    <a:pt x="1482" y="223"/>
                  </a:lnTo>
                  <a:lnTo>
                    <a:pt x="1486" y="225"/>
                  </a:lnTo>
                  <a:lnTo>
                    <a:pt x="1491" y="227"/>
                  </a:lnTo>
                  <a:lnTo>
                    <a:pt x="1493" y="234"/>
                  </a:lnTo>
                  <a:lnTo>
                    <a:pt x="1493" y="239"/>
                  </a:lnTo>
                  <a:lnTo>
                    <a:pt x="1491" y="247"/>
                  </a:lnTo>
                  <a:lnTo>
                    <a:pt x="1488" y="256"/>
                  </a:lnTo>
                  <a:lnTo>
                    <a:pt x="1481" y="254"/>
                  </a:lnTo>
                  <a:lnTo>
                    <a:pt x="1473" y="254"/>
                  </a:lnTo>
                  <a:lnTo>
                    <a:pt x="1466" y="254"/>
                  </a:lnTo>
                  <a:lnTo>
                    <a:pt x="1461" y="254"/>
                  </a:lnTo>
                  <a:lnTo>
                    <a:pt x="1463" y="263"/>
                  </a:lnTo>
                  <a:lnTo>
                    <a:pt x="1468" y="270"/>
                  </a:lnTo>
                  <a:lnTo>
                    <a:pt x="1477" y="273"/>
                  </a:lnTo>
                  <a:lnTo>
                    <a:pt x="1491" y="275"/>
                  </a:lnTo>
                  <a:lnTo>
                    <a:pt x="1491" y="289"/>
                  </a:lnTo>
                  <a:lnTo>
                    <a:pt x="1491" y="300"/>
                  </a:lnTo>
                  <a:lnTo>
                    <a:pt x="1489" y="307"/>
                  </a:lnTo>
                  <a:lnTo>
                    <a:pt x="1489" y="314"/>
                  </a:lnTo>
                  <a:lnTo>
                    <a:pt x="1493" y="316"/>
                  </a:lnTo>
                  <a:lnTo>
                    <a:pt x="1498" y="320"/>
                  </a:lnTo>
                  <a:lnTo>
                    <a:pt x="1506" y="323"/>
                  </a:lnTo>
                  <a:lnTo>
                    <a:pt x="1513" y="329"/>
                  </a:lnTo>
                  <a:lnTo>
                    <a:pt x="1522" y="332"/>
                  </a:lnTo>
                  <a:lnTo>
                    <a:pt x="1532" y="338"/>
                  </a:lnTo>
                  <a:lnTo>
                    <a:pt x="1541" y="343"/>
                  </a:lnTo>
                  <a:lnTo>
                    <a:pt x="1550" y="347"/>
                  </a:lnTo>
                  <a:lnTo>
                    <a:pt x="1548" y="354"/>
                  </a:lnTo>
                  <a:lnTo>
                    <a:pt x="1548" y="359"/>
                  </a:lnTo>
                  <a:lnTo>
                    <a:pt x="1548" y="366"/>
                  </a:lnTo>
                  <a:lnTo>
                    <a:pt x="1548" y="373"/>
                  </a:lnTo>
                  <a:lnTo>
                    <a:pt x="1561" y="372"/>
                  </a:lnTo>
                  <a:lnTo>
                    <a:pt x="1573" y="368"/>
                  </a:lnTo>
                  <a:lnTo>
                    <a:pt x="1584" y="368"/>
                  </a:lnTo>
                  <a:lnTo>
                    <a:pt x="1596" y="366"/>
                  </a:lnTo>
                  <a:lnTo>
                    <a:pt x="1607" y="368"/>
                  </a:lnTo>
                  <a:lnTo>
                    <a:pt x="1620" y="370"/>
                  </a:lnTo>
                  <a:lnTo>
                    <a:pt x="1634" y="373"/>
                  </a:lnTo>
                  <a:lnTo>
                    <a:pt x="1648" y="379"/>
                  </a:lnTo>
                  <a:lnTo>
                    <a:pt x="1643" y="382"/>
                  </a:lnTo>
                  <a:lnTo>
                    <a:pt x="1636" y="386"/>
                  </a:lnTo>
                  <a:lnTo>
                    <a:pt x="1630" y="389"/>
                  </a:lnTo>
                  <a:lnTo>
                    <a:pt x="1627" y="393"/>
                  </a:lnTo>
                  <a:lnTo>
                    <a:pt x="1629" y="395"/>
                  </a:lnTo>
                  <a:lnTo>
                    <a:pt x="1630" y="398"/>
                  </a:lnTo>
                  <a:lnTo>
                    <a:pt x="1630" y="400"/>
                  </a:lnTo>
                  <a:lnTo>
                    <a:pt x="1632" y="402"/>
                  </a:lnTo>
                  <a:lnTo>
                    <a:pt x="1646" y="400"/>
                  </a:lnTo>
                  <a:lnTo>
                    <a:pt x="1657" y="400"/>
                  </a:lnTo>
                  <a:lnTo>
                    <a:pt x="1668" y="400"/>
                  </a:lnTo>
                  <a:lnTo>
                    <a:pt x="1675" y="398"/>
                  </a:lnTo>
                  <a:lnTo>
                    <a:pt x="1684" y="398"/>
                  </a:lnTo>
                  <a:lnTo>
                    <a:pt x="1695" y="398"/>
                  </a:lnTo>
                  <a:lnTo>
                    <a:pt x="1707" y="400"/>
                  </a:lnTo>
                  <a:lnTo>
                    <a:pt x="1723" y="400"/>
                  </a:lnTo>
                  <a:lnTo>
                    <a:pt x="1720" y="405"/>
                  </a:lnTo>
                  <a:lnTo>
                    <a:pt x="1716" y="407"/>
                  </a:lnTo>
                  <a:lnTo>
                    <a:pt x="1711" y="409"/>
                  </a:lnTo>
                  <a:lnTo>
                    <a:pt x="1702" y="411"/>
                  </a:lnTo>
                  <a:lnTo>
                    <a:pt x="1704" y="413"/>
                  </a:lnTo>
                  <a:lnTo>
                    <a:pt x="1704" y="416"/>
                  </a:lnTo>
                  <a:lnTo>
                    <a:pt x="1704" y="418"/>
                  </a:lnTo>
                  <a:lnTo>
                    <a:pt x="1705" y="422"/>
                  </a:lnTo>
                  <a:lnTo>
                    <a:pt x="1721" y="422"/>
                  </a:lnTo>
                  <a:lnTo>
                    <a:pt x="1736" y="423"/>
                  </a:lnTo>
                  <a:lnTo>
                    <a:pt x="1752" y="423"/>
                  </a:lnTo>
                  <a:lnTo>
                    <a:pt x="1766" y="423"/>
                  </a:lnTo>
                  <a:lnTo>
                    <a:pt x="1780" y="425"/>
                  </a:lnTo>
                  <a:lnTo>
                    <a:pt x="1794" y="425"/>
                  </a:lnTo>
                  <a:lnTo>
                    <a:pt x="1811" y="427"/>
                  </a:lnTo>
                  <a:lnTo>
                    <a:pt x="1825" y="427"/>
                  </a:lnTo>
                  <a:lnTo>
                    <a:pt x="1825" y="434"/>
                  </a:lnTo>
                  <a:lnTo>
                    <a:pt x="1818" y="441"/>
                  </a:lnTo>
                  <a:lnTo>
                    <a:pt x="1809" y="447"/>
                  </a:lnTo>
                  <a:lnTo>
                    <a:pt x="1802" y="450"/>
                  </a:lnTo>
                  <a:lnTo>
                    <a:pt x="1814" y="450"/>
                  </a:lnTo>
                  <a:lnTo>
                    <a:pt x="1828" y="450"/>
                  </a:lnTo>
                  <a:lnTo>
                    <a:pt x="1841" y="450"/>
                  </a:lnTo>
                  <a:lnTo>
                    <a:pt x="1855" y="448"/>
                  </a:lnTo>
                  <a:lnTo>
                    <a:pt x="1868" y="448"/>
                  </a:lnTo>
                  <a:lnTo>
                    <a:pt x="1882" y="448"/>
                  </a:lnTo>
                  <a:lnTo>
                    <a:pt x="1896" y="448"/>
                  </a:lnTo>
                  <a:lnTo>
                    <a:pt x="1910" y="448"/>
                  </a:lnTo>
                  <a:lnTo>
                    <a:pt x="1918" y="452"/>
                  </a:lnTo>
                  <a:lnTo>
                    <a:pt x="1927" y="455"/>
                  </a:lnTo>
                  <a:lnTo>
                    <a:pt x="1939" y="457"/>
                  </a:lnTo>
                  <a:lnTo>
                    <a:pt x="1955" y="459"/>
                  </a:lnTo>
                  <a:lnTo>
                    <a:pt x="1971" y="461"/>
                  </a:lnTo>
                  <a:lnTo>
                    <a:pt x="1985" y="461"/>
                  </a:lnTo>
                  <a:lnTo>
                    <a:pt x="2000" y="461"/>
                  </a:lnTo>
                  <a:lnTo>
                    <a:pt x="2012" y="461"/>
                  </a:lnTo>
                  <a:lnTo>
                    <a:pt x="2014" y="464"/>
                  </a:lnTo>
                  <a:lnTo>
                    <a:pt x="2016" y="470"/>
                  </a:lnTo>
                  <a:lnTo>
                    <a:pt x="2016" y="475"/>
                  </a:lnTo>
                  <a:lnTo>
                    <a:pt x="2017" y="479"/>
                  </a:lnTo>
                  <a:lnTo>
                    <a:pt x="2028" y="479"/>
                  </a:lnTo>
                  <a:lnTo>
                    <a:pt x="2037" y="480"/>
                  </a:lnTo>
                  <a:lnTo>
                    <a:pt x="2048" y="480"/>
                  </a:lnTo>
                  <a:lnTo>
                    <a:pt x="2059" y="480"/>
                  </a:lnTo>
                  <a:lnTo>
                    <a:pt x="2067" y="482"/>
                  </a:lnTo>
                  <a:lnTo>
                    <a:pt x="2078" y="482"/>
                  </a:lnTo>
                  <a:lnTo>
                    <a:pt x="2087" y="482"/>
                  </a:lnTo>
                  <a:lnTo>
                    <a:pt x="2098" y="482"/>
                  </a:lnTo>
                  <a:lnTo>
                    <a:pt x="2094" y="491"/>
                  </a:lnTo>
                  <a:lnTo>
                    <a:pt x="2096" y="498"/>
                  </a:lnTo>
                  <a:lnTo>
                    <a:pt x="2103" y="502"/>
                  </a:lnTo>
                  <a:lnTo>
                    <a:pt x="2114" y="502"/>
                  </a:lnTo>
                  <a:lnTo>
                    <a:pt x="2125" y="502"/>
                  </a:lnTo>
                  <a:lnTo>
                    <a:pt x="2137" y="500"/>
                  </a:lnTo>
                  <a:lnTo>
                    <a:pt x="2148" y="500"/>
                  </a:lnTo>
                  <a:lnTo>
                    <a:pt x="2157" y="498"/>
                  </a:lnTo>
                  <a:lnTo>
                    <a:pt x="2158" y="502"/>
                  </a:lnTo>
                  <a:lnTo>
                    <a:pt x="2160" y="505"/>
                  </a:lnTo>
                  <a:lnTo>
                    <a:pt x="2162" y="511"/>
                  </a:lnTo>
                  <a:lnTo>
                    <a:pt x="2164" y="514"/>
                  </a:lnTo>
                  <a:lnTo>
                    <a:pt x="2171" y="514"/>
                  </a:lnTo>
                  <a:lnTo>
                    <a:pt x="2178" y="516"/>
                  </a:lnTo>
                  <a:lnTo>
                    <a:pt x="2187" y="516"/>
                  </a:lnTo>
                  <a:lnTo>
                    <a:pt x="2194" y="516"/>
                  </a:lnTo>
                  <a:lnTo>
                    <a:pt x="2203" y="516"/>
                  </a:lnTo>
                  <a:lnTo>
                    <a:pt x="2210" y="516"/>
                  </a:lnTo>
                  <a:lnTo>
                    <a:pt x="2219" y="518"/>
                  </a:lnTo>
                  <a:lnTo>
                    <a:pt x="2226" y="518"/>
                  </a:lnTo>
                  <a:lnTo>
                    <a:pt x="2226" y="521"/>
                  </a:lnTo>
                  <a:lnTo>
                    <a:pt x="2228" y="527"/>
                  </a:lnTo>
                  <a:lnTo>
                    <a:pt x="2228" y="530"/>
                  </a:lnTo>
                  <a:lnTo>
                    <a:pt x="2228" y="536"/>
                  </a:lnTo>
                  <a:lnTo>
                    <a:pt x="2230" y="538"/>
                  </a:lnTo>
                  <a:lnTo>
                    <a:pt x="2233" y="538"/>
                  </a:lnTo>
                  <a:lnTo>
                    <a:pt x="2237" y="538"/>
                  </a:lnTo>
                  <a:lnTo>
                    <a:pt x="2244" y="538"/>
                  </a:lnTo>
                  <a:lnTo>
                    <a:pt x="2255" y="538"/>
                  </a:lnTo>
                  <a:lnTo>
                    <a:pt x="2269" y="536"/>
                  </a:lnTo>
                  <a:lnTo>
                    <a:pt x="2287" y="534"/>
                  </a:lnTo>
                  <a:lnTo>
                    <a:pt x="2314" y="532"/>
                  </a:lnTo>
                  <a:lnTo>
                    <a:pt x="2315" y="538"/>
                  </a:lnTo>
                  <a:lnTo>
                    <a:pt x="2315" y="541"/>
                  </a:lnTo>
                  <a:lnTo>
                    <a:pt x="2315" y="546"/>
                  </a:lnTo>
                  <a:lnTo>
                    <a:pt x="2317" y="552"/>
                  </a:lnTo>
                  <a:lnTo>
                    <a:pt x="2324" y="552"/>
                  </a:lnTo>
                  <a:lnTo>
                    <a:pt x="2331" y="550"/>
                  </a:lnTo>
                  <a:lnTo>
                    <a:pt x="2339" y="550"/>
                  </a:lnTo>
                  <a:lnTo>
                    <a:pt x="2347" y="550"/>
                  </a:lnTo>
                  <a:lnTo>
                    <a:pt x="2355" y="550"/>
                  </a:lnTo>
                  <a:lnTo>
                    <a:pt x="2362" y="550"/>
                  </a:lnTo>
                  <a:lnTo>
                    <a:pt x="2371" y="550"/>
                  </a:lnTo>
                  <a:lnTo>
                    <a:pt x="2378" y="550"/>
                  </a:lnTo>
                  <a:lnTo>
                    <a:pt x="2378" y="555"/>
                  </a:lnTo>
                  <a:lnTo>
                    <a:pt x="2378" y="561"/>
                  </a:lnTo>
                  <a:lnTo>
                    <a:pt x="2378" y="566"/>
                  </a:lnTo>
                  <a:lnTo>
                    <a:pt x="2378" y="571"/>
                  </a:lnTo>
                  <a:lnTo>
                    <a:pt x="2389" y="571"/>
                  </a:lnTo>
                  <a:lnTo>
                    <a:pt x="2397" y="571"/>
                  </a:lnTo>
                  <a:lnTo>
                    <a:pt x="2408" y="571"/>
                  </a:lnTo>
                  <a:lnTo>
                    <a:pt x="2419" y="571"/>
                  </a:lnTo>
                  <a:lnTo>
                    <a:pt x="2428" y="571"/>
                  </a:lnTo>
                  <a:lnTo>
                    <a:pt x="2438" y="571"/>
                  </a:lnTo>
                  <a:lnTo>
                    <a:pt x="2449" y="573"/>
                  </a:lnTo>
                  <a:lnTo>
                    <a:pt x="2460" y="573"/>
                  </a:lnTo>
                  <a:lnTo>
                    <a:pt x="2458" y="582"/>
                  </a:lnTo>
                  <a:lnTo>
                    <a:pt x="2447" y="586"/>
                  </a:lnTo>
                  <a:lnTo>
                    <a:pt x="2431" y="589"/>
                  </a:lnTo>
                  <a:lnTo>
                    <a:pt x="2422" y="589"/>
                  </a:lnTo>
                  <a:lnTo>
                    <a:pt x="2422" y="593"/>
                  </a:lnTo>
                  <a:lnTo>
                    <a:pt x="2422" y="598"/>
                  </a:lnTo>
                  <a:lnTo>
                    <a:pt x="2421" y="602"/>
                  </a:lnTo>
                  <a:lnTo>
                    <a:pt x="2421" y="607"/>
                  </a:lnTo>
                  <a:lnTo>
                    <a:pt x="2430" y="609"/>
                  </a:lnTo>
                  <a:lnTo>
                    <a:pt x="2437" y="609"/>
                  </a:lnTo>
                  <a:lnTo>
                    <a:pt x="2446" y="609"/>
                  </a:lnTo>
                  <a:lnTo>
                    <a:pt x="2453" y="611"/>
                  </a:lnTo>
                  <a:lnTo>
                    <a:pt x="2437" y="625"/>
                  </a:lnTo>
                  <a:lnTo>
                    <a:pt x="2419" y="636"/>
                  </a:lnTo>
                  <a:lnTo>
                    <a:pt x="2401" y="645"/>
                  </a:lnTo>
                  <a:lnTo>
                    <a:pt x="2383" y="652"/>
                  </a:lnTo>
                  <a:lnTo>
                    <a:pt x="2365" y="655"/>
                  </a:lnTo>
                  <a:lnTo>
                    <a:pt x="2346" y="659"/>
                  </a:lnTo>
                  <a:lnTo>
                    <a:pt x="2326" y="659"/>
                  </a:lnTo>
                  <a:lnTo>
                    <a:pt x="2306" y="661"/>
                  </a:lnTo>
                  <a:lnTo>
                    <a:pt x="2305" y="662"/>
                  </a:lnTo>
                  <a:lnTo>
                    <a:pt x="2305" y="664"/>
                  </a:lnTo>
                  <a:lnTo>
                    <a:pt x="2303" y="666"/>
                  </a:lnTo>
                  <a:lnTo>
                    <a:pt x="2306" y="671"/>
                  </a:lnTo>
                  <a:lnTo>
                    <a:pt x="2312" y="675"/>
                  </a:lnTo>
                  <a:lnTo>
                    <a:pt x="2317" y="677"/>
                  </a:lnTo>
                  <a:lnTo>
                    <a:pt x="2328" y="680"/>
                  </a:lnTo>
                  <a:lnTo>
                    <a:pt x="2317" y="686"/>
                  </a:lnTo>
                  <a:lnTo>
                    <a:pt x="2303" y="689"/>
                  </a:lnTo>
                  <a:lnTo>
                    <a:pt x="2287" y="691"/>
                  </a:lnTo>
                  <a:lnTo>
                    <a:pt x="2271" y="691"/>
                  </a:lnTo>
                  <a:lnTo>
                    <a:pt x="2255" y="689"/>
                  </a:lnTo>
                  <a:lnTo>
                    <a:pt x="2240" y="689"/>
                  </a:lnTo>
                  <a:lnTo>
                    <a:pt x="2228" y="687"/>
                  </a:lnTo>
                  <a:lnTo>
                    <a:pt x="2217" y="687"/>
                  </a:lnTo>
                  <a:lnTo>
                    <a:pt x="2219" y="691"/>
                  </a:lnTo>
                  <a:lnTo>
                    <a:pt x="2219" y="695"/>
                  </a:lnTo>
                  <a:lnTo>
                    <a:pt x="2221" y="696"/>
                  </a:lnTo>
                  <a:lnTo>
                    <a:pt x="2221" y="700"/>
                  </a:lnTo>
                  <a:lnTo>
                    <a:pt x="2232" y="702"/>
                  </a:lnTo>
                  <a:lnTo>
                    <a:pt x="2242" y="704"/>
                  </a:lnTo>
                  <a:lnTo>
                    <a:pt x="2253" y="705"/>
                  </a:lnTo>
                  <a:lnTo>
                    <a:pt x="2264" y="707"/>
                  </a:lnTo>
                  <a:lnTo>
                    <a:pt x="2249" y="712"/>
                  </a:lnTo>
                  <a:lnTo>
                    <a:pt x="2233" y="716"/>
                  </a:lnTo>
                  <a:lnTo>
                    <a:pt x="2219" y="718"/>
                  </a:lnTo>
                  <a:lnTo>
                    <a:pt x="2205" y="721"/>
                  </a:lnTo>
                  <a:lnTo>
                    <a:pt x="2192" y="723"/>
                  </a:lnTo>
                  <a:lnTo>
                    <a:pt x="2178" y="723"/>
                  </a:lnTo>
                  <a:lnTo>
                    <a:pt x="2166" y="725"/>
                  </a:lnTo>
                  <a:lnTo>
                    <a:pt x="2151" y="725"/>
                  </a:lnTo>
                  <a:lnTo>
                    <a:pt x="2149" y="727"/>
                  </a:lnTo>
                  <a:lnTo>
                    <a:pt x="2149" y="730"/>
                  </a:lnTo>
                  <a:lnTo>
                    <a:pt x="2148" y="732"/>
                  </a:lnTo>
                  <a:lnTo>
                    <a:pt x="2148" y="736"/>
                  </a:lnTo>
                  <a:lnTo>
                    <a:pt x="2162" y="737"/>
                  </a:lnTo>
                  <a:lnTo>
                    <a:pt x="2171" y="737"/>
                  </a:lnTo>
                  <a:lnTo>
                    <a:pt x="2176" y="739"/>
                  </a:lnTo>
                  <a:lnTo>
                    <a:pt x="2183" y="743"/>
                  </a:lnTo>
                  <a:lnTo>
                    <a:pt x="2173" y="752"/>
                  </a:lnTo>
                  <a:lnTo>
                    <a:pt x="2158" y="755"/>
                  </a:lnTo>
                  <a:lnTo>
                    <a:pt x="2142" y="759"/>
                  </a:lnTo>
                  <a:lnTo>
                    <a:pt x="2126" y="759"/>
                  </a:lnTo>
                  <a:lnTo>
                    <a:pt x="2110" y="757"/>
                  </a:lnTo>
                  <a:lnTo>
                    <a:pt x="2094" y="757"/>
                  </a:lnTo>
                  <a:lnTo>
                    <a:pt x="2080" y="755"/>
                  </a:lnTo>
                  <a:lnTo>
                    <a:pt x="2069" y="753"/>
                  </a:lnTo>
                  <a:lnTo>
                    <a:pt x="2071" y="757"/>
                  </a:lnTo>
                  <a:lnTo>
                    <a:pt x="2071" y="761"/>
                  </a:lnTo>
                  <a:lnTo>
                    <a:pt x="2071" y="764"/>
                  </a:lnTo>
                  <a:lnTo>
                    <a:pt x="2073" y="768"/>
                  </a:lnTo>
                  <a:lnTo>
                    <a:pt x="2078" y="770"/>
                  </a:lnTo>
                  <a:lnTo>
                    <a:pt x="2085" y="771"/>
                  </a:lnTo>
                  <a:lnTo>
                    <a:pt x="2091" y="773"/>
                  </a:lnTo>
                  <a:lnTo>
                    <a:pt x="2098" y="775"/>
                  </a:lnTo>
                  <a:lnTo>
                    <a:pt x="2085" y="784"/>
                  </a:lnTo>
                  <a:lnTo>
                    <a:pt x="2069" y="789"/>
                  </a:lnTo>
                  <a:lnTo>
                    <a:pt x="2053" y="795"/>
                  </a:lnTo>
                  <a:lnTo>
                    <a:pt x="2034" y="795"/>
                  </a:lnTo>
                  <a:lnTo>
                    <a:pt x="2016" y="796"/>
                  </a:lnTo>
                  <a:lnTo>
                    <a:pt x="1998" y="796"/>
                  </a:lnTo>
                  <a:lnTo>
                    <a:pt x="1982" y="795"/>
                  </a:lnTo>
                  <a:lnTo>
                    <a:pt x="1969" y="795"/>
                  </a:lnTo>
                  <a:lnTo>
                    <a:pt x="1968" y="796"/>
                  </a:lnTo>
                  <a:lnTo>
                    <a:pt x="1968" y="798"/>
                  </a:lnTo>
                  <a:lnTo>
                    <a:pt x="1966" y="800"/>
                  </a:lnTo>
                  <a:lnTo>
                    <a:pt x="1975" y="805"/>
                  </a:lnTo>
                  <a:lnTo>
                    <a:pt x="1987" y="809"/>
                  </a:lnTo>
                  <a:lnTo>
                    <a:pt x="1998" y="811"/>
                  </a:lnTo>
                  <a:lnTo>
                    <a:pt x="2012" y="812"/>
                  </a:lnTo>
                  <a:lnTo>
                    <a:pt x="2001" y="820"/>
                  </a:lnTo>
                  <a:lnTo>
                    <a:pt x="1987" y="825"/>
                  </a:lnTo>
                  <a:lnTo>
                    <a:pt x="1969" y="828"/>
                  </a:lnTo>
                  <a:lnTo>
                    <a:pt x="1951" y="830"/>
                  </a:lnTo>
                  <a:lnTo>
                    <a:pt x="1934" y="830"/>
                  </a:lnTo>
                  <a:lnTo>
                    <a:pt x="1916" y="830"/>
                  </a:lnTo>
                  <a:lnTo>
                    <a:pt x="1902" y="828"/>
                  </a:lnTo>
                  <a:lnTo>
                    <a:pt x="1889" y="828"/>
                  </a:lnTo>
                  <a:lnTo>
                    <a:pt x="1891" y="830"/>
                  </a:lnTo>
                  <a:lnTo>
                    <a:pt x="1893" y="832"/>
                  </a:lnTo>
                  <a:lnTo>
                    <a:pt x="1894" y="834"/>
                  </a:lnTo>
                  <a:lnTo>
                    <a:pt x="1900" y="834"/>
                  </a:lnTo>
                  <a:lnTo>
                    <a:pt x="1905" y="836"/>
                  </a:lnTo>
                  <a:lnTo>
                    <a:pt x="1916" y="837"/>
                  </a:lnTo>
                  <a:lnTo>
                    <a:pt x="1930" y="841"/>
                  </a:lnTo>
                  <a:lnTo>
                    <a:pt x="1948" y="845"/>
                  </a:lnTo>
                  <a:lnTo>
                    <a:pt x="1937" y="852"/>
                  </a:lnTo>
                  <a:lnTo>
                    <a:pt x="1925" y="855"/>
                  </a:lnTo>
                  <a:lnTo>
                    <a:pt x="1907" y="859"/>
                  </a:lnTo>
                  <a:lnTo>
                    <a:pt x="1889" y="859"/>
                  </a:lnTo>
                  <a:lnTo>
                    <a:pt x="1869" y="859"/>
                  </a:lnTo>
                  <a:lnTo>
                    <a:pt x="1852" y="857"/>
                  </a:lnTo>
                  <a:lnTo>
                    <a:pt x="1836" y="857"/>
                  </a:lnTo>
                  <a:lnTo>
                    <a:pt x="1823" y="857"/>
                  </a:lnTo>
                  <a:lnTo>
                    <a:pt x="1821" y="861"/>
                  </a:lnTo>
                  <a:lnTo>
                    <a:pt x="1821" y="864"/>
                  </a:lnTo>
                  <a:lnTo>
                    <a:pt x="1821" y="868"/>
                  </a:lnTo>
                  <a:lnTo>
                    <a:pt x="1821" y="871"/>
                  </a:lnTo>
                  <a:lnTo>
                    <a:pt x="1828" y="871"/>
                  </a:lnTo>
                  <a:lnTo>
                    <a:pt x="1837" y="873"/>
                  </a:lnTo>
                  <a:lnTo>
                    <a:pt x="1844" y="873"/>
                  </a:lnTo>
                  <a:lnTo>
                    <a:pt x="1853" y="873"/>
                  </a:lnTo>
                  <a:lnTo>
                    <a:pt x="1860" y="873"/>
                  </a:lnTo>
                  <a:lnTo>
                    <a:pt x="1868" y="873"/>
                  </a:lnTo>
                  <a:lnTo>
                    <a:pt x="1877" y="875"/>
                  </a:lnTo>
                  <a:lnTo>
                    <a:pt x="1884" y="875"/>
                  </a:lnTo>
                  <a:lnTo>
                    <a:pt x="1869" y="886"/>
                  </a:lnTo>
                  <a:lnTo>
                    <a:pt x="1853" y="893"/>
                  </a:lnTo>
                  <a:lnTo>
                    <a:pt x="1837" y="896"/>
                  </a:lnTo>
                  <a:lnTo>
                    <a:pt x="1821" y="900"/>
                  </a:lnTo>
                  <a:lnTo>
                    <a:pt x="1805" y="902"/>
                  </a:lnTo>
                  <a:lnTo>
                    <a:pt x="1789" y="902"/>
                  </a:lnTo>
                  <a:lnTo>
                    <a:pt x="1773" y="902"/>
                  </a:lnTo>
                  <a:lnTo>
                    <a:pt x="1759" y="902"/>
                  </a:lnTo>
                  <a:lnTo>
                    <a:pt x="1764" y="907"/>
                  </a:lnTo>
                  <a:lnTo>
                    <a:pt x="1771" y="911"/>
                  </a:lnTo>
                  <a:lnTo>
                    <a:pt x="1784" y="914"/>
                  </a:lnTo>
                  <a:lnTo>
                    <a:pt x="1798" y="918"/>
                  </a:lnTo>
                  <a:lnTo>
                    <a:pt x="1798" y="919"/>
                  </a:lnTo>
                  <a:lnTo>
                    <a:pt x="1800" y="921"/>
                  </a:lnTo>
                  <a:lnTo>
                    <a:pt x="1802" y="923"/>
                  </a:lnTo>
                  <a:lnTo>
                    <a:pt x="1803" y="925"/>
                  </a:lnTo>
                  <a:lnTo>
                    <a:pt x="1786" y="932"/>
                  </a:lnTo>
                  <a:lnTo>
                    <a:pt x="1768" y="936"/>
                  </a:lnTo>
                  <a:lnTo>
                    <a:pt x="1752" y="937"/>
                  </a:lnTo>
                  <a:lnTo>
                    <a:pt x="1736" y="939"/>
                  </a:lnTo>
                  <a:lnTo>
                    <a:pt x="1718" y="941"/>
                  </a:lnTo>
                  <a:lnTo>
                    <a:pt x="1702" y="941"/>
                  </a:lnTo>
                  <a:lnTo>
                    <a:pt x="1687" y="941"/>
                  </a:lnTo>
                  <a:lnTo>
                    <a:pt x="1671" y="941"/>
                  </a:lnTo>
                  <a:lnTo>
                    <a:pt x="1671" y="943"/>
                  </a:lnTo>
                  <a:lnTo>
                    <a:pt x="1671" y="946"/>
                  </a:lnTo>
                  <a:lnTo>
                    <a:pt x="1671" y="948"/>
                  </a:lnTo>
                  <a:lnTo>
                    <a:pt x="1671" y="952"/>
                  </a:lnTo>
                  <a:lnTo>
                    <a:pt x="1677" y="952"/>
                  </a:lnTo>
                  <a:lnTo>
                    <a:pt x="1684" y="952"/>
                  </a:lnTo>
                  <a:lnTo>
                    <a:pt x="1691" y="952"/>
                  </a:lnTo>
                  <a:lnTo>
                    <a:pt x="1698" y="953"/>
                  </a:lnTo>
                  <a:lnTo>
                    <a:pt x="1705" y="953"/>
                  </a:lnTo>
                  <a:lnTo>
                    <a:pt x="1712" y="953"/>
                  </a:lnTo>
                  <a:lnTo>
                    <a:pt x="1720" y="955"/>
                  </a:lnTo>
                  <a:lnTo>
                    <a:pt x="1727" y="955"/>
                  </a:lnTo>
                  <a:lnTo>
                    <a:pt x="1728" y="955"/>
                  </a:lnTo>
                  <a:lnTo>
                    <a:pt x="1728" y="957"/>
                  </a:lnTo>
                  <a:lnTo>
                    <a:pt x="1728" y="959"/>
                  </a:lnTo>
                  <a:lnTo>
                    <a:pt x="1730" y="961"/>
                  </a:lnTo>
                  <a:lnTo>
                    <a:pt x="1716" y="971"/>
                  </a:lnTo>
                  <a:lnTo>
                    <a:pt x="1700" y="980"/>
                  </a:lnTo>
                  <a:lnTo>
                    <a:pt x="1684" y="986"/>
                  </a:lnTo>
                  <a:lnTo>
                    <a:pt x="1668" y="989"/>
                  </a:lnTo>
                  <a:lnTo>
                    <a:pt x="1650" y="989"/>
                  </a:lnTo>
                  <a:lnTo>
                    <a:pt x="1634" y="991"/>
                  </a:lnTo>
                  <a:lnTo>
                    <a:pt x="1616" y="991"/>
                  </a:lnTo>
                  <a:lnTo>
                    <a:pt x="1600" y="991"/>
                  </a:lnTo>
                  <a:lnTo>
                    <a:pt x="1604" y="994"/>
                  </a:lnTo>
                  <a:lnTo>
                    <a:pt x="1611" y="996"/>
                  </a:lnTo>
                  <a:lnTo>
                    <a:pt x="1625" y="1002"/>
                  </a:lnTo>
                  <a:lnTo>
                    <a:pt x="1650" y="1009"/>
                  </a:lnTo>
                  <a:lnTo>
                    <a:pt x="1634" y="1019"/>
                  </a:lnTo>
                  <a:lnTo>
                    <a:pt x="1620" y="1027"/>
                  </a:lnTo>
                  <a:lnTo>
                    <a:pt x="1605" y="1032"/>
                  </a:lnTo>
                  <a:lnTo>
                    <a:pt x="1589" y="1037"/>
                  </a:lnTo>
                  <a:lnTo>
                    <a:pt x="1573" y="1039"/>
                  </a:lnTo>
                  <a:lnTo>
                    <a:pt x="1557" y="1041"/>
                  </a:lnTo>
                  <a:lnTo>
                    <a:pt x="1541" y="1043"/>
                  </a:lnTo>
                  <a:lnTo>
                    <a:pt x="1523" y="1044"/>
                  </a:lnTo>
                  <a:lnTo>
                    <a:pt x="1523" y="1046"/>
                  </a:lnTo>
                  <a:lnTo>
                    <a:pt x="1525" y="1046"/>
                  </a:lnTo>
                  <a:lnTo>
                    <a:pt x="1525" y="1048"/>
                  </a:lnTo>
                  <a:lnTo>
                    <a:pt x="1527" y="1050"/>
                  </a:lnTo>
                  <a:lnTo>
                    <a:pt x="1538" y="1052"/>
                  </a:lnTo>
                  <a:lnTo>
                    <a:pt x="1550" y="1052"/>
                  </a:lnTo>
                  <a:lnTo>
                    <a:pt x="1561" y="1053"/>
                  </a:lnTo>
                  <a:lnTo>
                    <a:pt x="1573" y="1055"/>
                  </a:lnTo>
                  <a:lnTo>
                    <a:pt x="1572" y="1057"/>
                  </a:lnTo>
                  <a:lnTo>
                    <a:pt x="1572" y="1060"/>
                  </a:lnTo>
                  <a:lnTo>
                    <a:pt x="1572" y="1062"/>
                  </a:lnTo>
                  <a:lnTo>
                    <a:pt x="1572" y="1066"/>
                  </a:lnTo>
                  <a:lnTo>
                    <a:pt x="1557" y="1071"/>
                  </a:lnTo>
                  <a:lnTo>
                    <a:pt x="1543" y="1077"/>
                  </a:lnTo>
                  <a:lnTo>
                    <a:pt x="1529" y="1078"/>
                  </a:lnTo>
                  <a:lnTo>
                    <a:pt x="1514" y="1082"/>
                  </a:lnTo>
                  <a:lnTo>
                    <a:pt x="1502" y="1084"/>
                  </a:lnTo>
                  <a:lnTo>
                    <a:pt x="1488" y="1085"/>
                  </a:lnTo>
                  <a:lnTo>
                    <a:pt x="1475" y="1089"/>
                  </a:lnTo>
                  <a:lnTo>
                    <a:pt x="1463" y="1093"/>
                  </a:lnTo>
                  <a:lnTo>
                    <a:pt x="1472" y="1100"/>
                  </a:lnTo>
                  <a:lnTo>
                    <a:pt x="1482" y="1103"/>
                  </a:lnTo>
                  <a:lnTo>
                    <a:pt x="1497" y="1105"/>
                  </a:lnTo>
                  <a:lnTo>
                    <a:pt x="1513" y="1107"/>
                  </a:lnTo>
                  <a:lnTo>
                    <a:pt x="1506" y="1116"/>
                  </a:lnTo>
                  <a:lnTo>
                    <a:pt x="1498" y="1121"/>
                  </a:lnTo>
                  <a:lnTo>
                    <a:pt x="1489" y="1125"/>
                  </a:lnTo>
                  <a:lnTo>
                    <a:pt x="1479" y="1127"/>
                  </a:lnTo>
                  <a:lnTo>
                    <a:pt x="1468" y="1128"/>
                  </a:lnTo>
                  <a:lnTo>
                    <a:pt x="1457" y="1130"/>
                  </a:lnTo>
                  <a:lnTo>
                    <a:pt x="1448" y="1130"/>
                  </a:lnTo>
                  <a:lnTo>
                    <a:pt x="1440" y="1132"/>
                  </a:lnTo>
                  <a:lnTo>
                    <a:pt x="1441" y="1135"/>
                  </a:lnTo>
                  <a:lnTo>
                    <a:pt x="1441" y="1137"/>
                  </a:lnTo>
                  <a:lnTo>
                    <a:pt x="1441" y="1141"/>
                  </a:lnTo>
                  <a:lnTo>
                    <a:pt x="1443" y="1144"/>
                  </a:lnTo>
                  <a:lnTo>
                    <a:pt x="1456" y="1143"/>
                  </a:lnTo>
                  <a:lnTo>
                    <a:pt x="1466" y="1143"/>
                  </a:lnTo>
                  <a:lnTo>
                    <a:pt x="1479" y="1143"/>
                  </a:lnTo>
                  <a:lnTo>
                    <a:pt x="1491" y="1143"/>
                  </a:lnTo>
                  <a:lnTo>
                    <a:pt x="1486" y="1152"/>
                  </a:lnTo>
                  <a:lnTo>
                    <a:pt x="1482" y="1160"/>
                  </a:lnTo>
                  <a:lnTo>
                    <a:pt x="1477" y="1171"/>
                  </a:lnTo>
                  <a:lnTo>
                    <a:pt x="1473" y="1180"/>
                  </a:lnTo>
                  <a:lnTo>
                    <a:pt x="1461" y="1182"/>
                  </a:lnTo>
                  <a:lnTo>
                    <a:pt x="1448" y="1182"/>
                  </a:lnTo>
                  <a:lnTo>
                    <a:pt x="1434" y="1184"/>
                  </a:lnTo>
                  <a:lnTo>
                    <a:pt x="1422" y="1185"/>
                  </a:lnTo>
                  <a:lnTo>
                    <a:pt x="1420" y="1185"/>
                  </a:lnTo>
                  <a:lnTo>
                    <a:pt x="1420" y="1187"/>
                  </a:lnTo>
                  <a:lnTo>
                    <a:pt x="1420" y="1189"/>
                  </a:lnTo>
                  <a:lnTo>
                    <a:pt x="1418" y="1191"/>
                  </a:lnTo>
                  <a:lnTo>
                    <a:pt x="1431" y="1196"/>
                  </a:lnTo>
                  <a:lnTo>
                    <a:pt x="1441" y="1198"/>
                  </a:lnTo>
                  <a:lnTo>
                    <a:pt x="1454" y="1200"/>
                  </a:lnTo>
                  <a:lnTo>
                    <a:pt x="1470" y="1201"/>
                  </a:lnTo>
                  <a:lnTo>
                    <a:pt x="1468" y="1210"/>
                  </a:lnTo>
                  <a:lnTo>
                    <a:pt x="1468" y="1219"/>
                  </a:lnTo>
                  <a:lnTo>
                    <a:pt x="1468" y="1228"/>
                  </a:lnTo>
                  <a:lnTo>
                    <a:pt x="1466" y="1239"/>
                  </a:lnTo>
                  <a:lnTo>
                    <a:pt x="1448" y="1241"/>
                  </a:lnTo>
                  <a:lnTo>
                    <a:pt x="1440" y="1241"/>
                  </a:lnTo>
                  <a:lnTo>
                    <a:pt x="1434" y="1243"/>
                  </a:lnTo>
                  <a:lnTo>
                    <a:pt x="1432" y="1246"/>
                  </a:lnTo>
                  <a:lnTo>
                    <a:pt x="1441" y="1248"/>
                  </a:lnTo>
                  <a:lnTo>
                    <a:pt x="1452" y="1251"/>
                  </a:lnTo>
                  <a:lnTo>
                    <a:pt x="1461" y="1253"/>
                  </a:lnTo>
                  <a:lnTo>
                    <a:pt x="1470" y="1257"/>
                  </a:lnTo>
                  <a:lnTo>
                    <a:pt x="1473" y="1268"/>
                  </a:lnTo>
                  <a:lnTo>
                    <a:pt x="1475" y="1275"/>
                  </a:lnTo>
                  <a:lnTo>
                    <a:pt x="1475" y="1282"/>
                  </a:lnTo>
                  <a:lnTo>
                    <a:pt x="1473" y="1291"/>
                  </a:lnTo>
                  <a:lnTo>
                    <a:pt x="1466" y="1291"/>
                  </a:lnTo>
                  <a:lnTo>
                    <a:pt x="1459" y="1291"/>
                  </a:lnTo>
                  <a:lnTo>
                    <a:pt x="1452" y="1291"/>
                  </a:lnTo>
                  <a:lnTo>
                    <a:pt x="1447" y="1289"/>
                  </a:lnTo>
                  <a:lnTo>
                    <a:pt x="1440" y="1289"/>
                  </a:lnTo>
                  <a:lnTo>
                    <a:pt x="1432" y="1289"/>
                  </a:lnTo>
                  <a:lnTo>
                    <a:pt x="1425" y="1289"/>
                  </a:lnTo>
                  <a:lnTo>
                    <a:pt x="1418" y="1289"/>
                  </a:lnTo>
                  <a:lnTo>
                    <a:pt x="1418" y="1293"/>
                  </a:lnTo>
                  <a:lnTo>
                    <a:pt x="1418" y="1296"/>
                  </a:lnTo>
                  <a:lnTo>
                    <a:pt x="1418" y="1301"/>
                  </a:lnTo>
                  <a:lnTo>
                    <a:pt x="1418" y="1305"/>
                  </a:lnTo>
                  <a:lnTo>
                    <a:pt x="1425" y="1305"/>
                  </a:lnTo>
                  <a:lnTo>
                    <a:pt x="1434" y="1307"/>
                  </a:lnTo>
                  <a:lnTo>
                    <a:pt x="1441" y="1307"/>
                  </a:lnTo>
                  <a:lnTo>
                    <a:pt x="1448" y="1307"/>
                  </a:lnTo>
                  <a:lnTo>
                    <a:pt x="1456" y="1309"/>
                  </a:lnTo>
                  <a:lnTo>
                    <a:pt x="1463" y="1309"/>
                  </a:lnTo>
                  <a:lnTo>
                    <a:pt x="1470" y="1310"/>
                  </a:lnTo>
                  <a:lnTo>
                    <a:pt x="1477" y="1310"/>
                  </a:lnTo>
                  <a:lnTo>
                    <a:pt x="1477" y="1321"/>
                  </a:lnTo>
                  <a:lnTo>
                    <a:pt x="1477" y="1334"/>
                  </a:lnTo>
                  <a:lnTo>
                    <a:pt x="1475" y="1344"/>
                  </a:lnTo>
                  <a:lnTo>
                    <a:pt x="1475" y="1357"/>
                  </a:lnTo>
                  <a:lnTo>
                    <a:pt x="1468" y="1360"/>
                  </a:lnTo>
                  <a:lnTo>
                    <a:pt x="1457" y="1360"/>
                  </a:lnTo>
                  <a:lnTo>
                    <a:pt x="1445" y="1360"/>
                  </a:lnTo>
                  <a:lnTo>
                    <a:pt x="1432" y="1359"/>
                  </a:lnTo>
                  <a:lnTo>
                    <a:pt x="1420" y="1357"/>
                  </a:lnTo>
                  <a:lnTo>
                    <a:pt x="1407" y="1353"/>
                  </a:lnTo>
                  <a:lnTo>
                    <a:pt x="1398" y="1351"/>
                  </a:lnTo>
                  <a:lnTo>
                    <a:pt x="1393" y="1350"/>
                  </a:lnTo>
                  <a:lnTo>
                    <a:pt x="1395" y="1353"/>
                  </a:lnTo>
                  <a:lnTo>
                    <a:pt x="1395" y="1355"/>
                  </a:lnTo>
                  <a:lnTo>
                    <a:pt x="1397" y="1359"/>
                  </a:lnTo>
                  <a:lnTo>
                    <a:pt x="1397" y="1362"/>
                  </a:lnTo>
                  <a:lnTo>
                    <a:pt x="1406" y="1364"/>
                  </a:lnTo>
                  <a:lnTo>
                    <a:pt x="1415" y="1366"/>
                  </a:lnTo>
                  <a:lnTo>
                    <a:pt x="1423" y="1367"/>
                  </a:lnTo>
                  <a:lnTo>
                    <a:pt x="1432" y="1369"/>
                  </a:lnTo>
                  <a:lnTo>
                    <a:pt x="1441" y="1373"/>
                  </a:lnTo>
                  <a:lnTo>
                    <a:pt x="1450" y="1375"/>
                  </a:lnTo>
                  <a:lnTo>
                    <a:pt x="1457" y="1376"/>
                  </a:lnTo>
                  <a:lnTo>
                    <a:pt x="1466" y="1378"/>
                  </a:lnTo>
                  <a:lnTo>
                    <a:pt x="1461" y="1396"/>
                  </a:lnTo>
                  <a:lnTo>
                    <a:pt x="1450" y="1407"/>
                  </a:lnTo>
                  <a:lnTo>
                    <a:pt x="1432" y="1414"/>
                  </a:lnTo>
                  <a:lnTo>
                    <a:pt x="1411" y="1414"/>
                  </a:lnTo>
                  <a:lnTo>
                    <a:pt x="1388" y="1412"/>
                  </a:lnTo>
                  <a:lnTo>
                    <a:pt x="1366" y="1410"/>
                  </a:lnTo>
                  <a:lnTo>
                    <a:pt x="1349" y="1407"/>
                  </a:lnTo>
                  <a:lnTo>
                    <a:pt x="1334" y="1405"/>
                  </a:lnTo>
                  <a:lnTo>
                    <a:pt x="1332" y="1405"/>
                  </a:lnTo>
                  <a:lnTo>
                    <a:pt x="1332" y="1407"/>
                  </a:lnTo>
                  <a:lnTo>
                    <a:pt x="1331" y="1409"/>
                  </a:lnTo>
                  <a:lnTo>
                    <a:pt x="1331" y="1410"/>
                  </a:lnTo>
                  <a:lnTo>
                    <a:pt x="1332" y="1412"/>
                  </a:lnTo>
                  <a:lnTo>
                    <a:pt x="1334" y="1414"/>
                  </a:lnTo>
                  <a:lnTo>
                    <a:pt x="1338" y="1416"/>
                  </a:lnTo>
                  <a:lnTo>
                    <a:pt x="1345" y="1416"/>
                  </a:lnTo>
                  <a:lnTo>
                    <a:pt x="1354" y="1419"/>
                  </a:lnTo>
                  <a:lnTo>
                    <a:pt x="1368" y="1421"/>
                  </a:lnTo>
                  <a:lnTo>
                    <a:pt x="1386" y="1425"/>
                  </a:lnTo>
                  <a:lnTo>
                    <a:pt x="1411" y="1428"/>
                  </a:lnTo>
                  <a:lnTo>
                    <a:pt x="1411" y="1432"/>
                  </a:lnTo>
                  <a:lnTo>
                    <a:pt x="1413" y="1434"/>
                  </a:lnTo>
                  <a:lnTo>
                    <a:pt x="1413" y="1437"/>
                  </a:lnTo>
                  <a:lnTo>
                    <a:pt x="1413" y="1441"/>
                  </a:lnTo>
                  <a:lnTo>
                    <a:pt x="1398" y="1451"/>
                  </a:lnTo>
                  <a:lnTo>
                    <a:pt x="1381" y="1457"/>
                  </a:lnTo>
                  <a:lnTo>
                    <a:pt x="1365" y="1459"/>
                  </a:lnTo>
                  <a:lnTo>
                    <a:pt x="1345" y="1459"/>
                  </a:lnTo>
                  <a:lnTo>
                    <a:pt x="1327" y="1459"/>
                  </a:lnTo>
                  <a:lnTo>
                    <a:pt x="1309" y="1455"/>
                  </a:lnTo>
                  <a:lnTo>
                    <a:pt x="1293" y="1453"/>
                  </a:lnTo>
                  <a:lnTo>
                    <a:pt x="1277" y="1451"/>
                  </a:lnTo>
                  <a:lnTo>
                    <a:pt x="1284" y="1457"/>
                  </a:lnTo>
                  <a:lnTo>
                    <a:pt x="1293" y="1462"/>
                  </a:lnTo>
                  <a:lnTo>
                    <a:pt x="1304" y="1466"/>
                  </a:lnTo>
                  <a:lnTo>
                    <a:pt x="1316" y="1467"/>
                  </a:lnTo>
                  <a:lnTo>
                    <a:pt x="1329" y="1469"/>
                  </a:lnTo>
                  <a:lnTo>
                    <a:pt x="1340" y="1473"/>
                  </a:lnTo>
                  <a:lnTo>
                    <a:pt x="1349" y="1476"/>
                  </a:lnTo>
                  <a:lnTo>
                    <a:pt x="1354" y="1482"/>
                  </a:lnTo>
                  <a:lnTo>
                    <a:pt x="1338" y="1496"/>
                  </a:lnTo>
                  <a:lnTo>
                    <a:pt x="1324" y="1505"/>
                  </a:lnTo>
                  <a:lnTo>
                    <a:pt x="1307" y="1510"/>
                  </a:lnTo>
                  <a:lnTo>
                    <a:pt x="1291" y="1514"/>
                  </a:lnTo>
                  <a:lnTo>
                    <a:pt x="1277" y="1514"/>
                  </a:lnTo>
                  <a:lnTo>
                    <a:pt x="1259" y="1512"/>
                  </a:lnTo>
                  <a:lnTo>
                    <a:pt x="1241" y="1510"/>
                  </a:lnTo>
                  <a:lnTo>
                    <a:pt x="1224" y="1508"/>
                  </a:lnTo>
                  <a:lnTo>
                    <a:pt x="1224" y="1512"/>
                  </a:lnTo>
                  <a:lnTo>
                    <a:pt x="1224" y="1514"/>
                  </a:lnTo>
                  <a:lnTo>
                    <a:pt x="1224" y="1517"/>
                  </a:lnTo>
                  <a:lnTo>
                    <a:pt x="1224" y="1521"/>
                  </a:lnTo>
                  <a:lnTo>
                    <a:pt x="1243" y="1525"/>
                  </a:lnTo>
                  <a:lnTo>
                    <a:pt x="1258" y="1526"/>
                  </a:lnTo>
                  <a:lnTo>
                    <a:pt x="1268" y="1528"/>
                  </a:lnTo>
                  <a:lnTo>
                    <a:pt x="1275" y="1530"/>
                  </a:lnTo>
                  <a:lnTo>
                    <a:pt x="1281" y="1530"/>
                  </a:lnTo>
                  <a:lnTo>
                    <a:pt x="1284" y="1532"/>
                  </a:lnTo>
                  <a:lnTo>
                    <a:pt x="1286" y="1533"/>
                  </a:lnTo>
                  <a:lnTo>
                    <a:pt x="1288" y="1535"/>
                  </a:lnTo>
                  <a:lnTo>
                    <a:pt x="1274" y="1548"/>
                  </a:lnTo>
                  <a:lnTo>
                    <a:pt x="1254" y="1555"/>
                  </a:lnTo>
                  <a:lnTo>
                    <a:pt x="1233" y="1557"/>
                  </a:lnTo>
                  <a:lnTo>
                    <a:pt x="1208" y="1557"/>
                  </a:lnTo>
                  <a:lnTo>
                    <a:pt x="1183" y="1555"/>
                  </a:lnTo>
                  <a:lnTo>
                    <a:pt x="1159" y="1551"/>
                  </a:lnTo>
                  <a:lnTo>
                    <a:pt x="1140" y="1548"/>
                  </a:lnTo>
                  <a:lnTo>
                    <a:pt x="1124" y="1544"/>
                  </a:lnTo>
                  <a:lnTo>
                    <a:pt x="1122" y="1546"/>
                  </a:lnTo>
                  <a:lnTo>
                    <a:pt x="1122" y="1548"/>
                  </a:lnTo>
                  <a:lnTo>
                    <a:pt x="1120" y="1550"/>
                  </a:lnTo>
                  <a:lnTo>
                    <a:pt x="1151" y="1557"/>
                  </a:lnTo>
                  <a:lnTo>
                    <a:pt x="1174" y="1564"/>
                  </a:lnTo>
                  <a:lnTo>
                    <a:pt x="1190" y="1567"/>
                  </a:lnTo>
                  <a:lnTo>
                    <a:pt x="1202" y="1571"/>
                  </a:lnTo>
                  <a:lnTo>
                    <a:pt x="1209" y="1573"/>
                  </a:lnTo>
                  <a:lnTo>
                    <a:pt x="1213" y="1575"/>
                  </a:lnTo>
                  <a:lnTo>
                    <a:pt x="1215" y="1576"/>
                  </a:lnTo>
                  <a:lnTo>
                    <a:pt x="1217" y="1578"/>
                  </a:lnTo>
                  <a:lnTo>
                    <a:pt x="1197" y="1592"/>
                  </a:lnTo>
                  <a:lnTo>
                    <a:pt x="1177" y="1601"/>
                  </a:lnTo>
                  <a:lnTo>
                    <a:pt x="1158" y="1605"/>
                  </a:lnTo>
                  <a:lnTo>
                    <a:pt x="1138" y="1605"/>
                  </a:lnTo>
                  <a:lnTo>
                    <a:pt x="1118" y="1601"/>
                  </a:lnTo>
                  <a:lnTo>
                    <a:pt x="1097" y="1600"/>
                  </a:lnTo>
                  <a:lnTo>
                    <a:pt x="1077" y="1596"/>
                  </a:lnTo>
                  <a:lnTo>
                    <a:pt x="1056" y="1596"/>
                  </a:lnTo>
                  <a:lnTo>
                    <a:pt x="1061" y="1600"/>
                  </a:lnTo>
                  <a:lnTo>
                    <a:pt x="1070" y="1603"/>
                  </a:lnTo>
                  <a:lnTo>
                    <a:pt x="1083" y="1607"/>
                  </a:lnTo>
                  <a:lnTo>
                    <a:pt x="1095" y="1608"/>
                  </a:lnTo>
                  <a:lnTo>
                    <a:pt x="1109" y="1612"/>
                  </a:lnTo>
                  <a:lnTo>
                    <a:pt x="1124" y="1614"/>
                  </a:lnTo>
                  <a:lnTo>
                    <a:pt x="1136" y="1616"/>
                  </a:lnTo>
                  <a:lnTo>
                    <a:pt x="1149" y="1617"/>
                  </a:lnTo>
                  <a:lnTo>
                    <a:pt x="1133" y="1639"/>
                  </a:lnTo>
                  <a:lnTo>
                    <a:pt x="1111" y="1651"/>
                  </a:lnTo>
                  <a:lnTo>
                    <a:pt x="1086" y="1655"/>
                  </a:lnTo>
                  <a:lnTo>
                    <a:pt x="1058" y="1653"/>
                  </a:lnTo>
                  <a:lnTo>
                    <a:pt x="1031" y="1648"/>
                  </a:lnTo>
                  <a:lnTo>
                    <a:pt x="1002" y="1642"/>
                  </a:lnTo>
                  <a:lnTo>
                    <a:pt x="977" y="1639"/>
                  </a:lnTo>
                  <a:lnTo>
                    <a:pt x="956" y="1639"/>
                  </a:lnTo>
                  <a:lnTo>
                    <a:pt x="961" y="1642"/>
                  </a:lnTo>
                  <a:lnTo>
                    <a:pt x="974" y="1646"/>
                  </a:lnTo>
                  <a:lnTo>
                    <a:pt x="990" y="1649"/>
                  </a:lnTo>
                  <a:lnTo>
                    <a:pt x="1011" y="1655"/>
                  </a:lnTo>
                  <a:lnTo>
                    <a:pt x="1031" y="1660"/>
                  </a:lnTo>
                  <a:lnTo>
                    <a:pt x="1051" y="1666"/>
                  </a:lnTo>
                  <a:lnTo>
                    <a:pt x="1067" y="1671"/>
                  </a:lnTo>
                  <a:lnTo>
                    <a:pt x="1077" y="1674"/>
                  </a:lnTo>
                  <a:lnTo>
                    <a:pt x="1058" y="1689"/>
                  </a:lnTo>
                  <a:lnTo>
                    <a:pt x="1038" y="1699"/>
                  </a:lnTo>
                  <a:lnTo>
                    <a:pt x="1019" y="1703"/>
                  </a:lnTo>
                  <a:lnTo>
                    <a:pt x="999" y="1705"/>
                  </a:lnTo>
                  <a:lnTo>
                    <a:pt x="979" y="1705"/>
                  </a:lnTo>
                  <a:lnTo>
                    <a:pt x="958" y="1701"/>
                  </a:lnTo>
                  <a:lnTo>
                    <a:pt x="935" y="1698"/>
                  </a:lnTo>
                  <a:lnTo>
                    <a:pt x="910" y="1696"/>
                  </a:lnTo>
                  <a:lnTo>
                    <a:pt x="928" y="1701"/>
                  </a:lnTo>
                  <a:lnTo>
                    <a:pt x="945" y="1705"/>
                  </a:lnTo>
                  <a:lnTo>
                    <a:pt x="961" y="1710"/>
                  </a:lnTo>
                  <a:lnTo>
                    <a:pt x="976" y="1714"/>
                  </a:lnTo>
                  <a:lnTo>
                    <a:pt x="988" y="1717"/>
                  </a:lnTo>
                  <a:lnTo>
                    <a:pt x="999" y="1719"/>
                  </a:lnTo>
                  <a:lnTo>
                    <a:pt x="1008" y="1723"/>
                  </a:lnTo>
                  <a:lnTo>
                    <a:pt x="1013" y="1724"/>
                  </a:lnTo>
                  <a:lnTo>
                    <a:pt x="990" y="1746"/>
                  </a:lnTo>
                  <a:lnTo>
                    <a:pt x="965" y="1757"/>
                  </a:lnTo>
                  <a:lnTo>
                    <a:pt x="938" y="1760"/>
                  </a:lnTo>
                  <a:lnTo>
                    <a:pt x="910" y="1758"/>
                  </a:lnTo>
                  <a:lnTo>
                    <a:pt x="881" y="1753"/>
                  </a:lnTo>
                  <a:lnTo>
                    <a:pt x="853" y="1748"/>
                  </a:lnTo>
                  <a:lnTo>
                    <a:pt x="826" y="1742"/>
                  </a:lnTo>
                  <a:lnTo>
                    <a:pt x="801" y="1739"/>
                  </a:lnTo>
                  <a:lnTo>
                    <a:pt x="801" y="1741"/>
                  </a:lnTo>
                  <a:lnTo>
                    <a:pt x="801" y="1744"/>
                  </a:lnTo>
                  <a:lnTo>
                    <a:pt x="801" y="1746"/>
                  </a:lnTo>
                  <a:lnTo>
                    <a:pt x="801" y="1749"/>
                  </a:lnTo>
                  <a:lnTo>
                    <a:pt x="812" y="1751"/>
                  </a:lnTo>
                  <a:lnTo>
                    <a:pt x="822" y="1751"/>
                  </a:lnTo>
                  <a:lnTo>
                    <a:pt x="831" y="1753"/>
                  </a:lnTo>
                  <a:lnTo>
                    <a:pt x="840" y="1755"/>
                  </a:lnTo>
                  <a:lnTo>
                    <a:pt x="853" y="1758"/>
                  </a:lnTo>
                  <a:lnTo>
                    <a:pt x="869" y="1762"/>
                  </a:lnTo>
                  <a:lnTo>
                    <a:pt x="890" y="1767"/>
                  </a:lnTo>
                  <a:lnTo>
                    <a:pt x="917" y="1774"/>
                  </a:lnTo>
                  <a:lnTo>
                    <a:pt x="917" y="1776"/>
                  </a:lnTo>
                  <a:lnTo>
                    <a:pt x="917" y="1780"/>
                  </a:lnTo>
                  <a:lnTo>
                    <a:pt x="917" y="1782"/>
                  </a:lnTo>
                  <a:lnTo>
                    <a:pt x="919" y="1785"/>
                  </a:lnTo>
                  <a:lnTo>
                    <a:pt x="894" y="1799"/>
                  </a:lnTo>
                  <a:lnTo>
                    <a:pt x="870" y="1810"/>
                  </a:lnTo>
                  <a:lnTo>
                    <a:pt x="851" y="1815"/>
                  </a:lnTo>
                  <a:lnTo>
                    <a:pt x="831" y="1817"/>
                  </a:lnTo>
                  <a:lnTo>
                    <a:pt x="812" y="1815"/>
                  </a:lnTo>
                  <a:lnTo>
                    <a:pt x="790" y="1814"/>
                  </a:lnTo>
                  <a:lnTo>
                    <a:pt x="769" y="1810"/>
                  </a:lnTo>
                  <a:lnTo>
                    <a:pt x="742" y="1807"/>
                  </a:lnTo>
                  <a:lnTo>
                    <a:pt x="742" y="1808"/>
                  </a:lnTo>
                  <a:lnTo>
                    <a:pt x="742" y="1812"/>
                  </a:lnTo>
                  <a:lnTo>
                    <a:pt x="742" y="1814"/>
                  </a:lnTo>
                  <a:lnTo>
                    <a:pt x="742" y="1817"/>
                  </a:lnTo>
                  <a:lnTo>
                    <a:pt x="753" y="1819"/>
                  </a:lnTo>
                  <a:lnTo>
                    <a:pt x="763" y="1823"/>
                  </a:lnTo>
                  <a:lnTo>
                    <a:pt x="774" y="1824"/>
                  </a:lnTo>
                  <a:lnTo>
                    <a:pt x="787" y="1828"/>
                  </a:lnTo>
                  <a:lnTo>
                    <a:pt x="797" y="1830"/>
                  </a:lnTo>
                  <a:lnTo>
                    <a:pt x="808" y="1833"/>
                  </a:lnTo>
                  <a:lnTo>
                    <a:pt x="821" y="1835"/>
                  </a:lnTo>
                  <a:lnTo>
                    <a:pt x="831" y="1839"/>
                  </a:lnTo>
                  <a:lnTo>
                    <a:pt x="812" y="1853"/>
                  </a:lnTo>
                  <a:lnTo>
                    <a:pt x="790" y="1862"/>
                  </a:lnTo>
                  <a:lnTo>
                    <a:pt x="771" y="1865"/>
                  </a:lnTo>
                  <a:lnTo>
                    <a:pt x="751" y="1865"/>
                  </a:lnTo>
                  <a:lnTo>
                    <a:pt x="730" y="1865"/>
                  </a:lnTo>
                  <a:lnTo>
                    <a:pt x="710" y="1862"/>
                  </a:lnTo>
                  <a:lnTo>
                    <a:pt x="687" y="1858"/>
                  </a:lnTo>
                  <a:lnTo>
                    <a:pt x="664" y="1857"/>
                  </a:lnTo>
                  <a:lnTo>
                    <a:pt x="665" y="1860"/>
                  </a:lnTo>
                  <a:lnTo>
                    <a:pt x="667" y="1862"/>
                  </a:lnTo>
                  <a:lnTo>
                    <a:pt x="669" y="1865"/>
                  </a:lnTo>
                  <a:lnTo>
                    <a:pt x="671" y="1869"/>
                  </a:lnTo>
                  <a:lnTo>
                    <a:pt x="683" y="1871"/>
                  </a:lnTo>
                  <a:lnTo>
                    <a:pt x="696" y="1873"/>
                  </a:lnTo>
                  <a:lnTo>
                    <a:pt x="708" y="1874"/>
                  </a:lnTo>
                  <a:lnTo>
                    <a:pt x="721" y="1874"/>
                  </a:lnTo>
                  <a:lnTo>
                    <a:pt x="733" y="1876"/>
                  </a:lnTo>
                  <a:lnTo>
                    <a:pt x="746" y="1878"/>
                  </a:lnTo>
                  <a:lnTo>
                    <a:pt x="758" y="1880"/>
                  </a:lnTo>
                  <a:lnTo>
                    <a:pt x="771" y="1882"/>
                  </a:lnTo>
                  <a:lnTo>
                    <a:pt x="763" y="1899"/>
                  </a:lnTo>
                  <a:lnTo>
                    <a:pt x="746" y="1910"/>
                  </a:lnTo>
                  <a:lnTo>
                    <a:pt x="721" y="1917"/>
                  </a:lnTo>
                  <a:lnTo>
                    <a:pt x="690" y="1921"/>
                  </a:lnTo>
                  <a:lnTo>
                    <a:pt x="660" y="1923"/>
                  </a:lnTo>
                  <a:lnTo>
                    <a:pt x="631" y="1921"/>
                  </a:lnTo>
                  <a:lnTo>
                    <a:pt x="606" y="1921"/>
                  </a:lnTo>
                  <a:lnTo>
                    <a:pt x="592" y="1921"/>
                  </a:lnTo>
                  <a:lnTo>
                    <a:pt x="599" y="1924"/>
                  </a:lnTo>
                  <a:lnTo>
                    <a:pt x="608" y="1930"/>
                  </a:lnTo>
                  <a:lnTo>
                    <a:pt x="619" y="1931"/>
                  </a:lnTo>
                  <a:lnTo>
                    <a:pt x="633" y="1935"/>
                  </a:lnTo>
                  <a:lnTo>
                    <a:pt x="646" y="1937"/>
                  </a:lnTo>
                  <a:lnTo>
                    <a:pt x="660" y="1939"/>
                  </a:lnTo>
                  <a:lnTo>
                    <a:pt x="672" y="1940"/>
                  </a:lnTo>
                  <a:lnTo>
                    <a:pt x="685" y="1942"/>
                  </a:lnTo>
                  <a:lnTo>
                    <a:pt x="678" y="1958"/>
                  </a:lnTo>
                  <a:lnTo>
                    <a:pt x="658" y="1969"/>
                  </a:lnTo>
                  <a:lnTo>
                    <a:pt x="631" y="1974"/>
                  </a:lnTo>
                  <a:lnTo>
                    <a:pt x="601" y="1976"/>
                  </a:lnTo>
                  <a:lnTo>
                    <a:pt x="567" y="1976"/>
                  </a:lnTo>
                  <a:lnTo>
                    <a:pt x="537" y="1974"/>
                  </a:lnTo>
                  <a:lnTo>
                    <a:pt x="514" y="1973"/>
                  </a:lnTo>
                  <a:lnTo>
                    <a:pt x="499" y="1971"/>
                  </a:lnTo>
                  <a:lnTo>
                    <a:pt x="499" y="1973"/>
                  </a:lnTo>
                  <a:lnTo>
                    <a:pt x="499" y="1976"/>
                  </a:lnTo>
                  <a:lnTo>
                    <a:pt x="499" y="1978"/>
                  </a:lnTo>
                  <a:lnTo>
                    <a:pt x="499" y="1981"/>
                  </a:lnTo>
                  <a:lnTo>
                    <a:pt x="515" y="1983"/>
                  </a:lnTo>
                  <a:lnTo>
                    <a:pt x="530" y="1983"/>
                  </a:lnTo>
                  <a:lnTo>
                    <a:pt x="546" y="1985"/>
                  </a:lnTo>
                  <a:lnTo>
                    <a:pt x="560" y="1987"/>
                  </a:lnTo>
                  <a:lnTo>
                    <a:pt x="576" y="1989"/>
                  </a:lnTo>
                  <a:lnTo>
                    <a:pt x="590" y="1989"/>
                  </a:lnTo>
                  <a:lnTo>
                    <a:pt x="606" y="1990"/>
                  </a:lnTo>
                  <a:lnTo>
                    <a:pt x="621" y="1992"/>
                  </a:lnTo>
                  <a:lnTo>
                    <a:pt x="614" y="2005"/>
                  </a:lnTo>
                  <a:lnTo>
                    <a:pt x="599" y="2017"/>
                  </a:lnTo>
                  <a:lnTo>
                    <a:pt x="583" y="2028"/>
                  </a:lnTo>
                  <a:lnTo>
                    <a:pt x="571" y="2035"/>
                  </a:lnTo>
                  <a:lnTo>
                    <a:pt x="551" y="2031"/>
                  </a:lnTo>
                  <a:lnTo>
                    <a:pt x="532" y="2026"/>
                  </a:lnTo>
                  <a:lnTo>
                    <a:pt x="514" y="2023"/>
                  </a:lnTo>
                  <a:lnTo>
                    <a:pt x="496" y="2021"/>
                  </a:lnTo>
                  <a:lnTo>
                    <a:pt x="480" y="2019"/>
                  </a:lnTo>
                  <a:lnTo>
                    <a:pt x="462" y="2017"/>
                  </a:lnTo>
                  <a:lnTo>
                    <a:pt x="446" y="2019"/>
                  </a:lnTo>
                  <a:lnTo>
                    <a:pt x="430" y="2023"/>
                  </a:lnTo>
                  <a:lnTo>
                    <a:pt x="442" y="2031"/>
                  </a:lnTo>
                  <a:lnTo>
                    <a:pt x="458" y="2037"/>
                  </a:lnTo>
                  <a:lnTo>
                    <a:pt x="474" y="2037"/>
                  </a:lnTo>
                  <a:lnTo>
                    <a:pt x="492" y="2037"/>
                  </a:lnTo>
                  <a:lnTo>
                    <a:pt x="508" y="2037"/>
                  </a:lnTo>
                  <a:lnTo>
                    <a:pt x="524" y="2037"/>
                  </a:lnTo>
                  <a:lnTo>
                    <a:pt x="540" y="2040"/>
                  </a:lnTo>
                  <a:lnTo>
                    <a:pt x="553" y="2049"/>
                  </a:lnTo>
                  <a:lnTo>
                    <a:pt x="542" y="2058"/>
                  </a:lnTo>
                  <a:lnTo>
                    <a:pt x="532" y="2069"/>
                  </a:lnTo>
                  <a:lnTo>
                    <a:pt x="521" y="2080"/>
                  </a:lnTo>
                  <a:lnTo>
                    <a:pt x="510" y="2089"/>
                  </a:lnTo>
                  <a:lnTo>
                    <a:pt x="490" y="2085"/>
                  </a:lnTo>
                  <a:lnTo>
                    <a:pt x="471" y="2081"/>
                  </a:lnTo>
                  <a:lnTo>
                    <a:pt x="453" y="2080"/>
                  </a:lnTo>
                  <a:lnTo>
                    <a:pt x="433" y="2076"/>
                  </a:lnTo>
                  <a:lnTo>
                    <a:pt x="417" y="2074"/>
                  </a:lnTo>
                  <a:lnTo>
                    <a:pt x="400" y="2072"/>
                  </a:lnTo>
                  <a:lnTo>
                    <a:pt x="383" y="2072"/>
                  </a:lnTo>
                  <a:lnTo>
                    <a:pt x="367" y="2071"/>
                  </a:lnTo>
                  <a:lnTo>
                    <a:pt x="367" y="2072"/>
                  </a:lnTo>
                  <a:lnTo>
                    <a:pt x="367" y="2076"/>
                  </a:lnTo>
                  <a:lnTo>
                    <a:pt x="367" y="2078"/>
                  </a:lnTo>
                  <a:lnTo>
                    <a:pt x="367" y="2081"/>
                  </a:lnTo>
                  <a:lnTo>
                    <a:pt x="380" y="2081"/>
                  </a:lnTo>
                  <a:lnTo>
                    <a:pt x="392" y="2083"/>
                  </a:lnTo>
                  <a:lnTo>
                    <a:pt x="405" y="2085"/>
                  </a:lnTo>
                  <a:lnTo>
                    <a:pt x="419" y="2087"/>
                  </a:lnTo>
                  <a:lnTo>
                    <a:pt x="433" y="2090"/>
                  </a:lnTo>
                  <a:lnTo>
                    <a:pt x="448" y="2094"/>
                  </a:lnTo>
                  <a:lnTo>
                    <a:pt x="462" y="2097"/>
                  </a:lnTo>
                  <a:lnTo>
                    <a:pt x="478" y="2103"/>
                  </a:lnTo>
                  <a:lnTo>
                    <a:pt x="478" y="2105"/>
                  </a:lnTo>
                  <a:lnTo>
                    <a:pt x="480" y="2106"/>
                  </a:lnTo>
                  <a:lnTo>
                    <a:pt x="480" y="2110"/>
                  </a:lnTo>
                  <a:lnTo>
                    <a:pt x="482" y="2112"/>
                  </a:lnTo>
                  <a:lnTo>
                    <a:pt x="471" y="2119"/>
                  </a:lnTo>
                  <a:lnTo>
                    <a:pt x="462" y="2124"/>
                  </a:lnTo>
                  <a:lnTo>
                    <a:pt x="451" y="2126"/>
                  </a:lnTo>
                  <a:lnTo>
                    <a:pt x="441" y="2126"/>
                  </a:lnTo>
                  <a:lnTo>
                    <a:pt x="430" y="2126"/>
                  </a:lnTo>
                  <a:lnTo>
                    <a:pt x="421" y="2124"/>
                  </a:lnTo>
                  <a:lnTo>
                    <a:pt x="410" y="2122"/>
                  </a:lnTo>
                  <a:lnTo>
                    <a:pt x="401" y="2121"/>
                  </a:lnTo>
                  <a:lnTo>
                    <a:pt x="400" y="2122"/>
                  </a:lnTo>
                  <a:lnTo>
                    <a:pt x="400" y="2124"/>
                  </a:lnTo>
                  <a:lnTo>
                    <a:pt x="398" y="2126"/>
                  </a:lnTo>
                  <a:lnTo>
                    <a:pt x="403" y="2133"/>
                  </a:lnTo>
                  <a:lnTo>
                    <a:pt x="408" y="2140"/>
                  </a:lnTo>
                  <a:lnTo>
                    <a:pt x="412" y="2149"/>
                  </a:lnTo>
                  <a:lnTo>
                    <a:pt x="417" y="2156"/>
                  </a:lnTo>
                  <a:lnTo>
                    <a:pt x="416" y="2158"/>
                  </a:lnTo>
                  <a:lnTo>
                    <a:pt x="414" y="2160"/>
                  </a:lnTo>
                  <a:lnTo>
                    <a:pt x="412" y="2164"/>
                  </a:lnTo>
                  <a:lnTo>
                    <a:pt x="412" y="2165"/>
                  </a:lnTo>
                  <a:lnTo>
                    <a:pt x="408" y="2165"/>
                  </a:lnTo>
                  <a:lnTo>
                    <a:pt x="405" y="2165"/>
                  </a:lnTo>
                  <a:lnTo>
                    <a:pt x="401" y="2165"/>
                  </a:lnTo>
                  <a:lnTo>
                    <a:pt x="398" y="2165"/>
                  </a:lnTo>
                  <a:close/>
                </a:path>
              </a:pathLst>
            </a:custGeom>
            <a:solidFill>
              <a:srgbClr val="66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09" name="Freeform 50"/>
            <p:cNvSpPr>
              <a:spLocks noChangeAspect="1"/>
            </p:cNvSpPr>
            <p:nvPr/>
          </p:nvSpPr>
          <p:spPr bwMode="auto">
            <a:xfrm>
              <a:off x="5417" y="2489"/>
              <a:ext cx="85" cy="137"/>
            </a:xfrm>
            <a:custGeom>
              <a:avLst/>
              <a:gdLst>
                <a:gd name="T0" fmla="*/ 64 w 281"/>
                <a:gd name="T1" fmla="*/ 137 h 478"/>
                <a:gd name="T2" fmla="*/ 61 w 281"/>
                <a:gd name="T3" fmla="*/ 135 h 478"/>
                <a:gd name="T4" fmla="*/ 57 w 281"/>
                <a:gd name="T5" fmla="*/ 132 h 478"/>
                <a:gd name="T6" fmla="*/ 55 w 281"/>
                <a:gd name="T7" fmla="*/ 128 h 478"/>
                <a:gd name="T8" fmla="*/ 53 w 281"/>
                <a:gd name="T9" fmla="*/ 124 h 478"/>
                <a:gd name="T10" fmla="*/ 51 w 281"/>
                <a:gd name="T11" fmla="*/ 119 h 478"/>
                <a:gd name="T12" fmla="*/ 49 w 281"/>
                <a:gd name="T13" fmla="*/ 115 h 478"/>
                <a:gd name="T14" fmla="*/ 47 w 281"/>
                <a:gd name="T15" fmla="*/ 111 h 478"/>
                <a:gd name="T16" fmla="*/ 46 w 281"/>
                <a:gd name="T17" fmla="*/ 108 h 478"/>
                <a:gd name="T18" fmla="*/ 39 w 281"/>
                <a:gd name="T19" fmla="*/ 107 h 478"/>
                <a:gd name="T20" fmla="*/ 33 w 281"/>
                <a:gd name="T21" fmla="*/ 106 h 478"/>
                <a:gd name="T22" fmla="*/ 28 w 281"/>
                <a:gd name="T23" fmla="*/ 105 h 478"/>
                <a:gd name="T24" fmla="*/ 22 w 281"/>
                <a:gd name="T25" fmla="*/ 104 h 478"/>
                <a:gd name="T26" fmla="*/ 17 w 281"/>
                <a:gd name="T27" fmla="*/ 103 h 478"/>
                <a:gd name="T28" fmla="*/ 12 w 281"/>
                <a:gd name="T29" fmla="*/ 101 h 478"/>
                <a:gd name="T30" fmla="*/ 6 w 281"/>
                <a:gd name="T31" fmla="*/ 99 h 478"/>
                <a:gd name="T32" fmla="*/ 1 w 281"/>
                <a:gd name="T33" fmla="*/ 97 h 478"/>
                <a:gd name="T34" fmla="*/ 0 w 281"/>
                <a:gd name="T35" fmla="*/ 96 h 478"/>
                <a:gd name="T36" fmla="*/ 0 w 281"/>
                <a:gd name="T37" fmla="*/ 95 h 478"/>
                <a:gd name="T38" fmla="*/ 0 w 281"/>
                <a:gd name="T39" fmla="*/ 95 h 478"/>
                <a:gd name="T40" fmla="*/ 0 w 281"/>
                <a:gd name="T41" fmla="*/ 93 h 478"/>
                <a:gd name="T42" fmla="*/ 11 w 281"/>
                <a:gd name="T43" fmla="*/ 95 h 478"/>
                <a:gd name="T44" fmla="*/ 20 w 281"/>
                <a:gd name="T45" fmla="*/ 96 h 478"/>
                <a:gd name="T46" fmla="*/ 26 w 281"/>
                <a:gd name="T47" fmla="*/ 96 h 478"/>
                <a:gd name="T48" fmla="*/ 33 w 281"/>
                <a:gd name="T49" fmla="*/ 96 h 478"/>
                <a:gd name="T50" fmla="*/ 38 w 281"/>
                <a:gd name="T51" fmla="*/ 94 h 478"/>
                <a:gd name="T52" fmla="*/ 45 w 281"/>
                <a:gd name="T53" fmla="*/ 91 h 478"/>
                <a:gd name="T54" fmla="*/ 53 w 281"/>
                <a:gd name="T55" fmla="*/ 86 h 478"/>
                <a:gd name="T56" fmla="*/ 63 w 281"/>
                <a:gd name="T57" fmla="*/ 80 h 478"/>
                <a:gd name="T58" fmla="*/ 67 w 281"/>
                <a:gd name="T59" fmla="*/ 60 h 478"/>
                <a:gd name="T60" fmla="*/ 70 w 281"/>
                <a:gd name="T61" fmla="*/ 40 h 478"/>
                <a:gd name="T62" fmla="*/ 70 w 281"/>
                <a:gd name="T63" fmla="*/ 20 h 478"/>
                <a:gd name="T64" fmla="*/ 70 w 281"/>
                <a:gd name="T65" fmla="*/ 1 h 478"/>
                <a:gd name="T66" fmla="*/ 73 w 281"/>
                <a:gd name="T67" fmla="*/ 1 h 478"/>
                <a:gd name="T68" fmla="*/ 77 w 281"/>
                <a:gd name="T69" fmla="*/ 0 h 478"/>
                <a:gd name="T70" fmla="*/ 81 w 281"/>
                <a:gd name="T71" fmla="*/ 0 h 478"/>
                <a:gd name="T72" fmla="*/ 85 w 281"/>
                <a:gd name="T73" fmla="*/ 0 h 478"/>
                <a:gd name="T74" fmla="*/ 85 w 281"/>
                <a:gd name="T75" fmla="*/ 5 h 478"/>
                <a:gd name="T76" fmla="*/ 84 w 281"/>
                <a:gd name="T77" fmla="*/ 17 h 478"/>
                <a:gd name="T78" fmla="*/ 81 w 281"/>
                <a:gd name="T79" fmla="*/ 39 h 478"/>
                <a:gd name="T80" fmla="*/ 77 w 281"/>
                <a:gd name="T81" fmla="*/ 78 h 478"/>
                <a:gd name="T82" fmla="*/ 79 w 281"/>
                <a:gd name="T83" fmla="*/ 90 h 478"/>
                <a:gd name="T84" fmla="*/ 81 w 281"/>
                <a:gd name="T85" fmla="*/ 103 h 478"/>
                <a:gd name="T86" fmla="*/ 83 w 281"/>
                <a:gd name="T87" fmla="*/ 116 h 478"/>
                <a:gd name="T88" fmla="*/ 85 w 281"/>
                <a:gd name="T89" fmla="*/ 128 h 478"/>
                <a:gd name="T90" fmla="*/ 82 w 281"/>
                <a:gd name="T91" fmla="*/ 130 h 478"/>
                <a:gd name="T92" fmla="*/ 80 w 281"/>
                <a:gd name="T93" fmla="*/ 132 h 478"/>
                <a:gd name="T94" fmla="*/ 77 w 281"/>
                <a:gd name="T95" fmla="*/ 133 h 478"/>
                <a:gd name="T96" fmla="*/ 74 w 281"/>
                <a:gd name="T97" fmla="*/ 134 h 478"/>
                <a:gd name="T98" fmla="*/ 72 w 281"/>
                <a:gd name="T99" fmla="*/ 135 h 478"/>
                <a:gd name="T100" fmla="*/ 70 w 281"/>
                <a:gd name="T101" fmla="*/ 136 h 478"/>
                <a:gd name="T102" fmla="*/ 67 w 281"/>
                <a:gd name="T103" fmla="*/ 136 h 478"/>
                <a:gd name="T104" fmla="*/ 64 w 281"/>
                <a:gd name="T105" fmla="*/ 137 h 478"/>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81" h="478">
                  <a:moveTo>
                    <a:pt x="212" y="478"/>
                  </a:moveTo>
                  <a:lnTo>
                    <a:pt x="201" y="471"/>
                  </a:lnTo>
                  <a:lnTo>
                    <a:pt x="190" y="460"/>
                  </a:lnTo>
                  <a:lnTo>
                    <a:pt x="182" y="446"/>
                  </a:lnTo>
                  <a:lnTo>
                    <a:pt x="174" y="432"/>
                  </a:lnTo>
                  <a:lnTo>
                    <a:pt x="167" y="416"/>
                  </a:lnTo>
                  <a:lnTo>
                    <a:pt x="162" y="401"/>
                  </a:lnTo>
                  <a:lnTo>
                    <a:pt x="157" y="389"/>
                  </a:lnTo>
                  <a:lnTo>
                    <a:pt x="153" y="378"/>
                  </a:lnTo>
                  <a:lnTo>
                    <a:pt x="130" y="375"/>
                  </a:lnTo>
                  <a:lnTo>
                    <a:pt x="110" y="371"/>
                  </a:lnTo>
                  <a:lnTo>
                    <a:pt x="91" y="367"/>
                  </a:lnTo>
                  <a:lnTo>
                    <a:pt x="73" y="364"/>
                  </a:lnTo>
                  <a:lnTo>
                    <a:pt x="57" y="359"/>
                  </a:lnTo>
                  <a:lnTo>
                    <a:pt x="39" y="353"/>
                  </a:lnTo>
                  <a:lnTo>
                    <a:pt x="21" y="346"/>
                  </a:lnTo>
                  <a:lnTo>
                    <a:pt x="3" y="339"/>
                  </a:lnTo>
                  <a:lnTo>
                    <a:pt x="1" y="335"/>
                  </a:lnTo>
                  <a:lnTo>
                    <a:pt x="1" y="332"/>
                  </a:lnTo>
                  <a:lnTo>
                    <a:pt x="0" y="330"/>
                  </a:lnTo>
                  <a:lnTo>
                    <a:pt x="0" y="326"/>
                  </a:lnTo>
                  <a:lnTo>
                    <a:pt x="37" y="330"/>
                  </a:lnTo>
                  <a:lnTo>
                    <a:pt x="66" y="334"/>
                  </a:lnTo>
                  <a:lnTo>
                    <a:pt x="87" y="335"/>
                  </a:lnTo>
                  <a:lnTo>
                    <a:pt x="108" y="334"/>
                  </a:lnTo>
                  <a:lnTo>
                    <a:pt x="126" y="328"/>
                  </a:lnTo>
                  <a:lnTo>
                    <a:pt x="148" y="318"/>
                  </a:lnTo>
                  <a:lnTo>
                    <a:pt x="174" y="301"/>
                  </a:lnTo>
                  <a:lnTo>
                    <a:pt x="207" y="280"/>
                  </a:lnTo>
                  <a:lnTo>
                    <a:pt x="223" y="210"/>
                  </a:lnTo>
                  <a:lnTo>
                    <a:pt x="230" y="141"/>
                  </a:lnTo>
                  <a:lnTo>
                    <a:pt x="231" y="71"/>
                  </a:lnTo>
                  <a:lnTo>
                    <a:pt x="230" y="2"/>
                  </a:lnTo>
                  <a:lnTo>
                    <a:pt x="242" y="2"/>
                  </a:lnTo>
                  <a:lnTo>
                    <a:pt x="256" y="0"/>
                  </a:lnTo>
                  <a:lnTo>
                    <a:pt x="269" y="0"/>
                  </a:lnTo>
                  <a:lnTo>
                    <a:pt x="281" y="0"/>
                  </a:lnTo>
                  <a:lnTo>
                    <a:pt x="281" y="19"/>
                  </a:lnTo>
                  <a:lnTo>
                    <a:pt x="278" y="59"/>
                  </a:lnTo>
                  <a:lnTo>
                    <a:pt x="269" y="137"/>
                  </a:lnTo>
                  <a:lnTo>
                    <a:pt x="256" y="273"/>
                  </a:lnTo>
                  <a:lnTo>
                    <a:pt x="260" y="314"/>
                  </a:lnTo>
                  <a:lnTo>
                    <a:pt x="269" y="359"/>
                  </a:lnTo>
                  <a:lnTo>
                    <a:pt x="276" y="403"/>
                  </a:lnTo>
                  <a:lnTo>
                    <a:pt x="280" y="448"/>
                  </a:lnTo>
                  <a:lnTo>
                    <a:pt x="271" y="453"/>
                  </a:lnTo>
                  <a:lnTo>
                    <a:pt x="264" y="459"/>
                  </a:lnTo>
                  <a:lnTo>
                    <a:pt x="255" y="464"/>
                  </a:lnTo>
                  <a:lnTo>
                    <a:pt x="246" y="467"/>
                  </a:lnTo>
                  <a:lnTo>
                    <a:pt x="239" y="471"/>
                  </a:lnTo>
                  <a:lnTo>
                    <a:pt x="230" y="475"/>
                  </a:lnTo>
                  <a:lnTo>
                    <a:pt x="221" y="476"/>
                  </a:lnTo>
                  <a:lnTo>
                    <a:pt x="212" y="478"/>
                  </a:lnTo>
                  <a:close/>
                </a:path>
              </a:pathLst>
            </a:custGeom>
            <a:solidFill>
              <a:srgbClr val="9966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10" name="Freeform 51"/>
            <p:cNvSpPr>
              <a:spLocks noChangeAspect="1"/>
            </p:cNvSpPr>
            <p:nvPr/>
          </p:nvSpPr>
          <p:spPr bwMode="auto">
            <a:xfrm>
              <a:off x="5299" y="2374"/>
              <a:ext cx="274" cy="222"/>
            </a:xfrm>
            <a:custGeom>
              <a:avLst/>
              <a:gdLst>
                <a:gd name="T0" fmla="*/ 19 w 903"/>
                <a:gd name="T1" fmla="*/ 207 h 773"/>
                <a:gd name="T2" fmla="*/ 3 w 903"/>
                <a:gd name="T3" fmla="*/ 186 h 773"/>
                <a:gd name="T4" fmla="*/ 8 w 903"/>
                <a:gd name="T5" fmla="*/ 159 h 773"/>
                <a:gd name="T6" fmla="*/ 3 w 903"/>
                <a:gd name="T7" fmla="*/ 143 h 773"/>
                <a:gd name="T8" fmla="*/ 5 w 903"/>
                <a:gd name="T9" fmla="*/ 130 h 773"/>
                <a:gd name="T10" fmla="*/ 34 w 903"/>
                <a:gd name="T11" fmla="*/ 112 h 773"/>
                <a:gd name="T12" fmla="*/ 41 w 903"/>
                <a:gd name="T13" fmla="*/ 86 h 773"/>
                <a:gd name="T14" fmla="*/ 71 w 903"/>
                <a:gd name="T15" fmla="*/ 57 h 773"/>
                <a:gd name="T16" fmla="*/ 90 w 903"/>
                <a:gd name="T17" fmla="*/ 41 h 773"/>
                <a:gd name="T18" fmla="*/ 107 w 903"/>
                <a:gd name="T19" fmla="*/ 18 h 773"/>
                <a:gd name="T20" fmla="*/ 152 w 903"/>
                <a:gd name="T21" fmla="*/ 19 h 773"/>
                <a:gd name="T22" fmla="*/ 168 w 903"/>
                <a:gd name="T23" fmla="*/ 20 h 773"/>
                <a:gd name="T24" fmla="*/ 197 w 903"/>
                <a:gd name="T25" fmla="*/ 2 h 773"/>
                <a:gd name="T26" fmla="*/ 221 w 903"/>
                <a:gd name="T27" fmla="*/ 22 h 773"/>
                <a:gd name="T28" fmla="*/ 233 w 903"/>
                <a:gd name="T29" fmla="*/ 21 h 773"/>
                <a:gd name="T30" fmla="*/ 237 w 903"/>
                <a:gd name="T31" fmla="*/ 24 h 773"/>
                <a:gd name="T32" fmla="*/ 246 w 903"/>
                <a:gd name="T33" fmla="*/ 33 h 773"/>
                <a:gd name="T34" fmla="*/ 230 w 903"/>
                <a:gd name="T35" fmla="*/ 40 h 773"/>
                <a:gd name="T36" fmla="*/ 247 w 903"/>
                <a:gd name="T37" fmla="*/ 43 h 773"/>
                <a:gd name="T38" fmla="*/ 252 w 903"/>
                <a:gd name="T39" fmla="*/ 52 h 773"/>
                <a:gd name="T40" fmla="*/ 252 w 903"/>
                <a:gd name="T41" fmla="*/ 57 h 773"/>
                <a:gd name="T42" fmla="*/ 273 w 903"/>
                <a:gd name="T43" fmla="*/ 61 h 773"/>
                <a:gd name="T44" fmla="*/ 228 w 903"/>
                <a:gd name="T45" fmla="*/ 71 h 773"/>
                <a:gd name="T46" fmla="*/ 228 w 903"/>
                <a:gd name="T47" fmla="*/ 75 h 773"/>
                <a:gd name="T48" fmla="*/ 238 w 903"/>
                <a:gd name="T49" fmla="*/ 82 h 773"/>
                <a:gd name="T50" fmla="*/ 217 w 903"/>
                <a:gd name="T51" fmla="*/ 83 h 773"/>
                <a:gd name="T52" fmla="*/ 223 w 903"/>
                <a:gd name="T53" fmla="*/ 88 h 773"/>
                <a:gd name="T54" fmla="*/ 220 w 903"/>
                <a:gd name="T55" fmla="*/ 95 h 773"/>
                <a:gd name="T56" fmla="*/ 190 w 903"/>
                <a:gd name="T57" fmla="*/ 97 h 773"/>
                <a:gd name="T58" fmla="*/ 185 w 903"/>
                <a:gd name="T59" fmla="*/ 103 h 773"/>
                <a:gd name="T60" fmla="*/ 166 w 903"/>
                <a:gd name="T61" fmla="*/ 103 h 773"/>
                <a:gd name="T62" fmla="*/ 155 w 903"/>
                <a:gd name="T63" fmla="*/ 104 h 773"/>
                <a:gd name="T64" fmla="*/ 151 w 903"/>
                <a:gd name="T65" fmla="*/ 111 h 773"/>
                <a:gd name="T66" fmla="*/ 120 w 903"/>
                <a:gd name="T67" fmla="*/ 111 h 773"/>
                <a:gd name="T68" fmla="*/ 138 w 903"/>
                <a:gd name="T69" fmla="*/ 113 h 773"/>
                <a:gd name="T70" fmla="*/ 119 w 903"/>
                <a:gd name="T71" fmla="*/ 119 h 773"/>
                <a:gd name="T72" fmla="*/ 127 w 903"/>
                <a:gd name="T73" fmla="*/ 125 h 773"/>
                <a:gd name="T74" fmla="*/ 119 w 903"/>
                <a:gd name="T75" fmla="*/ 132 h 773"/>
                <a:gd name="T76" fmla="*/ 88 w 903"/>
                <a:gd name="T77" fmla="*/ 129 h 773"/>
                <a:gd name="T78" fmla="*/ 103 w 903"/>
                <a:gd name="T79" fmla="*/ 140 h 773"/>
                <a:gd name="T80" fmla="*/ 76 w 903"/>
                <a:gd name="T81" fmla="*/ 143 h 773"/>
                <a:gd name="T82" fmla="*/ 84 w 903"/>
                <a:gd name="T83" fmla="*/ 147 h 773"/>
                <a:gd name="T84" fmla="*/ 103 w 903"/>
                <a:gd name="T85" fmla="*/ 150 h 773"/>
                <a:gd name="T86" fmla="*/ 78 w 903"/>
                <a:gd name="T87" fmla="*/ 159 h 773"/>
                <a:gd name="T88" fmla="*/ 83 w 903"/>
                <a:gd name="T89" fmla="*/ 161 h 773"/>
                <a:gd name="T90" fmla="*/ 108 w 903"/>
                <a:gd name="T91" fmla="*/ 169 h 773"/>
                <a:gd name="T92" fmla="*/ 119 w 903"/>
                <a:gd name="T93" fmla="*/ 174 h 773"/>
                <a:gd name="T94" fmla="*/ 83 w 903"/>
                <a:gd name="T95" fmla="*/ 173 h 773"/>
                <a:gd name="T96" fmla="*/ 114 w 903"/>
                <a:gd name="T97" fmla="*/ 179 h 773"/>
                <a:gd name="T98" fmla="*/ 90 w 903"/>
                <a:gd name="T99" fmla="*/ 187 h 773"/>
                <a:gd name="T100" fmla="*/ 104 w 903"/>
                <a:gd name="T101" fmla="*/ 192 h 773"/>
                <a:gd name="T102" fmla="*/ 94 w 903"/>
                <a:gd name="T103" fmla="*/ 202 h 773"/>
                <a:gd name="T104" fmla="*/ 85 w 903"/>
                <a:gd name="T105" fmla="*/ 206 h 773"/>
                <a:gd name="T106" fmla="*/ 85 w 903"/>
                <a:gd name="T107" fmla="*/ 215 h 773"/>
                <a:gd name="T108" fmla="*/ 69 w 903"/>
                <a:gd name="T109" fmla="*/ 202 h 773"/>
                <a:gd name="T110" fmla="*/ 43 w 903"/>
                <a:gd name="T111" fmla="*/ 221 h 77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03" h="773">
                  <a:moveTo>
                    <a:pt x="127" y="773"/>
                  </a:moveTo>
                  <a:lnTo>
                    <a:pt x="115" y="759"/>
                  </a:lnTo>
                  <a:lnTo>
                    <a:pt x="106" y="745"/>
                  </a:lnTo>
                  <a:lnTo>
                    <a:pt x="99" y="732"/>
                  </a:lnTo>
                  <a:lnTo>
                    <a:pt x="93" y="723"/>
                  </a:lnTo>
                  <a:lnTo>
                    <a:pt x="84" y="718"/>
                  </a:lnTo>
                  <a:lnTo>
                    <a:pt x="74" y="716"/>
                  </a:lnTo>
                  <a:lnTo>
                    <a:pt x="61" y="720"/>
                  </a:lnTo>
                  <a:lnTo>
                    <a:pt x="42" y="730"/>
                  </a:lnTo>
                  <a:lnTo>
                    <a:pt x="36" y="730"/>
                  </a:lnTo>
                  <a:lnTo>
                    <a:pt x="31" y="730"/>
                  </a:lnTo>
                  <a:lnTo>
                    <a:pt x="25" y="730"/>
                  </a:lnTo>
                  <a:lnTo>
                    <a:pt x="22" y="730"/>
                  </a:lnTo>
                  <a:lnTo>
                    <a:pt x="8" y="700"/>
                  </a:lnTo>
                  <a:lnTo>
                    <a:pt x="6" y="673"/>
                  </a:lnTo>
                  <a:lnTo>
                    <a:pt x="9" y="648"/>
                  </a:lnTo>
                  <a:lnTo>
                    <a:pt x="15" y="621"/>
                  </a:lnTo>
                  <a:lnTo>
                    <a:pt x="11" y="616"/>
                  </a:lnTo>
                  <a:lnTo>
                    <a:pt x="8" y="612"/>
                  </a:lnTo>
                  <a:lnTo>
                    <a:pt x="4" y="607"/>
                  </a:lnTo>
                  <a:lnTo>
                    <a:pt x="0" y="604"/>
                  </a:lnTo>
                  <a:lnTo>
                    <a:pt x="8" y="579"/>
                  </a:lnTo>
                  <a:lnTo>
                    <a:pt x="15" y="564"/>
                  </a:lnTo>
                  <a:lnTo>
                    <a:pt x="27" y="554"/>
                  </a:lnTo>
                  <a:lnTo>
                    <a:pt x="43" y="536"/>
                  </a:lnTo>
                  <a:lnTo>
                    <a:pt x="42" y="530"/>
                  </a:lnTo>
                  <a:lnTo>
                    <a:pt x="42" y="525"/>
                  </a:lnTo>
                  <a:lnTo>
                    <a:pt x="42" y="520"/>
                  </a:lnTo>
                  <a:lnTo>
                    <a:pt x="40" y="514"/>
                  </a:lnTo>
                  <a:lnTo>
                    <a:pt x="31" y="509"/>
                  </a:lnTo>
                  <a:lnTo>
                    <a:pt x="22" y="504"/>
                  </a:lnTo>
                  <a:lnTo>
                    <a:pt x="11" y="498"/>
                  </a:lnTo>
                  <a:lnTo>
                    <a:pt x="2" y="493"/>
                  </a:lnTo>
                  <a:lnTo>
                    <a:pt x="2" y="486"/>
                  </a:lnTo>
                  <a:lnTo>
                    <a:pt x="2" y="479"/>
                  </a:lnTo>
                  <a:lnTo>
                    <a:pt x="0" y="473"/>
                  </a:lnTo>
                  <a:lnTo>
                    <a:pt x="0" y="466"/>
                  </a:lnTo>
                  <a:lnTo>
                    <a:pt x="8" y="461"/>
                  </a:lnTo>
                  <a:lnTo>
                    <a:pt x="13" y="455"/>
                  </a:lnTo>
                  <a:lnTo>
                    <a:pt x="18" y="452"/>
                  </a:lnTo>
                  <a:lnTo>
                    <a:pt x="24" y="446"/>
                  </a:lnTo>
                  <a:lnTo>
                    <a:pt x="29" y="443"/>
                  </a:lnTo>
                  <a:lnTo>
                    <a:pt x="38" y="438"/>
                  </a:lnTo>
                  <a:lnTo>
                    <a:pt x="49" y="432"/>
                  </a:lnTo>
                  <a:lnTo>
                    <a:pt x="63" y="423"/>
                  </a:lnTo>
                  <a:lnTo>
                    <a:pt x="90" y="416"/>
                  </a:lnTo>
                  <a:lnTo>
                    <a:pt x="104" y="407"/>
                  </a:lnTo>
                  <a:lnTo>
                    <a:pt x="111" y="391"/>
                  </a:lnTo>
                  <a:lnTo>
                    <a:pt x="113" y="364"/>
                  </a:lnTo>
                  <a:lnTo>
                    <a:pt x="132" y="363"/>
                  </a:lnTo>
                  <a:lnTo>
                    <a:pt x="145" y="357"/>
                  </a:lnTo>
                  <a:lnTo>
                    <a:pt x="152" y="348"/>
                  </a:lnTo>
                  <a:lnTo>
                    <a:pt x="152" y="339"/>
                  </a:lnTo>
                  <a:lnTo>
                    <a:pt x="149" y="327"/>
                  </a:lnTo>
                  <a:lnTo>
                    <a:pt x="143" y="314"/>
                  </a:lnTo>
                  <a:lnTo>
                    <a:pt x="136" y="300"/>
                  </a:lnTo>
                  <a:lnTo>
                    <a:pt x="129" y="288"/>
                  </a:lnTo>
                  <a:lnTo>
                    <a:pt x="131" y="259"/>
                  </a:lnTo>
                  <a:lnTo>
                    <a:pt x="140" y="238"/>
                  </a:lnTo>
                  <a:lnTo>
                    <a:pt x="150" y="223"/>
                  </a:lnTo>
                  <a:lnTo>
                    <a:pt x="166" y="214"/>
                  </a:lnTo>
                  <a:lnTo>
                    <a:pt x="186" y="207"/>
                  </a:lnTo>
                  <a:lnTo>
                    <a:pt x="209" y="204"/>
                  </a:lnTo>
                  <a:lnTo>
                    <a:pt x="234" y="200"/>
                  </a:lnTo>
                  <a:lnTo>
                    <a:pt x="261" y="195"/>
                  </a:lnTo>
                  <a:lnTo>
                    <a:pt x="272" y="184"/>
                  </a:lnTo>
                  <a:lnTo>
                    <a:pt x="275" y="173"/>
                  </a:lnTo>
                  <a:lnTo>
                    <a:pt x="277" y="161"/>
                  </a:lnTo>
                  <a:lnTo>
                    <a:pt x="277" y="150"/>
                  </a:lnTo>
                  <a:lnTo>
                    <a:pt x="284" y="147"/>
                  </a:lnTo>
                  <a:lnTo>
                    <a:pt x="289" y="145"/>
                  </a:lnTo>
                  <a:lnTo>
                    <a:pt x="297" y="143"/>
                  </a:lnTo>
                  <a:lnTo>
                    <a:pt x="306" y="143"/>
                  </a:lnTo>
                  <a:lnTo>
                    <a:pt x="313" y="143"/>
                  </a:lnTo>
                  <a:lnTo>
                    <a:pt x="322" y="145"/>
                  </a:lnTo>
                  <a:lnTo>
                    <a:pt x="332" y="147"/>
                  </a:lnTo>
                  <a:lnTo>
                    <a:pt x="341" y="148"/>
                  </a:lnTo>
                  <a:lnTo>
                    <a:pt x="354" y="116"/>
                  </a:lnTo>
                  <a:lnTo>
                    <a:pt x="354" y="88"/>
                  </a:lnTo>
                  <a:lnTo>
                    <a:pt x="354" y="63"/>
                  </a:lnTo>
                  <a:lnTo>
                    <a:pt x="366" y="36"/>
                  </a:lnTo>
                  <a:lnTo>
                    <a:pt x="389" y="34"/>
                  </a:lnTo>
                  <a:lnTo>
                    <a:pt x="409" y="34"/>
                  </a:lnTo>
                  <a:lnTo>
                    <a:pt x="429" y="36"/>
                  </a:lnTo>
                  <a:lnTo>
                    <a:pt x="446" y="39"/>
                  </a:lnTo>
                  <a:lnTo>
                    <a:pt x="464" y="45"/>
                  </a:lnTo>
                  <a:lnTo>
                    <a:pt x="482" y="54"/>
                  </a:lnTo>
                  <a:lnTo>
                    <a:pt x="502" y="66"/>
                  </a:lnTo>
                  <a:lnTo>
                    <a:pt x="523" y="84"/>
                  </a:lnTo>
                  <a:lnTo>
                    <a:pt x="527" y="86"/>
                  </a:lnTo>
                  <a:lnTo>
                    <a:pt x="529" y="86"/>
                  </a:lnTo>
                  <a:lnTo>
                    <a:pt x="532" y="86"/>
                  </a:lnTo>
                  <a:lnTo>
                    <a:pt x="536" y="88"/>
                  </a:lnTo>
                  <a:lnTo>
                    <a:pt x="545" y="81"/>
                  </a:lnTo>
                  <a:lnTo>
                    <a:pt x="548" y="73"/>
                  </a:lnTo>
                  <a:lnTo>
                    <a:pt x="553" y="68"/>
                  </a:lnTo>
                  <a:lnTo>
                    <a:pt x="564" y="64"/>
                  </a:lnTo>
                  <a:lnTo>
                    <a:pt x="591" y="79"/>
                  </a:lnTo>
                  <a:lnTo>
                    <a:pt x="607" y="81"/>
                  </a:lnTo>
                  <a:lnTo>
                    <a:pt x="614" y="72"/>
                  </a:lnTo>
                  <a:lnTo>
                    <a:pt x="619" y="57"/>
                  </a:lnTo>
                  <a:lnTo>
                    <a:pt x="625" y="39"/>
                  </a:lnTo>
                  <a:lnTo>
                    <a:pt x="634" y="22"/>
                  </a:lnTo>
                  <a:lnTo>
                    <a:pt x="650" y="7"/>
                  </a:lnTo>
                  <a:lnTo>
                    <a:pt x="677" y="0"/>
                  </a:lnTo>
                  <a:lnTo>
                    <a:pt x="685" y="7"/>
                  </a:lnTo>
                  <a:lnTo>
                    <a:pt x="691" y="22"/>
                  </a:lnTo>
                  <a:lnTo>
                    <a:pt x="694" y="38"/>
                  </a:lnTo>
                  <a:lnTo>
                    <a:pt x="698" y="54"/>
                  </a:lnTo>
                  <a:lnTo>
                    <a:pt x="703" y="68"/>
                  </a:lnTo>
                  <a:lnTo>
                    <a:pt x="712" y="75"/>
                  </a:lnTo>
                  <a:lnTo>
                    <a:pt x="727" y="75"/>
                  </a:lnTo>
                  <a:lnTo>
                    <a:pt x="748" y="61"/>
                  </a:lnTo>
                  <a:lnTo>
                    <a:pt x="757" y="59"/>
                  </a:lnTo>
                  <a:lnTo>
                    <a:pt x="768" y="59"/>
                  </a:lnTo>
                  <a:lnTo>
                    <a:pt x="776" y="59"/>
                  </a:lnTo>
                  <a:lnTo>
                    <a:pt x="787" y="57"/>
                  </a:lnTo>
                  <a:lnTo>
                    <a:pt x="787" y="66"/>
                  </a:lnTo>
                  <a:lnTo>
                    <a:pt x="778" y="70"/>
                  </a:lnTo>
                  <a:lnTo>
                    <a:pt x="768" y="72"/>
                  </a:lnTo>
                  <a:lnTo>
                    <a:pt x="760" y="73"/>
                  </a:lnTo>
                  <a:lnTo>
                    <a:pt x="760" y="75"/>
                  </a:lnTo>
                  <a:lnTo>
                    <a:pt x="760" y="77"/>
                  </a:lnTo>
                  <a:lnTo>
                    <a:pt x="760" y="81"/>
                  </a:lnTo>
                  <a:lnTo>
                    <a:pt x="760" y="82"/>
                  </a:lnTo>
                  <a:lnTo>
                    <a:pt x="768" y="82"/>
                  </a:lnTo>
                  <a:lnTo>
                    <a:pt x="775" y="84"/>
                  </a:lnTo>
                  <a:lnTo>
                    <a:pt x="782" y="84"/>
                  </a:lnTo>
                  <a:lnTo>
                    <a:pt x="791" y="84"/>
                  </a:lnTo>
                  <a:lnTo>
                    <a:pt x="798" y="84"/>
                  </a:lnTo>
                  <a:lnTo>
                    <a:pt x="805" y="84"/>
                  </a:lnTo>
                  <a:lnTo>
                    <a:pt x="812" y="86"/>
                  </a:lnTo>
                  <a:lnTo>
                    <a:pt x="819" y="86"/>
                  </a:lnTo>
                  <a:lnTo>
                    <a:pt x="816" y="100"/>
                  </a:lnTo>
                  <a:lnTo>
                    <a:pt x="814" y="109"/>
                  </a:lnTo>
                  <a:lnTo>
                    <a:pt x="810" y="116"/>
                  </a:lnTo>
                  <a:lnTo>
                    <a:pt x="805" y="125"/>
                  </a:lnTo>
                  <a:lnTo>
                    <a:pt x="789" y="125"/>
                  </a:lnTo>
                  <a:lnTo>
                    <a:pt x="775" y="127"/>
                  </a:lnTo>
                  <a:lnTo>
                    <a:pt x="764" y="131"/>
                  </a:lnTo>
                  <a:lnTo>
                    <a:pt x="755" y="139"/>
                  </a:lnTo>
                  <a:lnTo>
                    <a:pt x="757" y="141"/>
                  </a:lnTo>
                  <a:lnTo>
                    <a:pt x="759" y="143"/>
                  </a:lnTo>
                  <a:lnTo>
                    <a:pt x="766" y="145"/>
                  </a:lnTo>
                  <a:lnTo>
                    <a:pt x="773" y="145"/>
                  </a:lnTo>
                  <a:lnTo>
                    <a:pt x="782" y="147"/>
                  </a:lnTo>
                  <a:lnTo>
                    <a:pt x="789" y="147"/>
                  </a:lnTo>
                  <a:lnTo>
                    <a:pt x="798" y="148"/>
                  </a:lnTo>
                  <a:lnTo>
                    <a:pt x="805" y="150"/>
                  </a:lnTo>
                  <a:lnTo>
                    <a:pt x="814" y="150"/>
                  </a:lnTo>
                  <a:lnTo>
                    <a:pt x="821" y="152"/>
                  </a:lnTo>
                  <a:lnTo>
                    <a:pt x="848" y="164"/>
                  </a:lnTo>
                  <a:lnTo>
                    <a:pt x="867" y="173"/>
                  </a:lnTo>
                  <a:lnTo>
                    <a:pt x="878" y="179"/>
                  </a:lnTo>
                  <a:lnTo>
                    <a:pt x="880" y="181"/>
                  </a:lnTo>
                  <a:lnTo>
                    <a:pt x="873" y="182"/>
                  </a:lnTo>
                  <a:lnTo>
                    <a:pt x="857" y="182"/>
                  </a:lnTo>
                  <a:lnTo>
                    <a:pt x="830" y="182"/>
                  </a:lnTo>
                  <a:lnTo>
                    <a:pt x="794" y="184"/>
                  </a:lnTo>
                  <a:lnTo>
                    <a:pt x="794" y="188"/>
                  </a:lnTo>
                  <a:lnTo>
                    <a:pt x="794" y="191"/>
                  </a:lnTo>
                  <a:lnTo>
                    <a:pt x="794" y="195"/>
                  </a:lnTo>
                  <a:lnTo>
                    <a:pt x="794" y="198"/>
                  </a:lnTo>
                  <a:lnTo>
                    <a:pt x="807" y="198"/>
                  </a:lnTo>
                  <a:lnTo>
                    <a:pt x="819" y="200"/>
                  </a:lnTo>
                  <a:lnTo>
                    <a:pt x="832" y="200"/>
                  </a:lnTo>
                  <a:lnTo>
                    <a:pt x="844" y="202"/>
                  </a:lnTo>
                  <a:lnTo>
                    <a:pt x="855" y="202"/>
                  </a:lnTo>
                  <a:lnTo>
                    <a:pt x="867" y="204"/>
                  </a:lnTo>
                  <a:lnTo>
                    <a:pt x="880" y="204"/>
                  </a:lnTo>
                  <a:lnTo>
                    <a:pt x="892" y="205"/>
                  </a:lnTo>
                  <a:lnTo>
                    <a:pt x="896" y="209"/>
                  </a:lnTo>
                  <a:lnTo>
                    <a:pt x="898" y="213"/>
                  </a:lnTo>
                  <a:lnTo>
                    <a:pt x="901" y="214"/>
                  </a:lnTo>
                  <a:lnTo>
                    <a:pt x="903" y="218"/>
                  </a:lnTo>
                  <a:lnTo>
                    <a:pt x="882" y="230"/>
                  </a:lnTo>
                  <a:lnTo>
                    <a:pt x="860" y="239"/>
                  </a:lnTo>
                  <a:lnTo>
                    <a:pt x="839" y="245"/>
                  </a:lnTo>
                  <a:lnTo>
                    <a:pt x="817" y="247"/>
                  </a:lnTo>
                  <a:lnTo>
                    <a:pt x="796" y="248"/>
                  </a:lnTo>
                  <a:lnTo>
                    <a:pt x="773" y="248"/>
                  </a:lnTo>
                  <a:lnTo>
                    <a:pt x="751" y="248"/>
                  </a:lnTo>
                  <a:lnTo>
                    <a:pt x="728" y="248"/>
                  </a:lnTo>
                  <a:lnTo>
                    <a:pt x="728" y="250"/>
                  </a:lnTo>
                  <a:lnTo>
                    <a:pt x="728" y="252"/>
                  </a:lnTo>
                  <a:lnTo>
                    <a:pt x="728" y="255"/>
                  </a:lnTo>
                  <a:lnTo>
                    <a:pt x="728" y="257"/>
                  </a:lnTo>
                  <a:lnTo>
                    <a:pt x="735" y="259"/>
                  </a:lnTo>
                  <a:lnTo>
                    <a:pt x="744" y="259"/>
                  </a:lnTo>
                  <a:lnTo>
                    <a:pt x="751" y="261"/>
                  </a:lnTo>
                  <a:lnTo>
                    <a:pt x="759" y="261"/>
                  </a:lnTo>
                  <a:lnTo>
                    <a:pt x="768" y="263"/>
                  </a:lnTo>
                  <a:lnTo>
                    <a:pt x="775" y="264"/>
                  </a:lnTo>
                  <a:lnTo>
                    <a:pt x="782" y="264"/>
                  </a:lnTo>
                  <a:lnTo>
                    <a:pt x="789" y="266"/>
                  </a:lnTo>
                  <a:lnTo>
                    <a:pt x="787" y="272"/>
                  </a:lnTo>
                  <a:lnTo>
                    <a:pt x="787" y="277"/>
                  </a:lnTo>
                  <a:lnTo>
                    <a:pt x="785" y="284"/>
                  </a:lnTo>
                  <a:lnTo>
                    <a:pt x="784" y="289"/>
                  </a:lnTo>
                  <a:lnTo>
                    <a:pt x="775" y="289"/>
                  </a:lnTo>
                  <a:lnTo>
                    <a:pt x="764" y="289"/>
                  </a:lnTo>
                  <a:lnTo>
                    <a:pt x="755" y="289"/>
                  </a:lnTo>
                  <a:lnTo>
                    <a:pt x="744" y="289"/>
                  </a:lnTo>
                  <a:lnTo>
                    <a:pt x="735" y="289"/>
                  </a:lnTo>
                  <a:lnTo>
                    <a:pt x="725" y="289"/>
                  </a:lnTo>
                  <a:lnTo>
                    <a:pt x="716" y="289"/>
                  </a:lnTo>
                  <a:lnTo>
                    <a:pt x="705" y="289"/>
                  </a:lnTo>
                  <a:lnTo>
                    <a:pt x="705" y="293"/>
                  </a:lnTo>
                  <a:lnTo>
                    <a:pt x="707" y="297"/>
                  </a:lnTo>
                  <a:lnTo>
                    <a:pt x="707" y="300"/>
                  </a:lnTo>
                  <a:lnTo>
                    <a:pt x="709" y="304"/>
                  </a:lnTo>
                  <a:lnTo>
                    <a:pt x="718" y="305"/>
                  </a:lnTo>
                  <a:lnTo>
                    <a:pt x="725" y="305"/>
                  </a:lnTo>
                  <a:lnTo>
                    <a:pt x="734" y="307"/>
                  </a:lnTo>
                  <a:lnTo>
                    <a:pt x="743" y="309"/>
                  </a:lnTo>
                  <a:lnTo>
                    <a:pt x="750" y="311"/>
                  </a:lnTo>
                  <a:lnTo>
                    <a:pt x="759" y="311"/>
                  </a:lnTo>
                  <a:lnTo>
                    <a:pt x="768" y="313"/>
                  </a:lnTo>
                  <a:lnTo>
                    <a:pt x="776" y="314"/>
                  </a:lnTo>
                  <a:lnTo>
                    <a:pt x="764" y="323"/>
                  </a:lnTo>
                  <a:lnTo>
                    <a:pt x="746" y="329"/>
                  </a:lnTo>
                  <a:lnTo>
                    <a:pt x="725" y="332"/>
                  </a:lnTo>
                  <a:lnTo>
                    <a:pt x="702" y="332"/>
                  </a:lnTo>
                  <a:lnTo>
                    <a:pt x="678" y="332"/>
                  </a:lnTo>
                  <a:lnTo>
                    <a:pt x="657" y="330"/>
                  </a:lnTo>
                  <a:lnTo>
                    <a:pt x="637" y="330"/>
                  </a:lnTo>
                  <a:lnTo>
                    <a:pt x="625" y="329"/>
                  </a:lnTo>
                  <a:lnTo>
                    <a:pt x="625" y="332"/>
                  </a:lnTo>
                  <a:lnTo>
                    <a:pt x="625" y="336"/>
                  </a:lnTo>
                  <a:lnTo>
                    <a:pt x="625" y="339"/>
                  </a:lnTo>
                  <a:lnTo>
                    <a:pt x="625" y="343"/>
                  </a:lnTo>
                  <a:lnTo>
                    <a:pt x="628" y="345"/>
                  </a:lnTo>
                  <a:lnTo>
                    <a:pt x="632" y="346"/>
                  </a:lnTo>
                  <a:lnTo>
                    <a:pt x="632" y="350"/>
                  </a:lnTo>
                  <a:lnTo>
                    <a:pt x="634" y="354"/>
                  </a:lnTo>
                  <a:lnTo>
                    <a:pt x="627" y="357"/>
                  </a:lnTo>
                  <a:lnTo>
                    <a:pt x="618" y="359"/>
                  </a:lnTo>
                  <a:lnTo>
                    <a:pt x="609" y="359"/>
                  </a:lnTo>
                  <a:lnTo>
                    <a:pt x="600" y="357"/>
                  </a:lnTo>
                  <a:lnTo>
                    <a:pt x="591" y="355"/>
                  </a:lnTo>
                  <a:lnTo>
                    <a:pt x="584" y="354"/>
                  </a:lnTo>
                  <a:lnTo>
                    <a:pt x="578" y="352"/>
                  </a:lnTo>
                  <a:lnTo>
                    <a:pt x="573" y="352"/>
                  </a:lnTo>
                  <a:lnTo>
                    <a:pt x="566" y="355"/>
                  </a:lnTo>
                  <a:lnTo>
                    <a:pt x="559" y="359"/>
                  </a:lnTo>
                  <a:lnTo>
                    <a:pt x="548" y="359"/>
                  </a:lnTo>
                  <a:lnTo>
                    <a:pt x="539" y="359"/>
                  </a:lnTo>
                  <a:lnTo>
                    <a:pt x="529" y="357"/>
                  </a:lnTo>
                  <a:lnTo>
                    <a:pt x="521" y="355"/>
                  </a:lnTo>
                  <a:lnTo>
                    <a:pt x="514" y="355"/>
                  </a:lnTo>
                  <a:lnTo>
                    <a:pt x="509" y="354"/>
                  </a:lnTo>
                  <a:lnTo>
                    <a:pt x="509" y="357"/>
                  </a:lnTo>
                  <a:lnTo>
                    <a:pt x="511" y="359"/>
                  </a:lnTo>
                  <a:lnTo>
                    <a:pt x="511" y="363"/>
                  </a:lnTo>
                  <a:lnTo>
                    <a:pt x="512" y="366"/>
                  </a:lnTo>
                  <a:lnTo>
                    <a:pt x="521" y="368"/>
                  </a:lnTo>
                  <a:lnTo>
                    <a:pt x="532" y="371"/>
                  </a:lnTo>
                  <a:lnTo>
                    <a:pt x="541" y="373"/>
                  </a:lnTo>
                  <a:lnTo>
                    <a:pt x="552" y="377"/>
                  </a:lnTo>
                  <a:lnTo>
                    <a:pt x="537" y="384"/>
                  </a:lnTo>
                  <a:lnTo>
                    <a:pt x="518" y="388"/>
                  </a:lnTo>
                  <a:lnTo>
                    <a:pt x="498" y="388"/>
                  </a:lnTo>
                  <a:lnTo>
                    <a:pt x="477" y="388"/>
                  </a:lnTo>
                  <a:lnTo>
                    <a:pt x="454" y="384"/>
                  </a:lnTo>
                  <a:lnTo>
                    <a:pt x="432" y="382"/>
                  </a:lnTo>
                  <a:lnTo>
                    <a:pt x="413" y="380"/>
                  </a:lnTo>
                  <a:lnTo>
                    <a:pt x="395" y="379"/>
                  </a:lnTo>
                  <a:lnTo>
                    <a:pt x="397" y="380"/>
                  </a:lnTo>
                  <a:lnTo>
                    <a:pt x="397" y="384"/>
                  </a:lnTo>
                  <a:lnTo>
                    <a:pt x="397" y="386"/>
                  </a:lnTo>
                  <a:lnTo>
                    <a:pt x="398" y="389"/>
                  </a:lnTo>
                  <a:lnTo>
                    <a:pt x="407" y="389"/>
                  </a:lnTo>
                  <a:lnTo>
                    <a:pt x="414" y="391"/>
                  </a:lnTo>
                  <a:lnTo>
                    <a:pt x="423" y="391"/>
                  </a:lnTo>
                  <a:lnTo>
                    <a:pt x="430" y="393"/>
                  </a:lnTo>
                  <a:lnTo>
                    <a:pt x="439" y="393"/>
                  </a:lnTo>
                  <a:lnTo>
                    <a:pt x="446" y="395"/>
                  </a:lnTo>
                  <a:lnTo>
                    <a:pt x="455" y="395"/>
                  </a:lnTo>
                  <a:lnTo>
                    <a:pt x="463" y="396"/>
                  </a:lnTo>
                  <a:lnTo>
                    <a:pt x="457" y="409"/>
                  </a:lnTo>
                  <a:lnTo>
                    <a:pt x="450" y="416"/>
                  </a:lnTo>
                  <a:lnTo>
                    <a:pt x="439" y="420"/>
                  </a:lnTo>
                  <a:lnTo>
                    <a:pt x="429" y="420"/>
                  </a:lnTo>
                  <a:lnTo>
                    <a:pt x="416" y="420"/>
                  </a:lnTo>
                  <a:lnTo>
                    <a:pt x="404" y="418"/>
                  </a:lnTo>
                  <a:lnTo>
                    <a:pt x="391" y="414"/>
                  </a:lnTo>
                  <a:lnTo>
                    <a:pt x="377" y="414"/>
                  </a:lnTo>
                  <a:lnTo>
                    <a:pt x="377" y="418"/>
                  </a:lnTo>
                  <a:lnTo>
                    <a:pt x="377" y="421"/>
                  </a:lnTo>
                  <a:lnTo>
                    <a:pt x="377" y="423"/>
                  </a:lnTo>
                  <a:lnTo>
                    <a:pt x="377" y="427"/>
                  </a:lnTo>
                  <a:lnTo>
                    <a:pt x="395" y="430"/>
                  </a:lnTo>
                  <a:lnTo>
                    <a:pt x="407" y="432"/>
                  </a:lnTo>
                  <a:lnTo>
                    <a:pt x="418" y="434"/>
                  </a:lnTo>
                  <a:lnTo>
                    <a:pt x="425" y="436"/>
                  </a:lnTo>
                  <a:lnTo>
                    <a:pt x="430" y="436"/>
                  </a:lnTo>
                  <a:lnTo>
                    <a:pt x="434" y="438"/>
                  </a:lnTo>
                  <a:lnTo>
                    <a:pt x="438" y="439"/>
                  </a:lnTo>
                  <a:lnTo>
                    <a:pt x="441" y="441"/>
                  </a:lnTo>
                  <a:lnTo>
                    <a:pt x="430" y="454"/>
                  </a:lnTo>
                  <a:lnTo>
                    <a:pt x="413" y="459"/>
                  </a:lnTo>
                  <a:lnTo>
                    <a:pt x="391" y="459"/>
                  </a:lnTo>
                  <a:lnTo>
                    <a:pt x="368" y="455"/>
                  </a:lnTo>
                  <a:lnTo>
                    <a:pt x="345" y="450"/>
                  </a:lnTo>
                  <a:lnTo>
                    <a:pt x="322" y="445"/>
                  </a:lnTo>
                  <a:lnTo>
                    <a:pt x="302" y="441"/>
                  </a:lnTo>
                  <a:lnTo>
                    <a:pt x="288" y="441"/>
                  </a:lnTo>
                  <a:lnTo>
                    <a:pt x="288" y="445"/>
                  </a:lnTo>
                  <a:lnTo>
                    <a:pt x="289" y="446"/>
                  </a:lnTo>
                  <a:lnTo>
                    <a:pt x="289" y="450"/>
                  </a:lnTo>
                  <a:lnTo>
                    <a:pt x="289" y="454"/>
                  </a:lnTo>
                  <a:lnTo>
                    <a:pt x="302" y="457"/>
                  </a:lnTo>
                  <a:lnTo>
                    <a:pt x="314" y="459"/>
                  </a:lnTo>
                  <a:lnTo>
                    <a:pt x="327" y="463"/>
                  </a:lnTo>
                  <a:lnTo>
                    <a:pt x="339" y="466"/>
                  </a:lnTo>
                  <a:lnTo>
                    <a:pt x="338" y="473"/>
                  </a:lnTo>
                  <a:lnTo>
                    <a:pt x="338" y="482"/>
                  </a:lnTo>
                  <a:lnTo>
                    <a:pt x="338" y="489"/>
                  </a:lnTo>
                  <a:lnTo>
                    <a:pt x="338" y="498"/>
                  </a:lnTo>
                  <a:lnTo>
                    <a:pt x="325" y="498"/>
                  </a:lnTo>
                  <a:lnTo>
                    <a:pt x="313" y="498"/>
                  </a:lnTo>
                  <a:lnTo>
                    <a:pt x="302" y="498"/>
                  </a:lnTo>
                  <a:lnTo>
                    <a:pt x="289" y="498"/>
                  </a:lnTo>
                  <a:lnTo>
                    <a:pt x="277" y="498"/>
                  </a:lnTo>
                  <a:lnTo>
                    <a:pt x="264" y="498"/>
                  </a:lnTo>
                  <a:lnTo>
                    <a:pt x="252" y="498"/>
                  </a:lnTo>
                  <a:lnTo>
                    <a:pt x="240" y="498"/>
                  </a:lnTo>
                  <a:lnTo>
                    <a:pt x="240" y="502"/>
                  </a:lnTo>
                  <a:lnTo>
                    <a:pt x="240" y="505"/>
                  </a:lnTo>
                  <a:lnTo>
                    <a:pt x="240" y="509"/>
                  </a:lnTo>
                  <a:lnTo>
                    <a:pt x="240" y="512"/>
                  </a:lnTo>
                  <a:lnTo>
                    <a:pt x="252" y="512"/>
                  </a:lnTo>
                  <a:lnTo>
                    <a:pt x="264" y="512"/>
                  </a:lnTo>
                  <a:lnTo>
                    <a:pt x="277" y="512"/>
                  </a:lnTo>
                  <a:lnTo>
                    <a:pt x="289" y="514"/>
                  </a:lnTo>
                  <a:lnTo>
                    <a:pt x="302" y="514"/>
                  </a:lnTo>
                  <a:lnTo>
                    <a:pt x="313" y="516"/>
                  </a:lnTo>
                  <a:lnTo>
                    <a:pt x="325" y="516"/>
                  </a:lnTo>
                  <a:lnTo>
                    <a:pt x="338" y="518"/>
                  </a:lnTo>
                  <a:lnTo>
                    <a:pt x="339" y="518"/>
                  </a:lnTo>
                  <a:lnTo>
                    <a:pt x="339" y="520"/>
                  </a:lnTo>
                  <a:lnTo>
                    <a:pt x="341" y="521"/>
                  </a:lnTo>
                  <a:lnTo>
                    <a:pt x="341" y="523"/>
                  </a:lnTo>
                  <a:lnTo>
                    <a:pt x="332" y="539"/>
                  </a:lnTo>
                  <a:lnTo>
                    <a:pt x="323" y="548"/>
                  </a:lnTo>
                  <a:lnTo>
                    <a:pt x="313" y="554"/>
                  </a:lnTo>
                  <a:lnTo>
                    <a:pt x="300" y="555"/>
                  </a:lnTo>
                  <a:lnTo>
                    <a:pt x="286" y="554"/>
                  </a:lnTo>
                  <a:lnTo>
                    <a:pt x="272" y="554"/>
                  </a:lnTo>
                  <a:lnTo>
                    <a:pt x="256" y="552"/>
                  </a:lnTo>
                  <a:lnTo>
                    <a:pt x="238" y="552"/>
                  </a:lnTo>
                  <a:lnTo>
                    <a:pt x="236" y="554"/>
                  </a:lnTo>
                  <a:lnTo>
                    <a:pt x="236" y="555"/>
                  </a:lnTo>
                  <a:lnTo>
                    <a:pt x="234" y="559"/>
                  </a:lnTo>
                  <a:lnTo>
                    <a:pt x="234" y="562"/>
                  </a:lnTo>
                  <a:lnTo>
                    <a:pt x="247" y="562"/>
                  </a:lnTo>
                  <a:lnTo>
                    <a:pt x="259" y="562"/>
                  </a:lnTo>
                  <a:lnTo>
                    <a:pt x="272" y="562"/>
                  </a:lnTo>
                  <a:lnTo>
                    <a:pt x="284" y="562"/>
                  </a:lnTo>
                  <a:lnTo>
                    <a:pt x="297" y="564"/>
                  </a:lnTo>
                  <a:lnTo>
                    <a:pt x="309" y="566"/>
                  </a:lnTo>
                  <a:lnTo>
                    <a:pt x="323" y="568"/>
                  </a:lnTo>
                  <a:lnTo>
                    <a:pt x="338" y="573"/>
                  </a:lnTo>
                  <a:lnTo>
                    <a:pt x="345" y="579"/>
                  </a:lnTo>
                  <a:lnTo>
                    <a:pt x="350" y="584"/>
                  </a:lnTo>
                  <a:lnTo>
                    <a:pt x="357" y="587"/>
                  </a:lnTo>
                  <a:lnTo>
                    <a:pt x="363" y="589"/>
                  </a:lnTo>
                  <a:lnTo>
                    <a:pt x="370" y="593"/>
                  </a:lnTo>
                  <a:lnTo>
                    <a:pt x="379" y="595"/>
                  </a:lnTo>
                  <a:lnTo>
                    <a:pt x="388" y="596"/>
                  </a:lnTo>
                  <a:lnTo>
                    <a:pt x="398" y="596"/>
                  </a:lnTo>
                  <a:lnTo>
                    <a:pt x="397" y="600"/>
                  </a:lnTo>
                  <a:lnTo>
                    <a:pt x="395" y="604"/>
                  </a:lnTo>
                  <a:lnTo>
                    <a:pt x="393" y="607"/>
                  </a:lnTo>
                  <a:lnTo>
                    <a:pt x="393" y="611"/>
                  </a:lnTo>
                  <a:lnTo>
                    <a:pt x="379" y="609"/>
                  </a:lnTo>
                  <a:lnTo>
                    <a:pt x="361" y="607"/>
                  </a:lnTo>
                  <a:lnTo>
                    <a:pt x="341" y="605"/>
                  </a:lnTo>
                  <a:lnTo>
                    <a:pt x="322" y="604"/>
                  </a:lnTo>
                  <a:lnTo>
                    <a:pt x="302" y="602"/>
                  </a:lnTo>
                  <a:lnTo>
                    <a:pt x="284" y="602"/>
                  </a:lnTo>
                  <a:lnTo>
                    <a:pt x="272" y="604"/>
                  </a:lnTo>
                  <a:lnTo>
                    <a:pt x="261" y="607"/>
                  </a:lnTo>
                  <a:lnTo>
                    <a:pt x="270" y="612"/>
                  </a:lnTo>
                  <a:lnTo>
                    <a:pt x="284" y="616"/>
                  </a:lnTo>
                  <a:lnTo>
                    <a:pt x="300" y="620"/>
                  </a:lnTo>
                  <a:lnTo>
                    <a:pt x="320" y="620"/>
                  </a:lnTo>
                  <a:lnTo>
                    <a:pt x="339" y="621"/>
                  </a:lnTo>
                  <a:lnTo>
                    <a:pt x="359" y="621"/>
                  </a:lnTo>
                  <a:lnTo>
                    <a:pt x="377" y="623"/>
                  </a:lnTo>
                  <a:lnTo>
                    <a:pt x="391" y="623"/>
                  </a:lnTo>
                  <a:lnTo>
                    <a:pt x="389" y="641"/>
                  </a:lnTo>
                  <a:lnTo>
                    <a:pt x="380" y="650"/>
                  </a:lnTo>
                  <a:lnTo>
                    <a:pt x="366" y="653"/>
                  </a:lnTo>
                  <a:lnTo>
                    <a:pt x="348" y="653"/>
                  </a:lnTo>
                  <a:lnTo>
                    <a:pt x="331" y="652"/>
                  </a:lnTo>
                  <a:lnTo>
                    <a:pt x="313" y="652"/>
                  </a:lnTo>
                  <a:lnTo>
                    <a:pt x="295" y="652"/>
                  </a:lnTo>
                  <a:lnTo>
                    <a:pt x="282" y="657"/>
                  </a:lnTo>
                  <a:lnTo>
                    <a:pt x="286" y="661"/>
                  </a:lnTo>
                  <a:lnTo>
                    <a:pt x="293" y="662"/>
                  </a:lnTo>
                  <a:lnTo>
                    <a:pt x="300" y="664"/>
                  </a:lnTo>
                  <a:lnTo>
                    <a:pt x="311" y="664"/>
                  </a:lnTo>
                  <a:lnTo>
                    <a:pt x="322" y="666"/>
                  </a:lnTo>
                  <a:lnTo>
                    <a:pt x="332" y="666"/>
                  </a:lnTo>
                  <a:lnTo>
                    <a:pt x="343" y="668"/>
                  </a:lnTo>
                  <a:lnTo>
                    <a:pt x="352" y="668"/>
                  </a:lnTo>
                  <a:lnTo>
                    <a:pt x="352" y="677"/>
                  </a:lnTo>
                  <a:lnTo>
                    <a:pt x="350" y="684"/>
                  </a:lnTo>
                  <a:lnTo>
                    <a:pt x="350" y="693"/>
                  </a:lnTo>
                  <a:lnTo>
                    <a:pt x="348" y="702"/>
                  </a:lnTo>
                  <a:lnTo>
                    <a:pt x="332" y="702"/>
                  </a:lnTo>
                  <a:lnTo>
                    <a:pt x="320" y="702"/>
                  </a:lnTo>
                  <a:lnTo>
                    <a:pt x="309" y="702"/>
                  </a:lnTo>
                  <a:lnTo>
                    <a:pt x="302" y="702"/>
                  </a:lnTo>
                  <a:lnTo>
                    <a:pt x="297" y="703"/>
                  </a:lnTo>
                  <a:lnTo>
                    <a:pt x="291" y="703"/>
                  </a:lnTo>
                  <a:lnTo>
                    <a:pt x="286" y="705"/>
                  </a:lnTo>
                  <a:lnTo>
                    <a:pt x="281" y="707"/>
                  </a:lnTo>
                  <a:lnTo>
                    <a:pt x="279" y="711"/>
                  </a:lnTo>
                  <a:lnTo>
                    <a:pt x="279" y="714"/>
                  </a:lnTo>
                  <a:lnTo>
                    <a:pt x="279" y="718"/>
                  </a:lnTo>
                  <a:lnTo>
                    <a:pt x="279" y="721"/>
                  </a:lnTo>
                  <a:lnTo>
                    <a:pt x="289" y="723"/>
                  </a:lnTo>
                  <a:lnTo>
                    <a:pt x="300" y="723"/>
                  </a:lnTo>
                  <a:lnTo>
                    <a:pt x="311" y="723"/>
                  </a:lnTo>
                  <a:lnTo>
                    <a:pt x="320" y="725"/>
                  </a:lnTo>
                  <a:lnTo>
                    <a:pt x="306" y="739"/>
                  </a:lnTo>
                  <a:lnTo>
                    <a:pt x="293" y="748"/>
                  </a:lnTo>
                  <a:lnTo>
                    <a:pt x="281" y="750"/>
                  </a:lnTo>
                  <a:lnTo>
                    <a:pt x="272" y="748"/>
                  </a:lnTo>
                  <a:lnTo>
                    <a:pt x="263" y="743"/>
                  </a:lnTo>
                  <a:lnTo>
                    <a:pt x="256" y="732"/>
                  </a:lnTo>
                  <a:lnTo>
                    <a:pt x="247" y="721"/>
                  </a:lnTo>
                  <a:lnTo>
                    <a:pt x="240" y="707"/>
                  </a:lnTo>
                  <a:lnTo>
                    <a:pt x="236" y="705"/>
                  </a:lnTo>
                  <a:lnTo>
                    <a:pt x="232" y="705"/>
                  </a:lnTo>
                  <a:lnTo>
                    <a:pt x="227" y="705"/>
                  </a:lnTo>
                  <a:lnTo>
                    <a:pt x="223" y="705"/>
                  </a:lnTo>
                  <a:lnTo>
                    <a:pt x="213" y="716"/>
                  </a:lnTo>
                  <a:lnTo>
                    <a:pt x="202" y="728"/>
                  </a:lnTo>
                  <a:lnTo>
                    <a:pt x="191" y="739"/>
                  </a:lnTo>
                  <a:lnTo>
                    <a:pt x="181" y="750"/>
                  </a:lnTo>
                  <a:lnTo>
                    <a:pt x="168" y="759"/>
                  </a:lnTo>
                  <a:lnTo>
                    <a:pt x="156" y="766"/>
                  </a:lnTo>
                  <a:lnTo>
                    <a:pt x="141" y="771"/>
                  </a:lnTo>
                  <a:lnTo>
                    <a:pt x="127" y="773"/>
                  </a:lnTo>
                  <a:close/>
                </a:path>
              </a:pathLst>
            </a:custGeom>
            <a:solidFill>
              <a:srgbClr val="197A3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11" name="Freeform 52"/>
            <p:cNvSpPr>
              <a:spLocks noChangeAspect="1"/>
            </p:cNvSpPr>
            <p:nvPr/>
          </p:nvSpPr>
          <p:spPr bwMode="auto">
            <a:xfrm>
              <a:off x="5414" y="2494"/>
              <a:ext cx="63" cy="81"/>
            </a:xfrm>
            <a:custGeom>
              <a:avLst/>
              <a:gdLst>
                <a:gd name="T0" fmla="*/ 28 w 206"/>
                <a:gd name="T1" fmla="*/ 81 h 284"/>
                <a:gd name="T2" fmla="*/ 24 w 206"/>
                <a:gd name="T3" fmla="*/ 80 h 284"/>
                <a:gd name="T4" fmla="*/ 20 w 206"/>
                <a:gd name="T5" fmla="*/ 79 h 284"/>
                <a:gd name="T6" fmla="*/ 17 w 206"/>
                <a:gd name="T7" fmla="*/ 78 h 284"/>
                <a:gd name="T8" fmla="*/ 13 w 206"/>
                <a:gd name="T9" fmla="*/ 77 h 284"/>
                <a:gd name="T10" fmla="*/ 15 w 206"/>
                <a:gd name="T11" fmla="*/ 68 h 284"/>
                <a:gd name="T12" fmla="*/ 18 w 206"/>
                <a:gd name="T13" fmla="*/ 60 h 284"/>
                <a:gd name="T14" fmla="*/ 18 w 206"/>
                <a:gd name="T15" fmla="*/ 51 h 284"/>
                <a:gd name="T16" fmla="*/ 17 w 206"/>
                <a:gd name="T17" fmla="*/ 43 h 284"/>
                <a:gd name="T18" fmla="*/ 14 w 206"/>
                <a:gd name="T19" fmla="*/ 42 h 284"/>
                <a:gd name="T20" fmla="*/ 13 w 206"/>
                <a:gd name="T21" fmla="*/ 42 h 284"/>
                <a:gd name="T22" fmla="*/ 11 w 206"/>
                <a:gd name="T23" fmla="*/ 41 h 284"/>
                <a:gd name="T24" fmla="*/ 9 w 206"/>
                <a:gd name="T25" fmla="*/ 40 h 284"/>
                <a:gd name="T26" fmla="*/ 8 w 206"/>
                <a:gd name="T27" fmla="*/ 40 h 284"/>
                <a:gd name="T28" fmla="*/ 6 w 206"/>
                <a:gd name="T29" fmla="*/ 39 h 284"/>
                <a:gd name="T30" fmla="*/ 3 w 206"/>
                <a:gd name="T31" fmla="*/ 39 h 284"/>
                <a:gd name="T32" fmla="*/ 0 w 206"/>
                <a:gd name="T33" fmla="*/ 38 h 284"/>
                <a:gd name="T34" fmla="*/ 1 w 206"/>
                <a:gd name="T35" fmla="*/ 36 h 284"/>
                <a:gd name="T36" fmla="*/ 1 w 206"/>
                <a:gd name="T37" fmla="*/ 34 h 284"/>
                <a:gd name="T38" fmla="*/ 1 w 206"/>
                <a:gd name="T39" fmla="*/ 31 h 284"/>
                <a:gd name="T40" fmla="*/ 2 w 206"/>
                <a:gd name="T41" fmla="*/ 29 h 284"/>
                <a:gd name="T42" fmla="*/ 6 w 206"/>
                <a:gd name="T43" fmla="*/ 28 h 284"/>
                <a:gd name="T44" fmla="*/ 9 w 206"/>
                <a:gd name="T45" fmla="*/ 27 h 284"/>
                <a:gd name="T46" fmla="*/ 12 w 206"/>
                <a:gd name="T47" fmla="*/ 26 h 284"/>
                <a:gd name="T48" fmla="*/ 14 w 206"/>
                <a:gd name="T49" fmla="*/ 25 h 284"/>
                <a:gd name="T50" fmla="*/ 16 w 206"/>
                <a:gd name="T51" fmla="*/ 25 h 284"/>
                <a:gd name="T52" fmla="*/ 18 w 206"/>
                <a:gd name="T53" fmla="*/ 23 h 284"/>
                <a:gd name="T54" fmla="*/ 20 w 206"/>
                <a:gd name="T55" fmla="*/ 22 h 284"/>
                <a:gd name="T56" fmla="*/ 23 w 206"/>
                <a:gd name="T57" fmla="*/ 21 h 284"/>
                <a:gd name="T58" fmla="*/ 27 w 206"/>
                <a:gd name="T59" fmla="*/ 17 h 284"/>
                <a:gd name="T60" fmla="*/ 31 w 206"/>
                <a:gd name="T61" fmla="*/ 13 h 284"/>
                <a:gd name="T62" fmla="*/ 35 w 206"/>
                <a:gd name="T63" fmla="*/ 10 h 284"/>
                <a:gd name="T64" fmla="*/ 40 w 206"/>
                <a:gd name="T65" fmla="*/ 7 h 284"/>
                <a:gd name="T66" fmla="*/ 45 w 206"/>
                <a:gd name="T67" fmla="*/ 4 h 284"/>
                <a:gd name="T68" fmla="*/ 50 w 206"/>
                <a:gd name="T69" fmla="*/ 3 h 284"/>
                <a:gd name="T70" fmla="*/ 56 w 206"/>
                <a:gd name="T71" fmla="*/ 1 h 284"/>
                <a:gd name="T72" fmla="*/ 62 w 206"/>
                <a:gd name="T73" fmla="*/ 0 h 284"/>
                <a:gd name="T74" fmla="*/ 63 w 206"/>
                <a:gd name="T75" fmla="*/ 12 h 284"/>
                <a:gd name="T76" fmla="*/ 63 w 206"/>
                <a:gd name="T77" fmla="*/ 25 h 284"/>
                <a:gd name="T78" fmla="*/ 63 w 206"/>
                <a:gd name="T79" fmla="*/ 38 h 284"/>
                <a:gd name="T80" fmla="*/ 61 w 206"/>
                <a:gd name="T81" fmla="*/ 50 h 284"/>
                <a:gd name="T82" fmla="*/ 57 w 206"/>
                <a:gd name="T83" fmla="*/ 61 h 284"/>
                <a:gd name="T84" fmla="*/ 51 w 206"/>
                <a:gd name="T85" fmla="*/ 71 h 284"/>
                <a:gd name="T86" fmla="*/ 42 w 206"/>
                <a:gd name="T87" fmla="*/ 77 h 284"/>
                <a:gd name="T88" fmla="*/ 28 w 206"/>
                <a:gd name="T89" fmla="*/ 81 h 2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06" h="284">
                  <a:moveTo>
                    <a:pt x="90" y="284"/>
                  </a:moveTo>
                  <a:lnTo>
                    <a:pt x="77" y="280"/>
                  </a:lnTo>
                  <a:lnTo>
                    <a:pt x="66" y="277"/>
                  </a:lnTo>
                  <a:lnTo>
                    <a:pt x="54" y="275"/>
                  </a:lnTo>
                  <a:lnTo>
                    <a:pt x="43" y="271"/>
                  </a:lnTo>
                  <a:lnTo>
                    <a:pt x="50" y="239"/>
                  </a:lnTo>
                  <a:lnTo>
                    <a:pt x="58" y="209"/>
                  </a:lnTo>
                  <a:lnTo>
                    <a:pt x="59" y="178"/>
                  </a:lnTo>
                  <a:lnTo>
                    <a:pt x="54" y="150"/>
                  </a:lnTo>
                  <a:lnTo>
                    <a:pt x="47" y="148"/>
                  </a:lnTo>
                  <a:lnTo>
                    <a:pt x="41" y="146"/>
                  </a:lnTo>
                  <a:lnTo>
                    <a:pt x="36" y="143"/>
                  </a:lnTo>
                  <a:lnTo>
                    <a:pt x="31" y="141"/>
                  </a:lnTo>
                  <a:lnTo>
                    <a:pt x="25" y="139"/>
                  </a:lnTo>
                  <a:lnTo>
                    <a:pt x="18" y="137"/>
                  </a:lnTo>
                  <a:lnTo>
                    <a:pt x="9" y="136"/>
                  </a:lnTo>
                  <a:lnTo>
                    <a:pt x="0" y="134"/>
                  </a:lnTo>
                  <a:lnTo>
                    <a:pt x="2" y="125"/>
                  </a:lnTo>
                  <a:lnTo>
                    <a:pt x="2" y="118"/>
                  </a:lnTo>
                  <a:lnTo>
                    <a:pt x="4" y="109"/>
                  </a:lnTo>
                  <a:lnTo>
                    <a:pt x="6" y="102"/>
                  </a:lnTo>
                  <a:lnTo>
                    <a:pt x="20" y="98"/>
                  </a:lnTo>
                  <a:lnTo>
                    <a:pt x="31" y="94"/>
                  </a:lnTo>
                  <a:lnTo>
                    <a:pt x="38" y="91"/>
                  </a:lnTo>
                  <a:lnTo>
                    <a:pt x="45" y="89"/>
                  </a:lnTo>
                  <a:lnTo>
                    <a:pt x="52" y="86"/>
                  </a:lnTo>
                  <a:lnTo>
                    <a:pt x="58" y="82"/>
                  </a:lnTo>
                  <a:lnTo>
                    <a:pt x="66" y="78"/>
                  </a:lnTo>
                  <a:lnTo>
                    <a:pt x="75" y="73"/>
                  </a:lnTo>
                  <a:lnTo>
                    <a:pt x="88" y="59"/>
                  </a:lnTo>
                  <a:lnTo>
                    <a:pt x="100" y="46"/>
                  </a:lnTo>
                  <a:lnTo>
                    <a:pt x="115" y="34"/>
                  </a:lnTo>
                  <a:lnTo>
                    <a:pt x="131" y="23"/>
                  </a:lnTo>
                  <a:lnTo>
                    <a:pt x="147" y="14"/>
                  </a:lnTo>
                  <a:lnTo>
                    <a:pt x="165" y="9"/>
                  </a:lnTo>
                  <a:lnTo>
                    <a:pt x="182" y="3"/>
                  </a:lnTo>
                  <a:lnTo>
                    <a:pt x="204" y="0"/>
                  </a:lnTo>
                  <a:lnTo>
                    <a:pt x="206" y="41"/>
                  </a:lnTo>
                  <a:lnTo>
                    <a:pt x="206" y="86"/>
                  </a:lnTo>
                  <a:lnTo>
                    <a:pt x="206" y="132"/>
                  </a:lnTo>
                  <a:lnTo>
                    <a:pt x="200" y="175"/>
                  </a:lnTo>
                  <a:lnTo>
                    <a:pt x="188" y="214"/>
                  </a:lnTo>
                  <a:lnTo>
                    <a:pt x="168" y="248"/>
                  </a:lnTo>
                  <a:lnTo>
                    <a:pt x="136" y="271"/>
                  </a:lnTo>
                  <a:lnTo>
                    <a:pt x="90" y="284"/>
                  </a:lnTo>
                  <a:close/>
                </a:path>
              </a:pathLst>
            </a:custGeom>
            <a:solidFill>
              <a:srgbClr val="66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12" name="Freeform 53"/>
            <p:cNvSpPr>
              <a:spLocks noChangeAspect="1"/>
            </p:cNvSpPr>
            <p:nvPr/>
          </p:nvSpPr>
          <p:spPr bwMode="auto">
            <a:xfrm>
              <a:off x="4632" y="2012"/>
              <a:ext cx="261" cy="87"/>
            </a:xfrm>
            <a:custGeom>
              <a:avLst/>
              <a:gdLst>
                <a:gd name="T0" fmla="*/ 190 w 860"/>
                <a:gd name="T1" fmla="*/ 73 h 301"/>
                <a:gd name="T2" fmla="*/ 178 w 860"/>
                <a:gd name="T3" fmla="*/ 82 h 301"/>
                <a:gd name="T4" fmla="*/ 171 w 860"/>
                <a:gd name="T5" fmla="*/ 78 h 301"/>
                <a:gd name="T6" fmla="*/ 164 w 860"/>
                <a:gd name="T7" fmla="*/ 76 h 301"/>
                <a:gd name="T8" fmla="*/ 151 w 860"/>
                <a:gd name="T9" fmla="*/ 84 h 301"/>
                <a:gd name="T10" fmla="*/ 153 w 860"/>
                <a:gd name="T11" fmla="*/ 71 h 301"/>
                <a:gd name="T12" fmla="*/ 140 w 860"/>
                <a:gd name="T13" fmla="*/ 80 h 301"/>
                <a:gd name="T14" fmla="*/ 133 w 860"/>
                <a:gd name="T15" fmla="*/ 79 h 301"/>
                <a:gd name="T16" fmla="*/ 137 w 860"/>
                <a:gd name="T17" fmla="*/ 71 h 301"/>
                <a:gd name="T18" fmla="*/ 124 w 860"/>
                <a:gd name="T19" fmla="*/ 76 h 301"/>
                <a:gd name="T20" fmla="*/ 117 w 860"/>
                <a:gd name="T21" fmla="*/ 76 h 301"/>
                <a:gd name="T22" fmla="*/ 116 w 860"/>
                <a:gd name="T23" fmla="*/ 70 h 301"/>
                <a:gd name="T24" fmla="*/ 102 w 860"/>
                <a:gd name="T25" fmla="*/ 78 h 301"/>
                <a:gd name="T26" fmla="*/ 89 w 860"/>
                <a:gd name="T27" fmla="*/ 82 h 301"/>
                <a:gd name="T28" fmla="*/ 94 w 860"/>
                <a:gd name="T29" fmla="*/ 74 h 301"/>
                <a:gd name="T30" fmla="*/ 86 w 860"/>
                <a:gd name="T31" fmla="*/ 74 h 301"/>
                <a:gd name="T32" fmla="*/ 70 w 860"/>
                <a:gd name="T33" fmla="*/ 81 h 301"/>
                <a:gd name="T34" fmla="*/ 73 w 860"/>
                <a:gd name="T35" fmla="*/ 69 h 301"/>
                <a:gd name="T36" fmla="*/ 60 w 860"/>
                <a:gd name="T37" fmla="*/ 77 h 301"/>
                <a:gd name="T38" fmla="*/ 57 w 860"/>
                <a:gd name="T39" fmla="*/ 73 h 301"/>
                <a:gd name="T40" fmla="*/ 59 w 860"/>
                <a:gd name="T41" fmla="*/ 66 h 301"/>
                <a:gd name="T42" fmla="*/ 40 w 860"/>
                <a:gd name="T43" fmla="*/ 78 h 301"/>
                <a:gd name="T44" fmla="*/ 37 w 860"/>
                <a:gd name="T45" fmla="*/ 71 h 301"/>
                <a:gd name="T46" fmla="*/ 31 w 860"/>
                <a:gd name="T47" fmla="*/ 70 h 301"/>
                <a:gd name="T48" fmla="*/ 10 w 860"/>
                <a:gd name="T49" fmla="*/ 79 h 301"/>
                <a:gd name="T50" fmla="*/ 12 w 860"/>
                <a:gd name="T51" fmla="*/ 73 h 301"/>
                <a:gd name="T52" fmla="*/ 26 w 860"/>
                <a:gd name="T53" fmla="*/ 61 h 301"/>
                <a:gd name="T54" fmla="*/ 17 w 860"/>
                <a:gd name="T55" fmla="*/ 61 h 301"/>
                <a:gd name="T56" fmla="*/ 2 w 860"/>
                <a:gd name="T57" fmla="*/ 77 h 301"/>
                <a:gd name="T58" fmla="*/ 3 w 860"/>
                <a:gd name="T59" fmla="*/ 62 h 301"/>
                <a:gd name="T60" fmla="*/ 16 w 860"/>
                <a:gd name="T61" fmla="*/ 50 h 301"/>
                <a:gd name="T62" fmla="*/ 16 w 860"/>
                <a:gd name="T63" fmla="*/ 44 h 301"/>
                <a:gd name="T64" fmla="*/ 1 w 860"/>
                <a:gd name="T65" fmla="*/ 58 h 301"/>
                <a:gd name="T66" fmla="*/ 6 w 860"/>
                <a:gd name="T67" fmla="*/ 3 h 301"/>
                <a:gd name="T68" fmla="*/ 27 w 860"/>
                <a:gd name="T69" fmla="*/ 1 h 301"/>
                <a:gd name="T70" fmla="*/ 43 w 860"/>
                <a:gd name="T71" fmla="*/ 16 h 301"/>
                <a:gd name="T72" fmla="*/ 63 w 860"/>
                <a:gd name="T73" fmla="*/ 22 h 301"/>
                <a:gd name="T74" fmla="*/ 76 w 860"/>
                <a:gd name="T75" fmla="*/ 39 h 301"/>
                <a:gd name="T76" fmla="*/ 98 w 860"/>
                <a:gd name="T77" fmla="*/ 42 h 301"/>
                <a:gd name="T78" fmla="*/ 109 w 860"/>
                <a:gd name="T79" fmla="*/ 55 h 301"/>
                <a:gd name="T80" fmla="*/ 148 w 860"/>
                <a:gd name="T81" fmla="*/ 29 h 301"/>
                <a:gd name="T82" fmla="*/ 192 w 860"/>
                <a:gd name="T83" fmla="*/ 49 h 301"/>
                <a:gd name="T84" fmla="*/ 202 w 860"/>
                <a:gd name="T85" fmla="*/ 53 h 301"/>
                <a:gd name="T86" fmla="*/ 218 w 860"/>
                <a:gd name="T87" fmla="*/ 57 h 301"/>
                <a:gd name="T88" fmla="*/ 244 w 860"/>
                <a:gd name="T89" fmla="*/ 62 h 301"/>
                <a:gd name="T90" fmla="*/ 258 w 860"/>
                <a:gd name="T91" fmla="*/ 83 h 301"/>
                <a:gd name="T92" fmla="*/ 247 w 860"/>
                <a:gd name="T93" fmla="*/ 84 h 301"/>
                <a:gd name="T94" fmla="*/ 239 w 860"/>
                <a:gd name="T95" fmla="*/ 82 h 301"/>
                <a:gd name="T96" fmla="*/ 225 w 860"/>
                <a:gd name="T97" fmla="*/ 84 h 301"/>
                <a:gd name="T98" fmla="*/ 219 w 860"/>
                <a:gd name="T99" fmla="*/ 81 h 301"/>
                <a:gd name="T100" fmla="*/ 210 w 860"/>
                <a:gd name="T101" fmla="*/ 80 h 301"/>
                <a:gd name="T102" fmla="*/ 207 w 860"/>
                <a:gd name="T103" fmla="*/ 77 h 301"/>
                <a:gd name="T104" fmla="*/ 196 w 860"/>
                <a:gd name="T105" fmla="*/ 84 h 30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60" h="301">
                  <a:moveTo>
                    <a:pt x="608" y="301"/>
                  </a:moveTo>
                  <a:lnTo>
                    <a:pt x="612" y="292"/>
                  </a:lnTo>
                  <a:lnTo>
                    <a:pt x="617" y="280"/>
                  </a:lnTo>
                  <a:lnTo>
                    <a:pt x="623" y="267"/>
                  </a:lnTo>
                  <a:lnTo>
                    <a:pt x="626" y="253"/>
                  </a:lnTo>
                  <a:lnTo>
                    <a:pt x="614" y="255"/>
                  </a:lnTo>
                  <a:lnTo>
                    <a:pt x="605" y="258"/>
                  </a:lnTo>
                  <a:lnTo>
                    <a:pt x="598" y="266"/>
                  </a:lnTo>
                  <a:lnTo>
                    <a:pt x="592" y="273"/>
                  </a:lnTo>
                  <a:lnTo>
                    <a:pt x="585" y="282"/>
                  </a:lnTo>
                  <a:lnTo>
                    <a:pt x="576" y="289"/>
                  </a:lnTo>
                  <a:lnTo>
                    <a:pt x="565" y="294"/>
                  </a:lnTo>
                  <a:lnTo>
                    <a:pt x="551" y="298"/>
                  </a:lnTo>
                  <a:lnTo>
                    <a:pt x="558" y="283"/>
                  </a:lnTo>
                  <a:lnTo>
                    <a:pt x="565" y="271"/>
                  </a:lnTo>
                  <a:lnTo>
                    <a:pt x="571" y="260"/>
                  </a:lnTo>
                  <a:lnTo>
                    <a:pt x="574" y="246"/>
                  </a:lnTo>
                  <a:lnTo>
                    <a:pt x="562" y="248"/>
                  </a:lnTo>
                  <a:lnTo>
                    <a:pt x="551" y="253"/>
                  </a:lnTo>
                  <a:lnTo>
                    <a:pt x="542" y="262"/>
                  </a:lnTo>
                  <a:lnTo>
                    <a:pt x="533" y="271"/>
                  </a:lnTo>
                  <a:lnTo>
                    <a:pt x="526" y="280"/>
                  </a:lnTo>
                  <a:lnTo>
                    <a:pt x="517" y="287"/>
                  </a:lnTo>
                  <a:lnTo>
                    <a:pt x="507" y="291"/>
                  </a:lnTo>
                  <a:lnTo>
                    <a:pt x="496" y="291"/>
                  </a:lnTo>
                  <a:lnTo>
                    <a:pt x="501" y="278"/>
                  </a:lnTo>
                  <a:lnTo>
                    <a:pt x="508" y="266"/>
                  </a:lnTo>
                  <a:lnTo>
                    <a:pt x="516" y="255"/>
                  </a:lnTo>
                  <a:lnTo>
                    <a:pt x="516" y="244"/>
                  </a:lnTo>
                  <a:lnTo>
                    <a:pt x="503" y="246"/>
                  </a:lnTo>
                  <a:lnTo>
                    <a:pt x="494" y="249"/>
                  </a:lnTo>
                  <a:lnTo>
                    <a:pt x="485" y="257"/>
                  </a:lnTo>
                  <a:lnTo>
                    <a:pt x="478" y="264"/>
                  </a:lnTo>
                  <a:lnTo>
                    <a:pt x="471" y="271"/>
                  </a:lnTo>
                  <a:lnTo>
                    <a:pt x="462" y="276"/>
                  </a:lnTo>
                  <a:lnTo>
                    <a:pt x="453" y="280"/>
                  </a:lnTo>
                  <a:lnTo>
                    <a:pt x="441" y="280"/>
                  </a:lnTo>
                  <a:lnTo>
                    <a:pt x="441" y="278"/>
                  </a:lnTo>
                  <a:lnTo>
                    <a:pt x="441" y="274"/>
                  </a:lnTo>
                  <a:lnTo>
                    <a:pt x="439" y="273"/>
                  </a:lnTo>
                  <a:lnTo>
                    <a:pt x="439" y="271"/>
                  </a:lnTo>
                  <a:lnTo>
                    <a:pt x="444" y="266"/>
                  </a:lnTo>
                  <a:lnTo>
                    <a:pt x="448" y="258"/>
                  </a:lnTo>
                  <a:lnTo>
                    <a:pt x="450" y="251"/>
                  </a:lnTo>
                  <a:lnTo>
                    <a:pt x="450" y="244"/>
                  </a:lnTo>
                  <a:lnTo>
                    <a:pt x="441" y="246"/>
                  </a:lnTo>
                  <a:lnTo>
                    <a:pt x="432" y="249"/>
                  </a:lnTo>
                  <a:lnTo>
                    <a:pt x="425" y="253"/>
                  </a:lnTo>
                  <a:lnTo>
                    <a:pt x="417" y="258"/>
                  </a:lnTo>
                  <a:lnTo>
                    <a:pt x="408" y="264"/>
                  </a:lnTo>
                  <a:lnTo>
                    <a:pt x="400" y="269"/>
                  </a:lnTo>
                  <a:lnTo>
                    <a:pt x="391" y="274"/>
                  </a:lnTo>
                  <a:lnTo>
                    <a:pt x="380" y="276"/>
                  </a:lnTo>
                  <a:lnTo>
                    <a:pt x="382" y="269"/>
                  </a:lnTo>
                  <a:lnTo>
                    <a:pt x="384" y="262"/>
                  </a:lnTo>
                  <a:lnTo>
                    <a:pt x="384" y="253"/>
                  </a:lnTo>
                  <a:lnTo>
                    <a:pt x="385" y="246"/>
                  </a:lnTo>
                  <a:lnTo>
                    <a:pt x="384" y="244"/>
                  </a:lnTo>
                  <a:lnTo>
                    <a:pt x="384" y="242"/>
                  </a:lnTo>
                  <a:lnTo>
                    <a:pt x="382" y="241"/>
                  </a:lnTo>
                  <a:lnTo>
                    <a:pt x="380" y="239"/>
                  </a:lnTo>
                  <a:lnTo>
                    <a:pt x="369" y="248"/>
                  </a:lnTo>
                  <a:lnTo>
                    <a:pt x="359" y="257"/>
                  </a:lnTo>
                  <a:lnTo>
                    <a:pt x="348" y="264"/>
                  </a:lnTo>
                  <a:lnTo>
                    <a:pt x="337" y="269"/>
                  </a:lnTo>
                  <a:lnTo>
                    <a:pt x="328" y="274"/>
                  </a:lnTo>
                  <a:lnTo>
                    <a:pt x="318" y="278"/>
                  </a:lnTo>
                  <a:lnTo>
                    <a:pt x="307" y="282"/>
                  </a:lnTo>
                  <a:lnTo>
                    <a:pt x="294" y="287"/>
                  </a:lnTo>
                  <a:lnTo>
                    <a:pt x="293" y="283"/>
                  </a:lnTo>
                  <a:lnTo>
                    <a:pt x="293" y="280"/>
                  </a:lnTo>
                  <a:lnTo>
                    <a:pt x="293" y="278"/>
                  </a:lnTo>
                  <a:lnTo>
                    <a:pt x="293" y="276"/>
                  </a:lnTo>
                  <a:lnTo>
                    <a:pt x="301" y="266"/>
                  </a:lnTo>
                  <a:lnTo>
                    <a:pt x="309" y="257"/>
                  </a:lnTo>
                  <a:lnTo>
                    <a:pt x="312" y="249"/>
                  </a:lnTo>
                  <a:lnTo>
                    <a:pt x="316" y="239"/>
                  </a:lnTo>
                  <a:lnTo>
                    <a:pt x="303" y="242"/>
                  </a:lnTo>
                  <a:lnTo>
                    <a:pt x="291" y="249"/>
                  </a:lnTo>
                  <a:lnTo>
                    <a:pt x="282" y="257"/>
                  </a:lnTo>
                  <a:lnTo>
                    <a:pt x="273" y="264"/>
                  </a:lnTo>
                  <a:lnTo>
                    <a:pt x="264" y="271"/>
                  </a:lnTo>
                  <a:lnTo>
                    <a:pt x="255" y="276"/>
                  </a:lnTo>
                  <a:lnTo>
                    <a:pt x="243" y="280"/>
                  </a:lnTo>
                  <a:lnTo>
                    <a:pt x="230" y="280"/>
                  </a:lnTo>
                  <a:lnTo>
                    <a:pt x="235" y="266"/>
                  </a:lnTo>
                  <a:lnTo>
                    <a:pt x="244" y="257"/>
                  </a:lnTo>
                  <a:lnTo>
                    <a:pt x="250" y="248"/>
                  </a:lnTo>
                  <a:lnTo>
                    <a:pt x="252" y="237"/>
                  </a:lnTo>
                  <a:lnTo>
                    <a:pt x="239" y="239"/>
                  </a:lnTo>
                  <a:lnTo>
                    <a:pt x="230" y="242"/>
                  </a:lnTo>
                  <a:lnTo>
                    <a:pt x="221" y="248"/>
                  </a:lnTo>
                  <a:lnTo>
                    <a:pt x="214" y="255"/>
                  </a:lnTo>
                  <a:lnTo>
                    <a:pt x="207" y="260"/>
                  </a:lnTo>
                  <a:lnTo>
                    <a:pt x="198" y="266"/>
                  </a:lnTo>
                  <a:lnTo>
                    <a:pt x="189" y="269"/>
                  </a:lnTo>
                  <a:lnTo>
                    <a:pt x="177" y="271"/>
                  </a:lnTo>
                  <a:lnTo>
                    <a:pt x="178" y="264"/>
                  </a:lnTo>
                  <a:lnTo>
                    <a:pt x="182" y="258"/>
                  </a:lnTo>
                  <a:lnTo>
                    <a:pt x="189" y="253"/>
                  </a:lnTo>
                  <a:lnTo>
                    <a:pt x="200" y="242"/>
                  </a:lnTo>
                  <a:lnTo>
                    <a:pt x="198" y="239"/>
                  </a:lnTo>
                  <a:lnTo>
                    <a:pt x="198" y="235"/>
                  </a:lnTo>
                  <a:lnTo>
                    <a:pt x="196" y="233"/>
                  </a:lnTo>
                  <a:lnTo>
                    <a:pt x="194" y="230"/>
                  </a:lnTo>
                  <a:lnTo>
                    <a:pt x="178" y="233"/>
                  </a:lnTo>
                  <a:lnTo>
                    <a:pt x="166" y="244"/>
                  </a:lnTo>
                  <a:lnTo>
                    <a:pt x="153" y="257"/>
                  </a:lnTo>
                  <a:lnTo>
                    <a:pt x="143" y="269"/>
                  </a:lnTo>
                  <a:lnTo>
                    <a:pt x="132" y="269"/>
                  </a:lnTo>
                  <a:lnTo>
                    <a:pt x="123" y="269"/>
                  </a:lnTo>
                  <a:lnTo>
                    <a:pt x="112" y="271"/>
                  </a:lnTo>
                  <a:lnTo>
                    <a:pt x="103" y="271"/>
                  </a:lnTo>
                  <a:lnTo>
                    <a:pt x="111" y="258"/>
                  </a:lnTo>
                  <a:lnTo>
                    <a:pt x="121" y="246"/>
                  </a:lnTo>
                  <a:lnTo>
                    <a:pt x="130" y="233"/>
                  </a:lnTo>
                  <a:lnTo>
                    <a:pt x="132" y="223"/>
                  </a:lnTo>
                  <a:lnTo>
                    <a:pt x="121" y="224"/>
                  </a:lnTo>
                  <a:lnTo>
                    <a:pt x="111" y="232"/>
                  </a:lnTo>
                  <a:lnTo>
                    <a:pt x="102" y="241"/>
                  </a:lnTo>
                  <a:lnTo>
                    <a:pt x="91" y="249"/>
                  </a:lnTo>
                  <a:lnTo>
                    <a:pt x="80" y="258"/>
                  </a:lnTo>
                  <a:lnTo>
                    <a:pt x="68" y="267"/>
                  </a:lnTo>
                  <a:lnTo>
                    <a:pt x="52" y="273"/>
                  </a:lnTo>
                  <a:lnTo>
                    <a:pt x="32" y="273"/>
                  </a:lnTo>
                  <a:lnTo>
                    <a:pt x="32" y="269"/>
                  </a:lnTo>
                  <a:lnTo>
                    <a:pt x="32" y="267"/>
                  </a:lnTo>
                  <a:lnTo>
                    <a:pt x="32" y="264"/>
                  </a:lnTo>
                  <a:lnTo>
                    <a:pt x="32" y="260"/>
                  </a:lnTo>
                  <a:lnTo>
                    <a:pt x="41" y="253"/>
                  </a:lnTo>
                  <a:lnTo>
                    <a:pt x="50" y="246"/>
                  </a:lnTo>
                  <a:lnTo>
                    <a:pt x="61" y="237"/>
                  </a:lnTo>
                  <a:lnTo>
                    <a:pt x="71" y="228"/>
                  </a:lnTo>
                  <a:lnTo>
                    <a:pt x="80" y="219"/>
                  </a:lnTo>
                  <a:lnTo>
                    <a:pt x="87" y="210"/>
                  </a:lnTo>
                  <a:lnTo>
                    <a:pt x="93" y="201"/>
                  </a:lnTo>
                  <a:lnTo>
                    <a:pt x="96" y="192"/>
                  </a:lnTo>
                  <a:lnTo>
                    <a:pt x="82" y="196"/>
                  </a:lnTo>
                  <a:lnTo>
                    <a:pt x="70" y="203"/>
                  </a:lnTo>
                  <a:lnTo>
                    <a:pt x="57" y="212"/>
                  </a:lnTo>
                  <a:lnTo>
                    <a:pt x="46" y="223"/>
                  </a:lnTo>
                  <a:lnTo>
                    <a:pt x="36" y="235"/>
                  </a:lnTo>
                  <a:lnTo>
                    <a:pt x="25" y="246"/>
                  </a:lnTo>
                  <a:lnTo>
                    <a:pt x="14" y="257"/>
                  </a:lnTo>
                  <a:lnTo>
                    <a:pt x="5" y="267"/>
                  </a:lnTo>
                  <a:lnTo>
                    <a:pt x="5" y="255"/>
                  </a:lnTo>
                  <a:lnTo>
                    <a:pt x="5" y="244"/>
                  </a:lnTo>
                  <a:lnTo>
                    <a:pt x="4" y="232"/>
                  </a:lnTo>
                  <a:lnTo>
                    <a:pt x="4" y="221"/>
                  </a:lnTo>
                  <a:lnTo>
                    <a:pt x="11" y="214"/>
                  </a:lnTo>
                  <a:lnTo>
                    <a:pt x="18" y="207"/>
                  </a:lnTo>
                  <a:lnTo>
                    <a:pt x="27" y="199"/>
                  </a:lnTo>
                  <a:lnTo>
                    <a:pt x="36" y="191"/>
                  </a:lnTo>
                  <a:lnTo>
                    <a:pt x="45" y="182"/>
                  </a:lnTo>
                  <a:lnTo>
                    <a:pt x="52" y="173"/>
                  </a:lnTo>
                  <a:lnTo>
                    <a:pt x="55" y="164"/>
                  </a:lnTo>
                  <a:lnTo>
                    <a:pt x="59" y="155"/>
                  </a:lnTo>
                  <a:lnTo>
                    <a:pt x="57" y="153"/>
                  </a:lnTo>
                  <a:lnTo>
                    <a:pt x="55" y="151"/>
                  </a:lnTo>
                  <a:lnTo>
                    <a:pt x="53" y="151"/>
                  </a:lnTo>
                  <a:lnTo>
                    <a:pt x="53" y="150"/>
                  </a:lnTo>
                  <a:lnTo>
                    <a:pt x="43" y="164"/>
                  </a:lnTo>
                  <a:lnTo>
                    <a:pt x="30" y="180"/>
                  </a:lnTo>
                  <a:lnTo>
                    <a:pt x="16" y="192"/>
                  </a:lnTo>
                  <a:lnTo>
                    <a:pt x="2" y="199"/>
                  </a:lnTo>
                  <a:lnTo>
                    <a:pt x="0" y="160"/>
                  </a:lnTo>
                  <a:lnTo>
                    <a:pt x="0" y="128"/>
                  </a:lnTo>
                  <a:lnTo>
                    <a:pt x="2" y="87"/>
                  </a:lnTo>
                  <a:lnTo>
                    <a:pt x="4" y="19"/>
                  </a:lnTo>
                  <a:lnTo>
                    <a:pt x="21" y="10"/>
                  </a:lnTo>
                  <a:lnTo>
                    <a:pt x="36" y="3"/>
                  </a:lnTo>
                  <a:lnTo>
                    <a:pt x="48" y="0"/>
                  </a:lnTo>
                  <a:lnTo>
                    <a:pt x="61" y="0"/>
                  </a:lnTo>
                  <a:lnTo>
                    <a:pt x="75" y="0"/>
                  </a:lnTo>
                  <a:lnTo>
                    <a:pt x="89" y="3"/>
                  </a:lnTo>
                  <a:lnTo>
                    <a:pt x="107" y="9"/>
                  </a:lnTo>
                  <a:lnTo>
                    <a:pt x="128" y="14"/>
                  </a:lnTo>
                  <a:lnTo>
                    <a:pt x="134" y="26"/>
                  </a:lnTo>
                  <a:lnTo>
                    <a:pt x="137" y="41"/>
                  </a:lnTo>
                  <a:lnTo>
                    <a:pt x="143" y="57"/>
                  </a:lnTo>
                  <a:lnTo>
                    <a:pt x="159" y="73"/>
                  </a:lnTo>
                  <a:lnTo>
                    <a:pt x="175" y="66"/>
                  </a:lnTo>
                  <a:lnTo>
                    <a:pt x="187" y="66"/>
                  </a:lnTo>
                  <a:lnTo>
                    <a:pt x="200" y="69"/>
                  </a:lnTo>
                  <a:lnTo>
                    <a:pt x="209" y="76"/>
                  </a:lnTo>
                  <a:lnTo>
                    <a:pt x="216" y="87"/>
                  </a:lnTo>
                  <a:lnTo>
                    <a:pt x="221" y="101"/>
                  </a:lnTo>
                  <a:lnTo>
                    <a:pt x="227" y="117"/>
                  </a:lnTo>
                  <a:lnTo>
                    <a:pt x="232" y="135"/>
                  </a:lnTo>
                  <a:lnTo>
                    <a:pt x="250" y="135"/>
                  </a:lnTo>
                  <a:lnTo>
                    <a:pt x="266" y="133"/>
                  </a:lnTo>
                  <a:lnTo>
                    <a:pt x="282" y="133"/>
                  </a:lnTo>
                  <a:lnTo>
                    <a:pt x="298" y="135"/>
                  </a:lnTo>
                  <a:lnTo>
                    <a:pt x="310" y="139"/>
                  </a:lnTo>
                  <a:lnTo>
                    <a:pt x="323" y="146"/>
                  </a:lnTo>
                  <a:lnTo>
                    <a:pt x="335" y="158"/>
                  </a:lnTo>
                  <a:lnTo>
                    <a:pt x="346" y="178"/>
                  </a:lnTo>
                  <a:lnTo>
                    <a:pt x="350" y="182"/>
                  </a:lnTo>
                  <a:lnTo>
                    <a:pt x="355" y="187"/>
                  </a:lnTo>
                  <a:lnTo>
                    <a:pt x="360" y="192"/>
                  </a:lnTo>
                  <a:lnTo>
                    <a:pt x="366" y="196"/>
                  </a:lnTo>
                  <a:lnTo>
                    <a:pt x="392" y="167"/>
                  </a:lnTo>
                  <a:lnTo>
                    <a:pt x="423" y="141"/>
                  </a:lnTo>
                  <a:lnTo>
                    <a:pt x="453" y="117"/>
                  </a:lnTo>
                  <a:lnTo>
                    <a:pt x="487" y="101"/>
                  </a:lnTo>
                  <a:lnTo>
                    <a:pt x="521" y="94"/>
                  </a:lnTo>
                  <a:lnTo>
                    <a:pt x="555" y="96"/>
                  </a:lnTo>
                  <a:lnTo>
                    <a:pt x="590" y="110"/>
                  </a:lnTo>
                  <a:lnTo>
                    <a:pt x="624" y="139"/>
                  </a:lnTo>
                  <a:lnTo>
                    <a:pt x="633" y="169"/>
                  </a:lnTo>
                  <a:lnTo>
                    <a:pt x="637" y="185"/>
                  </a:lnTo>
                  <a:lnTo>
                    <a:pt x="640" y="192"/>
                  </a:lnTo>
                  <a:lnTo>
                    <a:pt x="644" y="196"/>
                  </a:lnTo>
                  <a:lnTo>
                    <a:pt x="655" y="191"/>
                  </a:lnTo>
                  <a:lnTo>
                    <a:pt x="667" y="185"/>
                  </a:lnTo>
                  <a:lnTo>
                    <a:pt x="678" y="182"/>
                  </a:lnTo>
                  <a:lnTo>
                    <a:pt x="690" y="178"/>
                  </a:lnTo>
                  <a:lnTo>
                    <a:pt x="701" y="180"/>
                  </a:lnTo>
                  <a:lnTo>
                    <a:pt x="710" y="185"/>
                  </a:lnTo>
                  <a:lnTo>
                    <a:pt x="719" y="196"/>
                  </a:lnTo>
                  <a:lnTo>
                    <a:pt x="726" y="214"/>
                  </a:lnTo>
                  <a:lnTo>
                    <a:pt x="742" y="221"/>
                  </a:lnTo>
                  <a:lnTo>
                    <a:pt x="762" y="221"/>
                  </a:lnTo>
                  <a:lnTo>
                    <a:pt x="781" y="219"/>
                  </a:lnTo>
                  <a:lnTo>
                    <a:pt x="803" y="216"/>
                  </a:lnTo>
                  <a:lnTo>
                    <a:pt x="822" y="219"/>
                  </a:lnTo>
                  <a:lnTo>
                    <a:pt x="838" y="228"/>
                  </a:lnTo>
                  <a:lnTo>
                    <a:pt x="853" y="248"/>
                  </a:lnTo>
                  <a:lnTo>
                    <a:pt x="860" y="283"/>
                  </a:lnTo>
                  <a:lnTo>
                    <a:pt x="851" y="287"/>
                  </a:lnTo>
                  <a:lnTo>
                    <a:pt x="844" y="289"/>
                  </a:lnTo>
                  <a:lnTo>
                    <a:pt x="837" y="291"/>
                  </a:lnTo>
                  <a:lnTo>
                    <a:pt x="831" y="291"/>
                  </a:lnTo>
                  <a:lnTo>
                    <a:pt x="824" y="292"/>
                  </a:lnTo>
                  <a:lnTo>
                    <a:pt x="815" y="292"/>
                  </a:lnTo>
                  <a:lnTo>
                    <a:pt x="805" y="294"/>
                  </a:lnTo>
                  <a:lnTo>
                    <a:pt x="790" y="294"/>
                  </a:lnTo>
                  <a:lnTo>
                    <a:pt x="790" y="291"/>
                  </a:lnTo>
                  <a:lnTo>
                    <a:pt x="788" y="287"/>
                  </a:lnTo>
                  <a:lnTo>
                    <a:pt x="788" y="285"/>
                  </a:lnTo>
                  <a:lnTo>
                    <a:pt x="787" y="282"/>
                  </a:lnTo>
                  <a:lnTo>
                    <a:pt x="778" y="283"/>
                  </a:lnTo>
                  <a:lnTo>
                    <a:pt x="769" y="285"/>
                  </a:lnTo>
                  <a:lnTo>
                    <a:pt x="758" y="289"/>
                  </a:lnTo>
                  <a:lnTo>
                    <a:pt x="740" y="291"/>
                  </a:lnTo>
                  <a:lnTo>
                    <a:pt x="739" y="287"/>
                  </a:lnTo>
                  <a:lnTo>
                    <a:pt x="739" y="283"/>
                  </a:lnTo>
                  <a:lnTo>
                    <a:pt x="737" y="282"/>
                  </a:lnTo>
                  <a:lnTo>
                    <a:pt x="737" y="278"/>
                  </a:lnTo>
                  <a:lnTo>
                    <a:pt x="722" y="280"/>
                  </a:lnTo>
                  <a:lnTo>
                    <a:pt x="712" y="285"/>
                  </a:lnTo>
                  <a:lnTo>
                    <a:pt x="701" y="291"/>
                  </a:lnTo>
                  <a:lnTo>
                    <a:pt x="692" y="291"/>
                  </a:lnTo>
                  <a:lnTo>
                    <a:pt x="692" y="283"/>
                  </a:lnTo>
                  <a:lnTo>
                    <a:pt x="692" y="278"/>
                  </a:lnTo>
                  <a:lnTo>
                    <a:pt x="692" y="273"/>
                  </a:lnTo>
                  <a:lnTo>
                    <a:pt x="692" y="267"/>
                  </a:lnTo>
                  <a:lnTo>
                    <a:pt x="689" y="266"/>
                  </a:lnTo>
                  <a:lnTo>
                    <a:pt x="685" y="266"/>
                  </a:lnTo>
                  <a:lnTo>
                    <a:pt x="683" y="266"/>
                  </a:lnTo>
                  <a:lnTo>
                    <a:pt x="680" y="266"/>
                  </a:lnTo>
                  <a:lnTo>
                    <a:pt x="669" y="274"/>
                  </a:lnTo>
                  <a:lnTo>
                    <a:pt x="662" y="280"/>
                  </a:lnTo>
                  <a:lnTo>
                    <a:pt x="653" y="287"/>
                  </a:lnTo>
                  <a:lnTo>
                    <a:pt x="646" y="291"/>
                  </a:lnTo>
                  <a:lnTo>
                    <a:pt x="637" y="294"/>
                  </a:lnTo>
                  <a:lnTo>
                    <a:pt x="630" y="298"/>
                  </a:lnTo>
                  <a:lnTo>
                    <a:pt x="619" y="299"/>
                  </a:lnTo>
                  <a:lnTo>
                    <a:pt x="608" y="30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13" name="Freeform 54"/>
            <p:cNvSpPr>
              <a:spLocks noChangeAspect="1"/>
            </p:cNvSpPr>
            <p:nvPr/>
          </p:nvSpPr>
          <p:spPr bwMode="auto">
            <a:xfrm>
              <a:off x="4633" y="1976"/>
              <a:ext cx="977" cy="122"/>
            </a:xfrm>
            <a:custGeom>
              <a:avLst/>
              <a:gdLst>
                <a:gd name="T0" fmla="*/ 954 w 3219"/>
                <a:gd name="T1" fmla="*/ 119 h 428"/>
                <a:gd name="T2" fmla="*/ 920 w 3219"/>
                <a:gd name="T3" fmla="*/ 116 h 428"/>
                <a:gd name="T4" fmla="*/ 891 w 3219"/>
                <a:gd name="T5" fmla="*/ 118 h 428"/>
                <a:gd name="T6" fmla="*/ 867 w 3219"/>
                <a:gd name="T7" fmla="*/ 120 h 428"/>
                <a:gd name="T8" fmla="*/ 840 w 3219"/>
                <a:gd name="T9" fmla="*/ 119 h 428"/>
                <a:gd name="T10" fmla="*/ 813 w 3219"/>
                <a:gd name="T11" fmla="*/ 117 h 428"/>
                <a:gd name="T12" fmla="*/ 785 w 3219"/>
                <a:gd name="T13" fmla="*/ 115 h 428"/>
                <a:gd name="T14" fmla="*/ 745 w 3219"/>
                <a:gd name="T15" fmla="*/ 111 h 428"/>
                <a:gd name="T16" fmla="*/ 702 w 3219"/>
                <a:gd name="T17" fmla="*/ 112 h 428"/>
                <a:gd name="T18" fmla="*/ 670 w 3219"/>
                <a:gd name="T19" fmla="*/ 113 h 428"/>
                <a:gd name="T20" fmla="*/ 640 w 3219"/>
                <a:gd name="T21" fmla="*/ 111 h 428"/>
                <a:gd name="T22" fmla="*/ 624 w 3219"/>
                <a:gd name="T23" fmla="*/ 109 h 428"/>
                <a:gd name="T24" fmla="*/ 607 w 3219"/>
                <a:gd name="T25" fmla="*/ 106 h 428"/>
                <a:gd name="T26" fmla="*/ 547 w 3219"/>
                <a:gd name="T27" fmla="*/ 104 h 428"/>
                <a:gd name="T28" fmla="*/ 488 w 3219"/>
                <a:gd name="T29" fmla="*/ 103 h 428"/>
                <a:gd name="T30" fmla="*/ 430 w 3219"/>
                <a:gd name="T31" fmla="*/ 107 h 428"/>
                <a:gd name="T32" fmla="*/ 376 w 3219"/>
                <a:gd name="T33" fmla="*/ 110 h 428"/>
                <a:gd name="T34" fmla="*/ 327 w 3219"/>
                <a:gd name="T35" fmla="*/ 118 h 428"/>
                <a:gd name="T36" fmla="*/ 283 w 3219"/>
                <a:gd name="T37" fmla="*/ 120 h 428"/>
                <a:gd name="T38" fmla="*/ 258 w 3219"/>
                <a:gd name="T39" fmla="*/ 97 h 428"/>
                <a:gd name="T40" fmla="*/ 224 w 3219"/>
                <a:gd name="T41" fmla="*/ 91 h 428"/>
                <a:gd name="T42" fmla="*/ 208 w 3219"/>
                <a:gd name="T43" fmla="*/ 81 h 428"/>
                <a:gd name="T44" fmla="*/ 179 w 3219"/>
                <a:gd name="T45" fmla="*/ 60 h 428"/>
                <a:gd name="T46" fmla="*/ 120 w 3219"/>
                <a:gd name="T47" fmla="*/ 73 h 428"/>
                <a:gd name="T48" fmla="*/ 108 w 3219"/>
                <a:gd name="T49" fmla="*/ 80 h 428"/>
                <a:gd name="T50" fmla="*/ 88 w 3219"/>
                <a:gd name="T51" fmla="*/ 68 h 428"/>
                <a:gd name="T52" fmla="*/ 69 w 3219"/>
                <a:gd name="T53" fmla="*/ 58 h 428"/>
                <a:gd name="T54" fmla="*/ 54 w 3219"/>
                <a:gd name="T55" fmla="*/ 48 h 428"/>
                <a:gd name="T56" fmla="*/ 27 w 3219"/>
                <a:gd name="T57" fmla="*/ 31 h 428"/>
                <a:gd name="T58" fmla="*/ 0 w 3219"/>
                <a:gd name="T59" fmla="*/ 23 h 428"/>
                <a:gd name="T60" fmla="*/ 109 w 3219"/>
                <a:gd name="T61" fmla="*/ 3 h 428"/>
                <a:gd name="T62" fmla="*/ 324 w 3219"/>
                <a:gd name="T63" fmla="*/ 2 h 428"/>
                <a:gd name="T64" fmla="*/ 471 w 3219"/>
                <a:gd name="T65" fmla="*/ 1 h 428"/>
                <a:gd name="T66" fmla="*/ 568 w 3219"/>
                <a:gd name="T67" fmla="*/ 1 h 428"/>
                <a:gd name="T68" fmla="*/ 626 w 3219"/>
                <a:gd name="T69" fmla="*/ 0 h 428"/>
                <a:gd name="T70" fmla="*/ 662 w 3219"/>
                <a:gd name="T71" fmla="*/ 0 h 428"/>
                <a:gd name="T72" fmla="*/ 689 w 3219"/>
                <a:gd name="T73" fmla="*/ 1 h 428"/>
                <a:gd name="T74" fmla="*/ 702 w 3219"/>
                <a:gd name="T75" fmla="*/ 1 h 428"/>
                <a:gd name="T76" fmla="*/ 707 w 3219"/>
                <a:gd name="T77" fmla="*/ 7 h 428"/>
                <a:gd name="T78" fmla="*/ 694 w 3219"/>
                <a:gd name="T79" fmla="*/ 25 h 428"/>
                <a:gd name="T80" fmla="*/ 669 w 3219"/>
                <a:gd name="T81" fmla="*/ 33 h 428"/>
                <a:gd name="T82" fmla="*/ 629 w 3219"/>
                <a:gd name="T83" fmla="*/ 45 h 428"/>
                <a:gd name="T84" fmla="*/ 611 w 3219"/>
                <a:gd name="T85" fmla="*/ 66 h 428"/>
                <a:gd name="T86" fmla="*/ 627 w 3219"/>
                <a:gd name="T87" fmla="*/ 80 h 428"/>
                <a:gd name="T88" fmla="*/ 643 w 3219"/>
                <a:gd name="T89" fmla="*/ 84 h 428"/>
                <a:gd name="T90" fmla="*/ 665 w 3219"/>
                <a:gd name="T91" fmla="*/ 88 h 428"/>
                <a:gd name="T92" fmla="*/ 705 w 3219"/>
                <a:gd name="T93" fmla="*/ 86 h 428"/>
                <a:gd name="T94" fmla="*/ 740 w 3219"/>
                <a:gd name="T95" fmla="*/ 82 h 428"/>
                <a:gd name="T96" fmla="*/ 777 w 3219"/>
                <a:gd name="T97" fmla="*/ 98 h 428"/>
                <a:gd name="T98" fmla="*/ 828 w 3219"/>
                <a:gd name="T99" fmla="*/ 91 h 428"/>
                <a:gd name="T100" fmla="*/ 877 w 3219"/>
                <a:gd name="T101" fmla="*/ 92 h 428"/>
                <a:gd name="T102" fmla="*/ 901 w 3219"/>
                <a:gd name="T103" fmla="*/ 83 h 428"/>
                <a:gd name="T104" fmla="*/ 937 w 3219"/>
                <a:gd name="T105" fmla="*/ 95 h 428"/>
                <a:gd name="T106" fmla="*/ 977 w 3219"/>
                <a:gd name="T107" fmla="*/ 101 h 428"/>
                <a:gd name="T108" fmla="*/ 975 w 3219"/>
                <a:gd name="T109" fmla="*/ 122 h 4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219" h="428">
                  <a:moveTo>
                    <a:pt x="3209" y="428"/>
                  </a:moveTo>
                  <a:lnTo>
                    <a:pt x="3196" y="425"/>
                  </a:lnTo>
                  <a:lnTo>
                    <a:pt x="3180" y="421"/>
                  </a:lnTo>
                  <a:lnTo>
                    <a:pt x="3162" y="418"/>
                  </a:lnTo>
                  <a:lnTo>
                    <a:pt x="3143" y="416"/>
                  </a:lnTo>
                  <a:lnTo>
                    <a:pt x="3123" y="412"/>
                  </a:lnTo>
                  <a:lnTo>
                    <a:pt x="3100" y="411"/>
                  </a:lnTo>
                  <a:lnTo>
                    <a:pt x="3077" y="409"/>
                  </a:lnTo>
                  <a:lnTo>
                    <a:pt x="3054" y="409"/>
                  </a:lnTo>
                  <a:lnTo>
                    <a:pt x="3032" y="407"/>
                  </a:lnTo>
                  <a:lnTo>
                    <a:pt x="3009" y="407"/>
                  </a:lnTo>
                  <a:lnTo>
                    <a:pt x="2988" y="409"/>
                  </a:lnTo>
                  <a:lnTo>
                    <a:pt x="2968" y="409"/>
                  </a:lnTo>
                  <a:lnTo>
                    <a:pt x="2952" y="411"/>
                  </a:lnTo>
                  <a:lnTo>
                    <a:pt x="2936" y="414"/>
                  </a:lnTo>
                  <a:lnTo>
                    <a:pt x="2923" y="418"/>
                  </a:lnTo>
                  <a:lnTo>
                    <a:pt x="2914" y="421"/>
                  </a:lnTo>
                  <a:lnTo>
                    <a:pt x="2895" y="421"/>
                  </a:lnTo>
                  <a:lnTo>
                    <a:pt x="2875" y="421"/>
                  </a:lnTo>
                  <a:lnTo>
                    <a:pt x="2856" y="421"/>
                  </a:lnTo>
                  <a:lnTo>
                    <a:pt x="2838" y="420"/>
                  </a:lnTo>
                  <a:lnTo>
                    <a:pt x="2820" y="420"/>
                  </a:lnTo>
                  <a:lnTo>
                    <a:pt x="2802" y="418"/>
                  </a:lnTo>
                  <a:lnTo>
                    <a:pt x="2784" y="418"/>
                  </a:lnTo>
                  <a:lnTo>
                    <a:pt x="2768" y="416"/>
                  </a:lnTo>
                  <a:lnTo>
                    <a:pt x="2750" y="416"/>
                  </a:lnTo>
                  <a:lnTo>
                    <a:pt x="2732" y="414"/>
                  </a:lnTo>
                  <a:lnTo>
                    <a:pt x="2715" y="414"/>
                  </a:lnTo>
                  <a:lnTo>
                    <a:pt x="2697" y="412"/>
                  </a:lnTo>
                  <a:lnTo>
                    <a:pt x="2679" y="412"/>
                  </a:lnTo>
                  <a:lnTo>
                    <a:pt x="2661" y="412"/>
                  </a:lnTo>
                  <a:lnTo>
                    <a:pt x="2641" y="411"/>
                  </a:lnTo>
                  <a:lnTo>
                    <a:pt x="2622" y="411"/>
                  </a:lnTo>
                  <a:lnTo>
                    <a:pt x="2606" y="405"/>
                  </a:lnTo>
                  <a:lnTo>
                    <a:pt x="2586" y="402"/>
                  </a:lnTo>
                  <a:lnTo>
                    <a:pt x="2563" y="396"/>
                  </a:lnTo>
                  <a:lnTo>
                    <a:pt x="2538" y="395"/>
                  </a:lnTo>
                  <a:lnTo>
                    <a:pt x="2511" y="391"/>
                  </a:lnTo>
                  <a:lnTo>
                    <a:pt x="2484" y="391"/>
                  </a:lnTo>
                  <a:lnTo>
                    <a:pt x="2454" y="389"/>
                  </a:lnTo>
                  <a:lnTo>
                    <a:pt x="2426" y="389"/>
                  </a:lnTo>
                  <a:lnTo>
                    <a:pt x="2397" y="389"/>
                  </a:lnTo>
                  <a:lnTo>
                    <a:pt x="2367" y="389"/>
                  </a:lnTo>
                  <a:lnTo>
                    <a:pt x="2340" y="391"/>
                  </a:lnTo>
                  <a:lnTo>
                    <a:pt x="2313" y="393"/>
                  </a:lnTo>
                  <a:lnTo>
                    <a:pt x="2288" y="395"/>
                  </a:lnTo>
                  <a:lnTo>
                    <a:pt x="2265" y="396"/>
                  </a:lnTo>
                  <a:lnTo>
                    <a:pt x="2245" y="398"/>
                  </a:lnTo>
                  <a:lnTo>
                    <a:pt x="2229" y="402"/>
                  </a:lnTo>
                  <a:lnTo>
                    <a:pt x="2208" y="396"/>
                  </a:lnTo>
                  <a:lnTo>
                    <a:pt x="2187" y="393"/>
                  </a:lnTo>
                  <a:lnTo>
                    <a:pt x="2165" y="391"/>
                  </a:lnTo>
                  <a:lnTo>
                    <a:pt x="2146" y="389"/>
                  </a:lnTo>
                  <a:lnTo>
                    <a:pt x="2126" y="389"/>
                  </a:lnTo>
                  <a:lnTo>
                    <a:pt x="2108" y="389"/>
                  </a:lnTo>
                  <a:lnTo>
                    <a:pt x="2088" y="389"/>
                  </a:lnTo>
                  <a:lnTo>
                    <a:pt x="2071" y="387"/>
                  </a:lnTo>
                  <a:lnTo>
                    <a:pt x="2065" y="386"/>
                  </a:lnTo>
                  <a:lnTo>
                    <a:pt x="2062" y="384"/>
                  </a:lnTo>
                  <a:lnTo>
                    <a:pt x="2056" y="382"/>
                  </a:lnTo>
                  <a:lnTo>
                    <a:pt x="2051" y="380"/>
                  </a:lnTo>
                  <a:lnTo>
                    <a:pt x="2044" y="378"/>
                  </a:lnTo>
                  <a:lnTo>
                    <a:pt x="2033" y="377"/>
                  </a:lnTo>
                  <a:lnTo>
                    <a:pt x="2019" y="375"/>
                  </a:lnTo>
                  <a:lnTo>
                    <a:pt x="1999" y="373"/>
                  </a:lnTo>
                  <a:lnTo>
                    <a:pt x="1960" y="371"/>
                  </a:lnTo>
                  <a:lnTo>
                    <a:pt x="1923" y="370"/>
                  </a:lnTo>
                  <a:lnTo>
                    <a:pt x="1883" y="368"/>
                  </a:lnTo>
                  <a:lnTo>
                    <a:pt x="1842" y="366"/>
                  </a:lnTo>
                  <a:lnTo>
                    <a:pt x="1803" y="364"/>
                  </a:lnTo>
                  <a:lnTo>
                    <a:pt x="1764" y="362"/>
                  </a:lnTo>
                  <a:lnTo>
                    <a:pt x="1725" y="362"/>
                  </a:lnTo>
                  <a:lnTo>
                    <a:pt x="1685" y="361"/>
                  </a:lnTo>
                  <a:lnTo>
                    <a:pt x="1646" y="361"/>
                  </a:lnTo>
                  <a:lnTo>
                    <a:pt x="1607" y="361"/>
                  </a:lnTo>
                  <a:lnTo>
                    <a:pt x="1568" y="361"/>
                  </a:lnTo>
                  <a:lnTo>
                    <a:pt x="1530" y="362"/>
                  </a:lnTo>
                  <a:lnTo>
                    <a:pt x="1491" y="366"/>
                  </a:lnTo>
                  <a:lnTo>
                    <a:pt x="1453" y="370"/>
                  </a:lnTo>
                  <a:lnTo>
                    <a:pt x="1416" y="375"/>
                  </a:lnTo>
                  <a:lnTo>
                    <a:pt x="1380" y="380"/>
                  </a:lnTo>
                  <a:lnTo>
                    <a:pt x="1343" y="380"/>
                  </a:lnTo>
                  <a:lnTo>
                    <a:pt x="1307" y="382"/>
                  </a:lnTo>
                  <a:lnTo>
                    <a:pt x="1271" y="384"/>
                  </a:lnTo>
                  <a:lnTo>
                    <a:pt x="1239" y="386"/>
                  </a:lnTo>
                  <a:lnTo>
                    <a:pt x="1207" y="391"/>
                  </a:lnTo>
                  <a:lnTo>
                    <a:pt x="1175" y="396"/>
                  </a:lnTo>
                  <a:lnTo>
                    <a:pt x="1141" y="403"/>
                  </a:lnTo>
                  <a:lnTo>
                    <a:pt x="1107" y="412"/>
                  </a:lnTo>
                  <a:lnTo>
                    <a:pt x="1079" y="414"/>
                  </a:lnTo>
                  <a:lnTo>
                    <a:pt x="1050" y="414"/>
                  </a:lnTo>
                  <a:lnTo>
                    <a:pt x="1022" y="416"/>
                  </a:lnTo>
                  <a:lnTo>
                    <a:pt x="991" y="418"/>
                  </a:lnTo>
                  <a:lnTo>
                    <a:pt x="963" y="420"/>
                  </a:lnTo>
                  <a:lnTo>
                    <a:pt x="934" y="420"/>
                  </a:lnTo>
                  <a:lnTo>
                    <a:pt x="904" y="421"/>
                  </a:lnTo>
                  <a:lnTo>
                    <a:pt x="875" y="423"/>
                  </a:lnTo>
                  <a:lnTo>
                    <a:pt x="872" y="384"/>
                  </a:lnTo>
                  <a:lnTo>
                    <a:pt x="865" y="357"/>
                  </a:lnTo>
                  <a:lnTo>
                    <a:pt x="850" y="339"/>
                  </a:lnTo>
                  <a:lnTo>
                    <a:pt x="834" y="330"/>
                  </a:lnTo>
                  <a:lnTo>
                    <a:pt x="813" y="325"/>
                  </a:lnTo>
                  <a:lnTo>
                    <a:pt x="790" y="325"/>
                  </a:lnTo>
                  <a:lnTo>
                    <a:pt x="765" y="323"/>
                  </a:lnTo>
                  <a:lnTo>
                    <a:pt x="738" y="321"/>
                  </a:lnTo>
                  <a:lnTo>
                    <a:pt x="727" y="307"/>
                  </a:lnTo>
                  <a:lnTo>
                    <a:pt x="717" y="296"/>
                  </a:lnTo>
                  <a:lnTo>
                    <a:pt x="706" y="289"/>
                  </a:lnTo>
                  <a:lnTo>
                    <a:pt x="697" y="286"/>
                  </a:lnTo>
                  <a:lnTo>
                    <a:pt x="686" y="284"/>
                  </a:lnTo>
                  <a:lnTo>
                    <a:pt x="674" y="284"/>
                  </a:lnTo>
                  <a:lnTo>
                    <a:pt x="661" y="286"/>
                  </a:lnTo>
                  <a:lnTo>
                    <a:pt x="647" y="286"/>
                  </a:lnTo>
                  <a:lnTo>
                    <a:pt x="622" y="237"/>
                  </a:lnTo>
                  <a:lnTo>
                    <a:pt x="590" y="209"/>
                  </a:lnTo>
                  <a:lnTo>
                    <a:pt x="554" y="196"/>
                  </a:lnTo>
                  <a:lnTo>
                    <a:pt x="515" y="198"/>
                  </a:lnTo>
                  <a:lnTo>
                    <a:pt x="474" y="209"/>
                  </a:lnTo>
                  <a:lnTo>
                    <a:pt x="435" y="230"/>
                  </a:lnTo>
                  <a:lnTo>
                    <a:pt x="397" y="255"/>
                  </a:lnTo>
                  <a:lnTo>
                    <a:pt x="365" y="284"/>
                  </a:lnTo>
                  <a:lnTo>
                    <a:pt x="362" y="284"/>
                  </a:lnTo>
                  <a:lnTo>
                    <a:pt x="358" y="282"/>
                  </a:lnTo>
                  <a:lnTo>
                    <a:pt x="356" y="282"/>
                  </a:lnTo>
                  <a:lnTo>
                    <a:pt x="355" y="280"/>
                  </a:lnTo>
                  <a:lnTo>
                    <a:pt x="347" y="262"/>
                  </a:lnTo>
                  <a:lnTo>
                    <a:pt x="335" y="250"/>
                  </a:lnTo>
                  <a:lnTo>
                    <a:pt x="321" y="243"/>
                  </a:lnTo>
                  <a:lnTo>
                    <a:pt x="305" y="239"/>
                  </a:lnTo>
                  <a:lnTo>
                    <a:pt x="289" y="237"/>
                  </a:lnTo>
                  <a:lnTo>
                    <a:pt x="271" y="237"/>
                  </a:lnTo>
                  <a:lnTo>
                    <a:pt x="256" y="237"/>
                  </a:lnTo>
                  <a:lnTo>
                    <a:pt x="244" y="236"/>
                  </a:lnTo>
                  <a:lnTo>
                    <a:pt x="237" y="218"/>
                  </a:lnTo>
                  <a:lnTo>
                    <a:pt x="228" y="204"/>
                  </a:lnTo>
                  <a:lnTo>
                    <a:pt x="221" y="193"/>
                  </a:lnTo>
                  <a:lnTo>
                    <a:pt x="212" y="184"/>
                  </a:lnTo>
                  <a:lnTo>
                    <a:pt x="201" y="177"/>
                  </a:lnTo>
                  <a:lnTo>
                    <a:pt x="190" y="171"/>
                  </a:lnTo>
                  <a:lnTo>
                    <a:pt x="178" y="168"/>
                  </a:lnTo>
                  <a:lnTo>
                    <a:pt x="162" y="164"/>
                  </a:lnTo>
                  <a:lnTo>
                    <a:pt x="142" y="143"/>
                  </a:lnTo>
                  <a:lnTo>
                    <a:pt x="123" y="127"/>
                  </a:lnTo>
                  <a:lnTo>
                    <a:pt x="107" y="114"/>
                  </a:lnTo>
                  <a:lnTo>
                    <a:pt x="89" y="109"/>
                  </a:lnTo>
                  <a:lnTo>
                    <a:pt x="71" y="104"/>
                  </a:lnTo>
                  <a:lnTo>
                    <a:pt x="51" y="104"/>
                  </a:lnTo>
                  <a:lnTo>
                    <a:pt x="28" y="102"/>
                  </a:lnTo>
                  <a:lnTo>
                    <a:pt x="1" y="102"/>
                  </a:lnTo>
                  <a:lnTo>
                    <a:pt x="0" y="80"/>
                  </a:lnTo>
                  <a:lnTo>
                    <a:pt x="1" y="64"/>
                  </a:lnTo>
                  <a:lnTo>
                    <a:pt x="1" y="45"/>
                  </a:lnTo>
                  <a:lnTo>
                    <a:pt x="5" y="13"/>
                  </a:lnTo>
                  <a:lnTo>
                    <a:pt x="187" y="11"/>
                  </a:lnTo>
                  <a:lnTo>
                    <a:pt x="360" y="11"/>
                  </a:lnTo>
                  <a:lnTo>
                    <a:pt x="520" y="9"/>
                  </a:lnTo>
                  <a:lnTo>
                    <a:pt x="670" y="9"/>
                  </a:lnTo>
                  <a:lnTo>
                    <a:pt x="811" y="7"/>
                  </a:lnTo>
                  <a:lnTo>
                    <a:pt x="943" y="7"/>
                  </a:lnTo>
                  <a:lnTo>
                    <a:pt x="1066" y="7"/>
                  </a:lnTo>
                  <a:lnTo>
                    <a:pt x="1179" y="5"/>
                  </a:lnTo>
                  <a:lnTo>
                    <a:pt x="1284" y="5"/>
                  </a:lnTo>
                  <a:lnTo>
                    <a:pt x="1382" y="5"/>
                  </a:lnTo>
                  <a:lnTo>
                    <a:pt x="1471" y="4"/>
                  </a:lnTo>
                  <a:lnTo>
                    <a:pt x="1553" y="4"/>
                  </a:lnTo>
                  <a:lnTo>
                    <a:pt x="1628" y="4"/>
                  </a:lnTo>
                  <a:lnTo>
                    <a:pt x="1698" y="2"/>
                  </a:lnTo>
                  <a:lnTo>
                    <a:pt x="1762" y="2"/>
                  </a:lnTo>
                  <a:lnTo>
                    <a:pt x="1819" y="2"/>
                  </a:lnTo>
                  <a:lnTo>
                    <a:pt x="1871" y="2"/>
                  </a:lnTo>
                  <a:lnTo>
                    <a:pt x="1917" y="2"/>
                  </a:lnTo>
                  <a:lnTo>
                    <a:pt x="1960" y="2"/>
                  </a:lnTo>
                  <a:lnTo>
                    <a:pt x="1997" y="0"/>
                  </a:lnTo>
                  <a:lnTo>
                    <a:pt x="2033" y="0"/>
                  </a:lnTo>
                  <a:lnTo>
                    <a:pt x="2063" y="0"/>
                  </a:lnTo>
                  <a:lnTo>
                    <a:pt x="2092" y="0"/>
                  </a:lnTo>
                  <a:lnTo>
                    <a:pt x="2117" y="0"/>
                  </a:lnTo>
                  <a:lnTo>
                    <a:pt x="2140" y="0"/>
                  </a:lnTo>
                  <a:lnTo>
                    <a:pt x="2162" y="0"/>
                  </a:lnTo>
                  <a:lnTo>
                    <a:pt x="2181" y="0"/>
                  </a:lnTo>
                  <a:lnTo>
                    <a:pt x="2199" y="0"/>
                  </a:lnTo>
                  <a:lnTo>
                    <a:pt x="2217" y="2"/>
                  </a:lnTo>
                  <a:lnTo>
                    <a:pt x="2233" y="2"/>
                  </a:lnTo>
                  <a:lnTo>
                    <a:pt x="2251" y="2"/>
                  </a:lnTo>
                  <a:lnTo>
                    <a:pt x="2269" y="2"/>
                  </a:lnTo>
                  <a:lnTo>
                    <a:pt x="2278" y="2"/>
                  </a:lnTo>
                  <a:lnTo>
                    <a:pt x="2286" y="2"/>
                  </a:lnTo>
                  <a:lnTo>
                    <a:pt x="2295" y="4"/>
                  </a:lnTo>
                  <a:lnTo>
                    <a:pt x="2304" y="4"/>
                  </a:lnTo>
                  <a:lnTo>
                    <a:pt x="2313" y="5"/>
                  </a:lnTo>
                  <a:lnTo>
                    <a:pt x="2322" y="5"/>
                  </a:lnTo>
                  <a:lnTo>
                    <a:pt x="2331" y="7"/>
                  </a:lnTo>
                  <a:lnTo>
                    <a:pt x="2340" y="7"/>
                  </a:lnTo>
                  <a:lnTo>
                    <a:pt x="2333" y="18"/>
                  </a:lnTo>
                  <a:lnTo>
                    <a:pt x="2329" y="25"/>
                  </a:lnTo>
                  <a:lnTo>
                    <a:pt x="2327" y="36"/>
                  </a:lnTo>
                  <a:lnTo>
                    <a:pt x="2327" y="52"/>
                  </a:lnTo>
                  <a:lnTo>
                    <a:pt x="2310" y="64"/>
                  </a:lnTo>
                  <a:lnTo>
                    <a:pt x="2297" y="75"/>
                  </a:lnTo>
                  <a:lnTo>
                    <a:pt x="2288" y="88"/>
                  </a:lnTo>
                  <a:lnTo>
                    <a:pt x="2278" y="105"/>
                  </a:lnTo>
                  <a:lnTo>
                    <a:pt x="2265" y="107"/>
                  </a:lnTo>
                  <a:lnTo>
                    <a:pt x="2249" y="109"/>
                  </a:lnTo>
                  <a:lnTo>
                    <a:pt x="2228" y="113"/>
                  </a:lnTo>
                  <a:lnTo>
                    <a:pt x="2203" y="116"/>
                  </a:lnTo>
                  <a:lnTo>
                    <a:pt x="2176" y="123"/>
                  </a:lnTo>
                  <a:lnTo>
                    <a:pt x="2149" y="130"/>
                  </a:lnTo>
                  <a:lnTo>
                    <a:pt x="2122" y="138"/>
                  </a:lnTo>
                  <a:lnTo>
                    <a:pt x="2096" y="148"/>
                  </a:lnTo>
                  <a:lnTo>
                    <a:pt x="2071" y="159"/>
                  </a:lnTo>
                  <a:lnTo>
                    <a:pt x="2049" y="171"/>
                  </a:lnTo>
                  <a:lnTo>
                    <a:pt x="2031" y="184"/>
                  </a:lnTo>
                  <a:lnTo>
                    <a:pt x="2019" y="198"/>
                  </a:lnTo>
                  <a:lnTo>
                    <a:pt x="2012" y="214"/>
                  </a:lnTo>
                  <a:lnTo>
                    <a:pt x="2012" y="230"/>
                  </a:lnTo>
                  <a:lnTo>
                    <a:pt x="2021" y="248"/>
                  </a:lnTo>
                  <a:lnTo>
                    <a:pt x="2039" y="268"/>
                  </a:lnTo>
                  <a:lnTo>
                    <a:pt x="2047" y="271"/>
                  </a:lnTo>
                  <a:lnTo>
                    <a:pt x="2058" y="275"/>
                  </a:lnTo>
                  <a:lnTo>
                    <a:pt x="2067" y="279"/>
                  </a:lnTo>
                  <a:lnTo>
                    <a:pt x="2078" y="282"/>
                  </a:lnTo>
                  <a:lnTo>
                    <a:pt x="2087" y="286"/>
                  </a:lnTo>
                  <a:lnTo>
                    <a:pt x="2097" y="289"/>
                  </a:lnTo>
                  <a:lnTo>
                    <a:pt x="2106" y="293"/>
                  </a:lnTo>
                  <a:lnTo>
                    <a:pt x="2117" y="296"/>
                  </a:lnTo>
                  <a:lnTo>
                    <a:pt x="2124" y="302"/>
                  </a:lnTo>
                  <a:lnTo>
                    <a:pt x="2137" y="305"/>
                  </a:lnTo>
                  <a:lnTo>
                    <a:pt x="2151" y="307"/>
                  </a:lnTo>
                  <a:lnTo>
                    <a:pt x="2171" y="309"/>
                  </a:lnTo>
                  <a:lnTo>
                    <a:pt x="2192" y="309"/>
                  </a:lnTo>
                  <a:lnTo>
                    <a:pt x="2217" y="309"/>
                  </a:lnTo>
                  <a:lnTo>
                    <a:pt x="2242" y="307"/>
                  </a:lnTo>
                  <a:lnTo>
                    <a:pt x="2269" y="305"/>
                  </a:lnTo>
                  <a:lnTo>
                    <a:pt x="2295" y="303"/>
                  </a:lnTo>
                  <a:lnTo>
                    <a:pt x="2324" y="302"/>
                  </a:lnTo>
                  <a:lnTo>
                    <a:pt x="2349" y="300"/>
                  </a:lnTo>
                  <a:lnTo>
                    <a:pt x="2376" y="296"/>
                  </a:lnTo>
                  <a:lnTo>
                    <a:pt x="2399" y="295"/>
                  </a:lnTo>
                  <a:lnTo>
                    <a:pt x="2420" y="291"/>
                  </a:lnTo>
                  <a:lnTo>
                    <a:pt x="2438" y="289"/>
                  </a:lnTo>
                  <a:lnTo>
                    <a:pt x="2452" y="287"/>
                  </a:lnTo>
                  <a:lnTo>
                    <a:pt x="2476" y="318"/>
                  </a:lnTo>
                  <a:lnTo>
                    <a:pt x="2502" y="336"/>
                  </a:lnTo>
                  <a:lnTo>
                    <a:pt x="2531" y="343"/>
                  </a:lnTo>
                  <a:lnTo>
                    <a:pt x="2561" y="343"/>
                  </a:lnTo>
                  <a:lnTo>
                    <a:pt x="2595" y="336"/>
                  </a:lnTo>
                  <a:lnTo>
                    <a:pt x="2629" y="327"/>
                  </a:lnTo>
                  <a:lnTo>
                    <a:pt x="2663" y="318"/>
                  </a:lnTo>
                  <a:lnTo>
                    <a:pt x="2697" y="312"/>
                  </a:lnTo>
                  <a:lnTo>
                    <a:pt x="2727" y="321"/>
                  </a:lnTo>
                  <a:lnTo>
                    <a:pt x="2759" y="330"/>
                  </a:lnTo>
                  <a:lnTo>
                    <a:pt x="2791" y="334"/>
                  </a:lnTo>
                  <a:lnTo>
                    <a:pt x="2825" y="334"/>
                  </a:lnTo>
                  <a:lnTo>
                    <a:pt x="2857" y="332"/>
                  </a:lnTo>
                  <a:lnTo>
                    <a:pt x="2891" y="323"/>
                  </a:lnTo>
                  <a:lnTo>
                    <a:pt x="2925" y="311"/>
                  </a:lnTo>
                  <a:lnTo>
                    <a:pt x="2957" y="291"/>
                  </a:lnTo>
                  <a:lnTo>
                    <a:pt x="2961" y="291"/>
                  </a:lnTo>
                  <a:lnTo>
                    <a:pt x="2964" y="291"/>
                  </a:lnTo>
                  <a:lnTo>
                    <a:pt x="2968" y="291"/>
                  </a:lnTo>
                  <a:lnTo>
                    <a:pt x="2971" y="291"/>
                  </a:lnTo>
                  <a:lnTo>
                    <a:pt x="2998" y="305"/>
                  </a:lnTo>
                  <a:lnTo>
                    <a:pt x="3027" y="318"/>
                  </a:lnTo>
                  <a:lnTo>
                    <a:pt x="3057" y="327"/>
                  </a:lnTo>
                  <a:lnTo>
                    <a:pt x="3087" y="332"/>
                  </a:lnTo>
                  <a:lnTo>
                    <a:pt x="3120" y="336"/>
                  </a:lnTo>
                  <a:lnTo>
                    <a:pt x="3153" y="337"/>
                  </a:lnTo>
                  <a:lnTo>
                    <a:pt x="3186" y="336"/>
                  </a:lnTo>
                  <a:lnTo>
                    <a:pt x="3218" y="332"/>
                  </a:lnTo>
                  <a:lnTo>
                    <a:pt x="3218" y="355"/>
                  </a:lnTo>
                  <a:lnTo>
                    <a:pt x="3218" y="380"/>
                  </a:lnTo>
                  <a:lnTo>
                    <a:pt x="3218" y="403"/>
                  </a:lnTo>
                  <a:lnTo>
                    <a:pt x="3219" y="427"/>
                  </a:lnTo>
                  <a:lnTo>
                    <a:pt x="3216" y="427"/>
                  </a:lnTo>
                  <a:lnTo>
                    <a:pt x="3214" y="427"/>
                  </a:lnTo>
                  <a:lnTo>
                    <a:pt x="3211" y="427"/>
                  </a:lnTo>
                  <a:lnTo>
                    <a:pt x="3209" y="428"/>
                  </a:lnTo>
                  <a:close/>
                </a:path>
              </a:pathLst>
            </a:custGeom>
            <a:solidFill>
              <a:srgbClr val="C1EDF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14" name="Freeform 55"/>
            <p:cNvSpPr>
              <a:spLocks noChangeAspect="1"/>
            </p:cNvSpPr>
            <p:nvPr/>
          </p:nvSpPr>
          <p:spPr bwMode="auto">
            <a:xfrm>
              <a:off x="5251" y="1976"/>
              <a:ext cx="359" cy="91"/>
            </a:xfrm>
            <a:custGeom>
              <a:avLst/>
              <a:gdLst>
                <a:gd name="T0" fmla="*/ 146 w 1182"/>
                <a:gd name="T1" fmla="*/ 77 h 320"/>
                <a:gd name="T2" fmla="*/ 142 w 1182"/>
                <a:gd name="T3" fmla="*/ 80 h 320"/>
                <a:gd name="T4" fmla="*/ 133 w 1182"/>
                <a:gd name="T5" fmla="*/ 80 h 320"/>
                <a:gd name="T6" fmla="*/ 118 w 1182"/>
                <a:gd name="T7" fmla="*/ 70 h 320"/>
                <a:gd name="T8" fmla="*/ 107 w 1182"/>
                <a:gd name="T9" fmla="*/ 57 h 320"/>
                <a:gd name="T10" fmla="*/ 113 w 1182"/>
                <a:gd name="T11" fmla="*/ 70 h 320"/>
                <a:gd name="T12" fmla="*/ 99 w 1182"/>
                <a:gd name="T13" fmla="*/ 69 h 320"/>
                <a:gd name="T14" fmla="*/ 94 w 1182"/>
                <a:gd name="T15" fmla="*/ 72 h 320"/>
                <a:gd name="T16" fmla="*/ 84 w 1182"/>
                <a:gd name="T17" fmla="*/ 75 h 320"/>
                <a:gd name="T18" fmla="*/ 68 w 1182"/>
                <a:gd name="T19" fmla="*/ 60 h 320"/>
                <a:gd name="T20" fmla="*/ 68 w 1182"/>
                <a:gd name="T21" fmla="*/ 65 h 320"/>
                <a:gd name="T22" fmla="*/ 77 w 1182"/>
                <a:gd name="T23" fmla="*/ 78 h 320"/>
                <a:gd name="T24" fmla="*/ 69 w 1182"/>
                <a:gd name="T25" fmla="*/ 76 h 320"/>
                <a:gd name="T26" fmla="*/ 51 w 1182"/>
                <a:gd name="T27" fmla="*/ 59 h 320"/>
                <a:gd name="T28" fmla="*/ 59 w 1182"/>
                <a:gd name="T29" fmla="*/ 78 h 320"/>
                <a:gd name="T30" fmla="*/ 43 w 1182"/>
                <a:gd name="T31" fmla="*/ 70 h 320"/>
                <a:gd name="T32" fmla="*/ 32 w 1182"/>
                <a:gd name="T33" fmla="*/ 59 h 320"/>
                <a:gd name="T34" fmla="*/ 41 w 1182"/>
                <a:gd name="T35" fmla="*/ 73 h 320"/>
                <a:gd name="T36" fmla="*/ 31 w 1182"/>
                <a:gd name="T37" fmla="*/ 78 h 320"/>
                <a:gd name="T38" fmla="*/ 16 w 1182"/>
                <a:gd name="T39" fmla="*/ 68 h 320"/>
                <a:gd name="T40" fmla="*/ 9 w 1182"/>
                <a:gd name="T41" fmla="*/ 68 h 320"/>
                <a:gd name="T42" fmla="*/ 12 w 1182"/>
                <a:gd name="T43" fmla="*/ 74 h 320"/>
                <a:gd name="T44" fmla="*/ 5 w 1182"/>
                <a:gd name="T45" fmla="*/ 55 h 320"/>
                <a:gd name="T46" fmla="*/ 69 w 1182"/>
                <a:gd name="T47" fmla="*/ 39 h 320"/>
                <a:gd name="T48" fmla="*/ 88 w 1182"/>
                <a:gd name="T49" fmla="*/ 23 h 320"/>
                <a:gd name="T50" fmla="*/ 94 w 1182"/>
                <a:gd name="T51" fmla="*/ 12 h 320"/>
                <a:gd name="T52" fmla="*/ 106 w 1182"/>
                <a:gd name="T53" fmla="*/ 3 h 320"/>
                <a:gd name="T54" fmla="*/ 160 w 1182"/>
                <a:gd name="T55" fmla="*/ 1 h 320"/>
                <a:gd name="T56" fmla="*/ 251 w 1182"/>
                <a:gd name="T57" fmla="*/ 0 h 320"/>
                <a:gd name="T58" fmla="*/ 344 w 1182"/>
                <a:gd name="T59" fmla="*/ 0 h 320"/>
                <a:gd name="T60" fmla="*/ 357 w 1182"/>
                <a:gd name="T61" fmla="*/ 73 h 320"/>
                <a:gd name="T62" fmla="*/ 349 w 1182"/>
                <a:gd name="T63" fmla="*/ 65 h 320"/>
                <a:gd name="T64" fmla="*/ 338 w 1182"/>
                <a:gd name="T65" fmla="*/ 60 h 320"/>
                <a:gd name="T66" fmla="*/ 354 w 1182"/>
                <a:gd name="T67" fmla="*/ 78 h 320"/>
                <a:gd name="T68" fmla="*/ 343 w 1182"/>
                <a:gd name="T69" fmla="*/ 84 h 320"/>
                <a:gd name="T70" fmla="*/ 319 w 1182"/>
                <a:gd name="T71" fmla="*/ 60 h 320"/>
                <a:gd name="T72" fmla="*/ 333 w 1182"/>
                <a:gd name="T73" fmla="*/ 77 h 320"/>
                <a:gd name="T74" fmla="*/ 326 w 1182"/>
                <a:gd name="T75" fmla="*/ 88 h 320"/>
                <a:gd name="T76" fmla="*/ 307 w 1182"/>
                <a:gd name="T77" fmla="*/ 67 h 320"/>
                <a:gd name="T78" fmla="*/ 302 w 1182"/>
                <a:gd name="T79" fmla="*/ 69 h 320"/>
                <a:gd name="T80" fmla="*/ 311 w 1182"/>
                <a:gd name="T81" fmla="*/ 86 h 320"/>
                <a:gd name="T82" fmla="*/ 294 w 1182"/>
                <a:gd name="T83" fmla="*/ 72 h 320"/>
                <a:gd name="T84" fmla="*/ 281 w 1182"/>
                <a:gd name="T85" fmla="*/ 63 h 320"/>
                <a:gd name="T86" fmla="*/ 276 w 1182"/>
                <a:gd name="T87" fmla="*/ 71 h 320"/>
                <a:gd name="T88" fmla="*/ 262 w 1182"/>
                <a:gd name="T89" fmla="*/ 57 h 320"/>
                <a:gd name="T90" fmla="*/ 272 w 1182"/>
                <a:gd name="T91" fmla="*/ 77 h 320"/>
                <a:gd name="T92" fmla="*/ 261 w 1182"/>
                <a:gd name="T93" fmla="*/ 78 h 320"/>
                <a:gd name="T94" fmla="*/ 248 w 1182"/>
                <a:gd name="T95" fmla="*/ 63 h 320"/>
                <a:gd name="T96" fmla="*/ 246 w 1182"/>
                <a:gd name="T97" fmla="*/ 67 h 320"/>
                <a:gd name="T98" fmla="*/ 242 w 1182"/>
                <a:gd name="T99" fmla="*/ 82 h 320"/>
                <a:gd name="T100" fmla="*/ 226 w 1182"/>
                <a:gd name="T101" fmla="*/ 66 h 320"/>
                <a:gd name="T102" fmla="*/ 236 w 1182"/>
                <a:gd name="T103" fmla="*/ 82 h 320"/>
                <a:gd name="T104" fmla="*/ 230 w 1182"/>
                <a:gd name="T105" fmla="*/ 85 h 320"/>
                <a:gd name="T106" fmla="*/ 209 w 1182"/>
                <a:gd name="T107" fmla="*/ 67 h 320"/>
                <a:gd name="T108" fmla="*/ 217 w 1182"/>
                <a:gd name="T109" fmla="*/ 88 h 320"/>
                <a:gd name="T110" fmla="*/ 187 w 1182"/>
                <a:gd name="T111" fmla="*/ 61 h 320"/>
                <a:gd name="T112" fmla="*/ 194 w 1182"/>
                <a:gd name="T113" fmla="*/ 79 h 320"/>
                <a:gd name="T114" fmla="*/ 180 w 1182"/>
                <a:gd name="T115" fmla="*/ 73 h 320"/>
                <a:gd name="T116" fmla="*/ 171 w 1182"/>
                <a:gd name="T117" fmla="*/ 68 h 320"/>
                <a:gd name="T118" fmla="*/ 183 w 1182"/>
                <a:gd name="T119" fmla="*/ 85 h 320"/>
                <a:gd name="T120" fmla="*/ 171 w 1182"/>
                <a:gd name="T121" fmla="*/ 83 h 320"/>
                <a:gd name="T122" fmla="*/ 156 w 1182"/>
                <a:gd name="T123" fmla="*/ 69 h 320"/>
                <a:gd name="T124" fmla="*/ 166 w 1182"/>
                <a:gd name="T125" fmla="*/ 90 h 32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82" h="320">
                  <a:moveTo>
                    <a:pt x="521" y="318"/>
                  </a:moveTo>
                  <a:lnTo>
                    <a:pt x="512" y="305"/>
                  </a:lnTo>
                  <a:lnTo>
                    <a:pt x="503" y="295"/>
                  </a:lnTo>
                  <a:lnTo>
                    <a:pt x="496" y="286"/>
                  </a:lnTo>
                  <a:lnTo>
                    <a:pt x="489" y="277"/>
                  </a:lnTo>
                  <a:lnTo>
                    <a:pt x="481" y="270"/>
                  </a:lnTo>
                  <a:lnTo>
                    <a:pt x="474" y="264"/>
                  </a:lnTo>
                  <a:lnTo>
                    <a:pt x="465" y="261"/>
                  </a:lnTo>
                  <a:lnTo>
                    <a:pt x="456" y="257"/>
                  </a:lnTo>
                  <a:lnTo>
                    <a:pt x="458" y="264"/>
                  </a:lnTo>
                  <a:lnTo>
                    <a:pt x="462" y="271"/>
                  </a:lnTo>
                  <a:lnTo>
                    <a:pt x="469" y="282"/>
                  </a:lnTo>
                  <a:lnTo>
                    <a:pt x="483" y="303"/>
                  </a:lnTo>
                  <a:lnTo>
                    <a:pt x="472" y="309"/>
                  </a:lnTo>
                  <a:lnTo>
                    <a:pt x="462" y="309"/>
                  </a:lnTo>
                  <a:lnTo>
                    <a:pt x="453" y="302"/>
                  </a:lnTo>
                  <a:lnTo>
                    <a:pt x="446" y="291"/>
                  </a:lnTo>
                  <a:lnTo>
                    <a:pt x="439" y="280"/>
                  </a:lnTo>
                  <a:lnTo>
                    <a:pt x="435" y="270"/>
                  </a:lnTo>
                  <a:lnTo>
                    <a:pt x="431" y="262"/>
                  </a:lnTo>
                  <a:lnTo>
                    <a:pt x="430" y="259"/>
                  </a:lnTo>
                  <a:lnTo>
                    <a:pt x="414" y="257"/>
                  </a:lnTo>
                  <a:lnTo>
                    <a:pt x="399" y="252"/>
                  </a:lnTo>
                  <a:lnTo>
                    <a:pt x="390" y="246"/>
                  </a:lnTo>
                  <a:lnTo>
                    <a:pt x="383" y="239"/>
                  </a:lnTo>
                  <a:lnTo>
                    <a:pt x="376" y="230"/>
                  </a:lnTo>
                  <a:lnTo>
                    <a:pt x="371" y="220"/>
                  </a:lnTo>
                  <a:lnTo>
                    <a:pt x="364" y="209"/>
                  </a:lnTo>
                  <a:lnTo>
                    <a:pt x="356" y="198"/>
                  </a:lnTo>
                  <a:lnTo>
                    <a:pt x="351" y="200"/>
                  </a:lnTo>
                  <a:lnTo>
                    <a:pt x="348" y="202"/>
                  </a:lnTo>
                  <a:lnTo>
                    <a:pt x="344" y="204"/>
                  </a:lnTo>
                  <a:lnTo>
                    <a:pt x="342" y="207"/>
                  </a:lnTo>
                  <a:lnTo>
                    <a:pt x="351" y="220"/>
                  </a:lnTo>
                  <a:lnTo>
                    <a:pt x="362" y="232"/>
                  </a:lnTo>
                  <a:lnTo>
                    <a:pt x="371" y="246"/>
                  </a:lnTo>
                  <a:lnTo>
                    <a:pt x="381" y="259"/>
                  </a:lnTo>
                  <a:lnTo>
                    <a:pt x="376" y="262"/>
                  </a:lnTo>
                  <a:lnTo>
                    <a:pt x="373" y="266"/>
                  </a:lnTo>
                  <a:lnTo>
                    <a:pt x="362" y="268"/>
                  </a:lnTo>
                  <a:lnTo>
                    <a:pt x="346" y="270"/>
                  </a:lnTo>
                  <a:lnTo>
                    <a:pt x="326" y="243"/>
                  </a:lnTo>
                  <a:lnTo>
                    <a:pt x="310" y="221"/>
                  </a:lnTo>
                  <a:lnTo>
                    <a:pt x="301" y="207"/>
                  </a:lnTo>
                  <a:lnTo>
                    <a:pt x="296" y="202"/>
                  </a:lnTo>
                  <a:lnTo>
                    <a:pt x="287" y="214"/>
                  </a:lnTo>
                  <a:lnTo>
                    <a:pt x="296" y="230"/>
                  </a:lnTo>
                  <a:lnTo>
                    <a:pt x="310" y="252"/>
                  </a:lnTo>
                  <a:lnTo>
                    <a:pt x="319" y="273"/>
                  </a:lnTo>
                  <a:lnTo>
                    <a:pt x="310" y="275"/>
                  </a:lnTo>
                  <a:lnTo>
                    <a:pt x="303" y="277"/>
                  </a:lnTo>
                  <a:lnTo>
                    <a:pt x="296" y="277"/>
                  </a:lnTo>
                  <a:lnTo>
                    <a:pt x="285" y="275"/>
                  </a:lnTo>
                  <a:lnTo>
                    <a:pt x="278" y="262"/>
                  </a:lnTo>
                  <a:lnTo>
                    <a:pt x="269" y="252"/>
                  </a:lnTo>
                  <a:lnTo>
                    <a:pt x="260" y="241"/>
                  </a:lnTo>
                  <a:lnTo>
                    <a:pt x="251" y="230"/>
                  </a:lnTo>
                  <a:lnTo>
                    <a:pt x="242" y="223"/>
                  </a:lnTo>
                  <a:lnTo>
                    <a:pt x="233" y="216"/>
                  </a:lnTo>
                  <a:lnTo>
                    <a:pt x="224" y="211"/>
                  </a:lnTo>
                  <a:lnTo>
                    <a:pt x="217" y="209"/>
                  </a:lnTo>
                  <a:lnTo>
                    <a:pt x="216" y="211"/>
                  </a:lnTo>
                  <a:lnTo>
                    <a:pt x="216" y="212"/>
                  </a:lnTo>
                  <a:lnTo>
                    <a:pt x="214" y="214"/>
                  </a:lnTo>
                  <a:lnTo>
                    <a:pt x="224" y="229"/>
                  </a:lnTo>
                  <a:lnTo>
                    <a:pt x="235" y="243"/>
                  </a:lnTo>
                  <a:lnTo>
                    <a:pt x="246" y="257"/>
                  </a:lnTo>
                  <a:lnTo>
                    <a:pt x="257" y="271"/>
                  </a:lnTo>
                  <a:lnTo>
                    <a:pt x="255" y="273"/>
                  </a:lnTo>
                  <a:lnTo>
                    <a:pt x="255" y="275"/>
                  </a:lnTo>
                  <a:lnTo>
                    <a:pt x="253" y="277"/>
                  </a:lnTo>
                  <a:lnTo>
                    <a:pt x="249" y="277"/>
                  </a:lnTo>
                  <a:lnTo>
                    <a:pt x="244" y="277"/>
                  </a:lnTo>
                  <a:lnTo>
                    <a:pt x="239" y="277"/>
                  </a:lnTo>
                  <a:lnTo>
                    <a:pt x="235" y="277"/>
                  </a:lnTo>
                  <a:lnTo>
                    <a:pt x="226" y="266"/>
                  </a:lnTo>
                  <a:lnTo>
                    <a:pt x="216" y="254"/>
                  </a:lnTo>
                  <a:lnTo>
                    <a:pt x="207" y="243"/>
                  </a:lnTo>
                  <a:lnTo>
                    <a:pt x="198" y="232"/>
                  </a:lnTo>
                  <a:lnTo>
                    <a:pt x="187" y="223"/>
                  </a:lnTo>
                  <a:lnTo>
                    <a:pt x="178" y="216"/>
                  </a:lnTo>
                  <a:lnTo>
                    <a:pt x="167" y="209"/>
                  </a:lnTo>
                  <a:lnTo>
                    <a:pt x="158" y="204"/>
                  </a:lnTo>
                  <a:lnTo>
                    <a:pt x="167" y="221"/>
                  </a:lnTo>
                  <a:lnTo>
                    <a:pt x="182" y="236"/>
                  </a:lnTo>
                  <a:lnTo>
                    <a:pt x="196" y="254"/>
                  </a:lnTo>
                  <a:lnTo>
                    <a:pt x="205" y="275"/>
                  </a:lnTo>
                  <a:lnTo>
                    <a:pt x="194" y="275"/>
                  </a:lnTo>
                  <a:lnTo>
                    <a:pt x="183" y="275"/>
                  </a:lnTo>
                  <a:lnTo>
                    <a:pt x="173" y="275"/>
                  </a:lnTo>
                  <a:lnTo>
                    <a:pt x="164" y="277"/>
                  </a:lnTo>
                  <a:lnTo>
                    <a:pt x="155" y="264"/>
                  </a:lnTo>
                  <a:lnTo>
                    <a:pt x="148" y="254"/>
                  </a:lnTo>
                  <a:lnTo>
                    <a:pt x="142" y="245"/>
                  </a:lnTo>
                  <a:lnTo>
                    <a:pt x="137" y="239"/>
                  </a:lnTo>
                  <a:lnTo>
                    <a:pt x="132" y="232"/>
                  </a:lnTo>
                  <a:lnTo>
                    <a:pt x="126" y="225"/>
                  </a:lnTo>
                  <a:lnTo>
                    <a:pt x="119" y="218"/>
                  </a:lnTo>
                  <a:lnTo>
                    <a:pt x="110" y="207"/>
                  </a:lnTo>
                  <a:lnTo>
                    <a:pt x="107" y="207"/>
                  </a:lnTo>
                  <a:lnTo>
                    <a:pt x="103" y="207"/>
                  </a:lnTo>
                  <a:lnTo>
                    <a:pt x="100" y="207"/>
                  </a:lnTo>
                  <a:lnTo>
                    <a:pt x="96" y="209"/>
                  </a:lnTo>
                  <a:lnTo>
                    <a:pt x="103" y="223"/>
                  </a:lnTo>
                  <a:lnTo>
                    <a:pt x="119" y="239"/>
                  </a:lnTo>
                  <a:lnTo>
                    <a:pt x="134" y="257"/>
                  </a:lnTo>
                  <a:lnTo>
                    <a:pt x="137" y="277"/>
                  </a:lnTo>
                  <a:lnTo>
                    <a:pt x="130" y="277"/>
                  </a:lnTo>
                  <a:lnTo>
                    <a:pt x="123" y="275"/>
                  </a:lnTo>
                  <a:lnTo>
                    <a:pt x="116" y="275"/>
                  </a:lnTo>
                  <a:lnTo>
                    <a:pt x="109" y="275"/>
                  </a:lnTo>
                  <a:lnTo>
                    <a:pt x="101" y="275"/>
                  </a:lnTo>
                  <a:lnTo>
                    <a:pt x="96" y="275"/>
                  </a:lnTo>
                  <a:lnTo>
                    <a:pt x="89" y="273"/>
                  </a:lnTo>
                  <a:lnTo>
                    <a:pt x="82" y="273"/>
                  </a:lnTo>
                  <a:lnTo>
                    <a:pt x="73" y="261"/>
                  </a:lnTo>
                  <a:lnTo>
                    <a:pt x="64" y="250"/>
                  </a:lnTo>
                  <a:lnTo>
                    <a:pt x="53" y="239"/>
                  </a:lnTo>
                  <a:lnTo>
                    <a:pt x="44" y="229"/>
                  </a:lnTo>
                  <a:lnTo>
                    <a:pt x="35" y="229"/>
                  </a:lnTo>
                  <a:lnTo>
                    <a:pt x="32" y="229"/>
                  </a:lnTo>
                  <a:lnTo>
                    <a:pt x="28" y="230"/>
                  </a:lnTo>
                  <a:lnTo>
                    <a:pt x="26" y="232"/>
                  </a:lnTo>
                  <a:lnTo>
                    <a:pt x="30" y="239"/>
                  </a:lnTo>
                  <a:lnTo>
                    <a:pt x="35" y="245"/>
                  </a:lnTo>
                  <a:lnTo>
                    <a:pt x="39" y="250"/>
                  </a:lnTo>
                  <a:lnTo>
                    <a:pt x="44" y="257"/>
                  </a:lnTo>
                  <a:lnTo>
                    <a:pt x="43" y="259"/>
                  </a:lnTo>
                  <a:lnTo>
                    <a:pt x="41" y="261"/>
                  </a:lnTo>
                  <a:lnTo>
                    <a:pt x="41" y="262"/>
                  </a:lnTo>
                  <a:lnTo>
                    <a:pt x="18" y="255"/>
                  </a:lnTo>
                  <a:lnTo>
                    <a:pt x="7" y="248"/>
                  </a:lnTo>
                  <a:lnTo>
                    <a:pt x="2" y="237"/>
                  </a:lnTo>
                  <a:lnTo>
                    <a:pt x="0" y="220"/>
                  </a:lnTo>
                  <a:lnTo>
                    <a:pt x="18" y="195"/>
                  </a:lnTo>
                  <a:lnTo>
                    <a:pt x="44" y="175"/>
                  </a:lnTo>
                  <a:lnTo>
                    <a:pt x="78" y="159"/>
                  </a:lnTo>
                  <a:lnTo>
                    <a:pt x="114" y="148"/>
                  </a:lnTo>
                  <a:lnTo>
                    <a:pt x="153" y="143"/>
                  </a:lnTo>
                  <a:lnTo>
                    <a:pt x="191" y="138"/>
                  </a:lnTo>
                  <a:lnTo>
                    <a:pt x="228" y="136"/>
                  </a:lnTo>
                  <a:lnTo>
                    <a:pt x="260" y="136"/>
                  </a:lnTo>
                  <a:lnTo>
                    <a:pt x="266" y="127"/>
                  </a:lnTo>
                  <a:lnTo>
                    <a:pt x="269" y="114"/>
                  </a:lnTo>
                  <a:lnTo>
                    <a:pt x="273" y="100"/>
                  </a:lnTo>
                  <a:lnTo>
                    <a:pt x="280" y="88"/>
                  </a:lnTo>
                  <a:lnTo>
                    <a:pt x="289" y="82"/>
                  </a:lnTo>
                  <a:lnTo>
                    <a:pt x="298" y="79"/>
                  </a:lnTo>
                  <a:lnTo>
                    <a:pt x="307" y="73"/>
                  </a:lnTo>
                  <a:lnTo>
                    <a:pt x="315" y="70"/>
                  </a:lnTo>
                  <a:lnTo>
                    <a:pt x="315" y="57"/>
                  </a:lnTo>
                  <a:lnTo>
                    <a:pt x="314" y="48"/>
                  </a:lnTo>
                  <a:lnTo>
                    <a:pt x="310" y="41"/>
                  </a:lnTo>
                  <a:lnTo>
                    <a:pt x="310" y="32"/>
                  </a:lnTo>
                  <a:lnTo>
                    <a:pt x="317" y="25"/>
                  </a:lnTo>
                  <a:lnTo>
                    <a:pt x="324" y="20"/>
                  </a:lnTo>
                  <a:lnTo>
                    <a:pt x="332" y="16"/>
                  </a:lnTo>
                  <a:lnTo>
                    <a:pt x="340" y="13"/>
                  </a:lnTo>
                  <a:lnTo>
                    <a:pt x="348" y="11"/>
                  </a:lnTo>
                  <a:lnTo>
                    <a:pt x="356" y="7"/>
                  </a:lnTo>
                  <a:lnTo>
                    <a:pt x="365" y="5"/>
                  </a:lnTo>
                  <a:lnTo>
                    <a:pt x="376" y="2"/>
                  </a:lnTo>
                  <a:lnTo>
                    <a:pt x="426" y="2"/>
                  </a:lnTo>
                  <a:lnTo>
                    <a:pt x="476" y="2"/>
                  </a:lnTo>
                  <a:lnTo>
                    <a:pt x="526" y="2"/>
                  </a:lnTo>
                  <a:lnTo>
                    <a:pt x="578" y="0"/>
                  </a:lnTo>
                  <a:lnTo>
                    <a:pt x="628" y="0"/>
                  </a:lnTo>
                  <a:lnTo>
                    <a:pt x="678" y="0"/>
                  </a:lnTo>
                  <a:lnTo>
                    <a:pt x="728" y="0"/>
                  </a:lnTo>
                  <a:lnTo>
                    <a:pt x="777" y="0"/>
                  </a:lnTo>
                  <a:lnTo>
                    <a:pt x="827" y="0"/>
                  </a:lnTo>
                  <a:lnTo>
                    <a:pt x="877" y="0"/>
                  </a:lnTo>
                  <a:lnTo>
                    <a:pt x="929" y="0"/>
                  </a:lnTo>
                  <a:lnTo>
                    <a:pt x="979" y="0"/>
                  </a:lnTo>
                  <a:lnTo>
                    <a:pt x="1029" y="0"/>
                  </a:lnTo>
                  <a:lnTo>
                    <a:pt x="1079" y="0"/>
                  </a:lnTo>
                  <a:lnTo>
                    <a:pt x="1131" y="0"/>
                  </a:lnTo>
                  <a:lnTo>
                    <a:pt x="1181" y="0"/>
                  </a:lnTo>
                  <a:lnTo>
                    <a:pt x="1182" y="136"/>
                  </a:lnTo>
                  <a:lnTo>
                    <a:pt x="1182" y="209"/>
                  </a:lnTo>
                  <a:lnTo>
                    <a:pt x="1181" y="239"/>
                  </a:lnTo>
                  <a:lnTo>
                    <a:pt x="1177" y="254"/>
                  </a:lnTo>
                  <a:lnTo>
                    <a:pt x="1175" y="255"/>
                  </a:lnTo>
                  <a:lnTo>
                    <a:pt x="1175" y="257"/>
                  </a:lnTo>
                  <a:lnTo>
                    <a:pt x="1174" y="257"/>
                  </a:lnTo>
                  <a:lnTo>
                    <a:pt x="1166" y="250"/>
                  </a:lnTo>
                  <a:lnTo>
                    <a:pt x="1157" y="241"/>
                  </a:lnTo>
                  <a:lnTo>
                    <a:pt x="1149" y="230"/>
                  </a:lnTo>
                  <a:lnTo>
                    <a:pt x="1140" y="221"/>
                  </a:lnTo>
                  <a:lnTo>
                    <a:pt x="1129" y="212"/>
                  </a:lnTo>
                  <a:lnTo>
                    <a:pt x="1120" y="205"/>
                  </a:lnTo>
                  <a:lnTo>
                    <a:pt x="1111" y="202"/>
                  </a:lnTo>
                  <a:lnTo>
                    <a:pt x="1104" y="202"/>
                  </a:lnTo>
                  <a:lnTo>
                    <a:pt x="1113" y="212"/>
                  </a:lnTo>
                  <a:lnTo>
                    <a:pt x="1122" y="221"/>
                  </a:lnTo>
                  <a:lnTo>
                    <a:pt x="1131" y="232"/>
                  </a:lnTo>
                  <a:lnTo>
                    <a:pt x="1140" y="243"/>
                  </a:lnTo>
                  <a:lnTo>
                    <a:pt x="1149" y="254"/>
                  </a:lnTo>
                  <a:lnTo>
                    <a:pt x="1157" y="264"/>
                  </a:lnTo>
                  <a:lnTo>
                    <a:pt x="1166" y="275"/>
                  </a:lnTo>
                  <a:lnTo>
                    <a:pt x="1175" y="286"/>
                  </a:lnTo>
                  <a:lnTo>
                    <a:pt x="1166" y="298"/>
                  </a:lnTo>
                  <a:lnTo>
                    <a:pt x="1156" y="303"/>
                  </a:lnTo>
                  <a:lnTo>
                    <a:pt x="1145" y="307"/>
                  </a:lnTo>
                  <a:lnTo>
                    <a:pt x="1132" y="307"/>
                  </a:lnTo>
                  <a:lnTo>
                    <a:pt x="1129" y="296"/>
                  </a:lnTo>
                  <a:lnTo>
                    <a:pt x="1120" y="282"/>
                  </a:lnTo>
                  <a:lnTo>
                    <a:pt x="1108" y="266"/>
                  </a:lnTo>
                  <a:lnTo>
                    <a:pt x="1091" y="250"/>
                  </a:lnTo>
                  <a:lnTo>
                    <a:pt x="1075" y="234"/>
                  </a:lnTo>
                  <a:lnTo>
                    <a:pt x="1061" y="221"/>
                  </a:lnTo>
                  <a:lnTo>
                    <a:pt x="1050" y="212"/>
                  </a:lnTo>
                  <a:lnTo>
                    <a:pt x="1043" y="209"/>
                  </a:lnTo>
                  <a:lnTo>
                    <a:pt x="1049" y="220"/>
                  </a:lnTo>
                  <a:lnTo>
                    <a:pt x="1058" y="232"/>
                  </a:lnTo>
                  <a:lnTo>
                    <a:pt x="1070" y="245"/>
                  </a:lnTo>
                  <a:lnTo>
                    <a:pt x="1083" y="257"/>
                  </a:lnTo>
                  <a:lnTo>
                    <a:pt x="1095" y="271"/>
                  </a:lnTo>
                  <a:lnTo>
                    <a:pt x="1106" y="286"/>
                  </a:lnTo>
                  <a:lnTo>
                    <a:pt x="1111" y="300"/>
                  </a:lnTo>
                  <a:lnTo>
                    <a:pt x="1111" y="312"/>
                  </a:lnTo>
                  <a:lnTo>
                    <a:pt x="1099" y="312"/>
                  </a:lnTo>
                  <a:lnTo>
                    <a:pt x="1086" y="311"/>
                  </a:lnTo>
                  <a:lnTo>
                    <a:pt x="1074" y="311"/>
                  </a:lnTo>
                  <a:lnTo>
                    <a:pt x="1061" y="311"/>
                  </a:lnTo>
                  <a:lnTo>
                    <a:pt x="1058" y="296"/>
                  </a:lnTo>
                  <a:lnTo>
                    <a:pt x="1049" y="280"/>
                  </a:lnTo>
                  <a:lnTo>
                    <a:pt x="1038" y="264"/>
                  </a:lnTo>
                  <a:lnTo>
                    <a:pt x="1025" y="248"/>
                  </a:lnTo>
                  <a:lnTo>
                    <a:pt x="1011" y="234"/>
                  </a:lnTo>
                  <a:lnTo>
                    <a:pt x="999" y="221"/>
                  </a:lnTo>
                  <a:lnTo>
                    <a:pt x="988" y="212"/>
                  </a:lnTo>
                  <a:lnTo>
                    <a:pt x="979" y="209"/>
                  </a:lnTo>
                  <a:lnTo>
                    <a:pt x="983" y="220"/>
                  </a:lnTo>
                  <a:lnTo>
                    <a:pt x="986" y="230"/>
                  </a:lnTo>
                  <a:lnTo>
                    <a:pt x="993" y="241"/>
                  </a:lnTo>
                  <a:lnTo>
                    <a:pt x="1000" y="252"/>
                  </a:lnTo>
                  <a:lnTo>
                    <a:pt x="1008" y="264"/>
                  </a:lnTo>
                  <a:lnTo>
                    <a:pt x="1017" y="277"/>
                  </a:lnTo>
                  <a:lnTo>
                    <a:pt x="1025" y="287"/>
                  </a:lnTo>
                  <a:lnTo>
                    <a:pt x="1034" y="300"/>
                  </a:lnTo>
                  <a:lnTo>
                    <a:pt x="1024" y="302"/>
                  </a:lnTo>
                  <a:lnTo>
                    <a:pt x="1017" y="300"/>
                  </a:lnTo>
                  <a:lnTo>
                    <a:pt x="1008" y="300"/>
                  </a:lnTo>
                  <a:lnTo>
                    <a:pt x="995" y="296"/>
                  </a:lnTo>
                  <a:lnTo>
                    <a:pt x="990" y="284"/>
                  </a:lnTo>
                  <a:lnTo>
                    <a:pt x="981" y="268"/>
                  </a:lnTo>
                  <a:lnTo>
                    <a:pt x="968" y="252"/>
                  </a:lnTo>
                  <a:lnTo>
                    <a:pt x="956" y="236"/>
                  </a:lnTo>
                  <a:lnTo>
                    <a:pt x="943" y="223"/>
                  </a:lnTo>
                  <a:lnTo>
                    <a:pt x="933" y="212"/>
                  </a:lnTo>
                  <a:lnTo>
                    <a:pt x="924" y="209"/>
                  </a:lnTo>
                  <a:lnTo>
                    <a:pt x="917" y="212"/>
                  </a:lnTo>
                  <a:lnTo>
                    <a:pt x="924" y="221"/>
                  </a:lnTo>
                  <a:lnTo>
                    <a:pt x="940" y="239"/>
                  </a:lnTo>
                  <a:lnTo>
                    <a:pt x="951" y="261"/>
                  </a:lnTo>
                  <a:lnTo>
                    <a:pt x="951" y="275"/>
                  </a:lnTo>
                  <a:lnTo>
                    <a:pt x="934" y="266"/>
                  </a:lnTo>
                  <a:lnTo>
                    <a:pt x="920" y="259"/>
                  </a:lnTo>
                  <a:lnTo>
                    <a:pt x="909" y="250"/>
                  </a:lnTo>
                  <a:lnTo>
                    <a:pt x="901" y="243"/>
                  </a:lnTo>
                  <a:lnTo>
                    <a:pt x="892" y="234"/>
                  </a:lnTo>
                  <a:lnTo>
                    <a:pt x="883" y="225"/>
                  </a:lnTo>
                  <a:lnTo>
                    <a:pt x="876" y="214"/>
                  </a:lnTo>
                  <a:lnTo>
                    <a:pt x="867" y="202"/>
                  </a:lnTo>
                  <a:lnTo>
                    <a:pt x="863" y="202"/>
                  </a:lnTo>
                  <a:lnTo>
                    <a:pt x="860" y="202"/>
                  </a:lnTo>
                  <a:lnTo>
                    <a:pt x="856" y="202"/>
                  </a:lnTo>
                  <a:lnTo>
                    <a:pt x="852" y="202"/>
                  </a:lnTo>
                  <a:lnTo>
                    <a:pt x="877" y="239"/>
                  </a:lnTo>
                  <a:lnTo>
                    <a:pt x="892" y="261"/>
                  </a:lnTo>
                  <a:lnTo>
                    <a:pt x="897" y="270"/>
                  </a:lnTo>
                  <a:lnTo>
                    <a:pt x="897" y="275"/>
                  </a:lnTo>
                  <a:lnTo>
                    <a:pt x="886" y="280"/>
                  </a:lnTo>
                  <a:lnTo>
                    <a:pt x="879" y="284"/>
                  </a:lnTo>
                  <a:lnTo>
                    <a:pt x="874" y="284"/>
                  </a:lnTo>
                  <a:lnTo>
                    <a:pt x="867" y="284"/>
                  </a:lnTo>
                  <a:lnTo>
                    <a:pt x="860" y="275"/>
                  </a:lnTo>
                  <a:lnTo>
                    <a:pt x="852" y="266"/>
                  </a:lnTo>
                  <a:lnTo>
                    <a:pt x="843" y="257"/>
                  </a:lnTo>
                  <a:lnTo>
                    <a:pt x="836" y="248"/>
                  </a:lnTo>
                  <a:lnTo>
                    <a:pt x="829" y="239"/>
                  </a:lnTo>
                  <a:lnTo>
                    <a:pt x="822" y="230"/>
                  </a:lnTo>
                  <a:lnTo>
                    <a:pt x="815" y="221"/>
                  </a:lnTo>
                  <a:lnTo>
                    <a:pt x="808" y="212"/>
                  </a:lnTo>
                  <a:lnTo>
                    <a:pt x="804" y="212"/>
                  </a:lnTo>
                  <a:lnTo>
                    <a:pt x="801" y="212"/>
                  </a:lnTo>
                  <a:lnTo>
                    <a:pt x="799" y="214"/>
                  </a:lnTo>
                  <a:lnTo>
                    <a:pt x="797" y="218"/>
                  </a:lnTo>
                  <a:lnTo>
                    <a:pt x="811" y="236"/>
                  </a:lnTo>
                  <a:lnTo>
                    <a:pt x="824" y="252"/>
                  </a:lnTo>
                  <a:lnTo>
                    <a:pt x="835" y="273"/>
                  </a:lnTo>
                  <a:lnTo>
                    <a:pt x="843" y="296"/>
                  </a:lnTo>
                  <a:lnTo>
                    <a:pt x="826" y="302"/>
                  </a:lnTo>
                  <a:lnTo>
                    <a:pt x="811" y="298"/>
                  </a:lnTo>
                  <a:lnTo>
                    <a:pt x="797" y="287"/>
                  </a:lnTo>
                  <a:lnTo>
                    <a:pt x="785" y="275"/>
                  </a:lnTo>
                  <a:lnTo>
                    <a:pt x="772" y="261"/>
                  </a:lnTo>
                  <a:lnTo>
                    <a:pt x="761" y="246"/>
                  </a:lnTo>
                  <a:lnTo>
                    <a:pt x="753" y="236"/>
                  </a:lnTo>
                  <a:lnTo>
                    <a:pt x="744" y="230"/>
                  </a:lnTo>
                  <a:lnTo>
                    <a:pt x="744" y="232"/>
                  </a:lnTo>
                  <a:lnTo>
                    <a:pt x="742" y="234"/>
                  </a:lnTo>
                  <a:lnTo>
                    <a:pt x="742" y="236"/>
                  </a:lnTo>
                  <a:lnTo>
                    <a:pt x="753" y="254"/>
                  </a:lnTo>
                  <a:lnTo>
                    <a:pt x="765" y="270"/>
                  </a:lnTo>
                  <a:lnTo>
                    <a:pt x="777" y="287"/>
                  </a:lnTo>
                  <a:lnTo>
                    <a:pt x="790" y="305"/>
                  </a:lnTo>
                  <a:lnTo>
                    <a:pt x="788" y="307"/>
                  </a:lnTo>
                  <a:lnTo>
                    <a:pt x="785" y="309"/>
                  </a:lnTo>
                  <a:lnTo>
                    <a:pt x="777" y="309"/>
                  </a:lnTo>
                  <a:lnTo>
                    <a:pt x="765" y="309"/>
                  </a:lnTo>
                  <a:lnTo>
                    <a:pt x="756" y="300"/>
                  </a:lnTo>
                  <a:lnTo>
                    <a:pt x="745" y="287"/>
                  </a:lnTo>
                  <a:lnTo>
                    <a:pt x="733" y="275"/>
                  </a:lnTo>
                  <a:lnTo>
                    <a:pt x="720" y="261"/>
                  </a:lnTo>
                  <a:lnTo>
                    <a:pt x="708" y="248"/>
                  </a:lnTo>
                  <a:lnTo>
                    <a:pt x="695" y="239"/>
                  </a:lnTo>
                  <a:lnTo>
                    <a:pt x="687" y="236"/>
                  </a:lnTo>
                  <a:lnTo>
                    <a:pt x="681" y="239"/>
                  </a:lnTo>
                  <a:lnTo>
                    <a:pt x="694" y="255"/>
                  </a:lnTo>
                  <a:lnTo>
                    <a:pt x="706" y="271"/>
                  </a:lnTo>
                  <a:lnTo>
                    <a:pt x="719" y="287"/>
                  </a:lnTo>
                  <a:lnTo>
                    <a:pt x="731" y="303"/>
                  </a:lnTo>
                  <a:lnTo>
                    <a:pt x="715" y="309"/>
                  </a:lnTo>
                  <a:lnTo>
                    <a:pt x="697" y="302"/>
                  </a:lnTo>
                  <a:lnTo>
                    <a:pt x="679" y="284"/>
                  </a:lnTo>
                  <a:lnTo>
                    <a:pt x="663" y="262"/>
                  </a:lnTo>
                  <a:lnTo>
                    <a:pt x="645" y="239"/>
                  </a:lnTo>
                  <a:lnTo>
                    <a:pt x="631" y="223"/>
                  </a:lnTo>
                  <a:lnTo>
                    <a:pt x="617" y="216"/>
                  </a:lnTo>
                  <a:lnTo>
                    <a:pt x="606" y="223"/>
                  </a:lnTo>
                  <a:lnTo>
                    <a:pt x="615" y="234"/>
                  </a:lnTo>
                  <a:lnTo>
                    <a:pt x="622" y="243"/>
                  </a:lnTo>
                  <a:lnTo>
                    <a:pt x="633" y="254"/>
                  </a:lnTo>
                  <a:lnTo>
                    <a:pt x="649" y="270"/>
                  </a:lnTo>
                  <a:lnTo>
                    <a:pt x="640" y="277"/>
                  </a:lnTo>
                  <a:lnTo>
                    <a:pt x="633" y="282"/>
                  </a:lnTo>
                  <a:lnTo>
                    <a:pt x="624" y="286"/>
                  </a:lnTo>
                  <a:lnTo>
                    <a:pt x="617" y="289"/>
                  </a:lnTo>
                  <a:lnTo>
                    <a:pt x="610" y="279"/>
                  </a:lnTo>
                  <a:lnTo>
                    <a:pt x="603" y="268"/>
                  </a:lnTo>
                  <a:lnTo>
                    <a:pt x="594" y="257"/>
                  </a:lnTo>
                  <a:lnTo>
                    <a:pt x="587" y="248"/>
                  </a:lnTo>
                  <a:lnTo>
                    <a:pt x="579" y="237"/>
                  </a:lnTo>
                  <a:lnTo>
                    <a:pt x="571" y="230"/>
                  </a:lnTo>
                  <a:lnTo>
                    <a:pt x="563" y="225"/>
                  </a:lnTo>
                  <a:lnTo>
                    <a:pt x="556" y="223"/>
                  </a:lnTo>
                  <a:lnTo>
                    <a:pt x="562" y="239"/>
                  </a:lnTo>
                  <a:lnTo>
                    <a:pt x="574" y="255"/>
                  </a:lnTo>
                  <a:lnTo>
                    <a:pt x="588" y="271"/>
                  </a:lnTo>
                  <a:lnTo>
                    <a:pt x="604" y="289"/>
                  </a:lnTo>
                  <a:lnTo>
                    <a:pt x="603" y="293"/>
                  </a:lnTo>
                  <a:lnTo>
                    <a:pt x="603" y="296"/>
                  </a:lnTo>
                  <a:lnTo>
                    <a:pt x="601" y="300"/>
                  </a:lnTo>
                  <a:lnTo>
                    <a:pt x="601" y="303"/>
                  </a:lnTo>
                  <a:lnTo>
                    <a:pt x="594" y="303"/>
                  </a:lnTo>
                  <a:lnTo>
                    <a:pt x="587" y="303"/>
                  </a:lnTo>
                  <a:lnTo>
                    <a:pt x="578" y="303"/>
                  </a:lnTo>
                  <a:lnTo>
                    <a:pt x="571" y="303"/>
                  </a:lnTo>
                  <a:lnTo>
                    <a:pt x="562" y="293"/>
                  </a:lnTo>
                  <a:lnTo>
                    <a:pt x="553" y="282"/>
                  </a:lnTo>
                  <a:lnTo>
                    <a:pt x="546" y="271"/>
                  </a:lnTo>
                  <a:lnTo>
                    <a:pt x="537" y="262"/>
                  </a:lnTo>
                  <a:lnTo>
                    <a:pt x="528" y="254"/>
                  </a:lnTo>
                  <a:lnTo>
                    <a:pt x="521" y="246"/>
                  </a:lnTo>
                  <a:lnTo>
                    <a:pt x="512" y="241"/>
                  </a:lnTo>
                  <a:lnTo>
                    <a:pt x="503" y="236"/>
                  </a:lnTo>
                  <a:lnTo>
                    <a:pt x="510" y="254"/>
                  </a:lnTo>
                  <a:lnTo>
                    <a:pt x="522" y="271"/>
                  </a:lnTo>
                  <a:lnTo>
                    <a:pt x="537" y="293"/>
                  </a:lnTo>
                  <a:lnTo>
                    <a:pt x="551" y="314"/>
                  </a:lnTo>
                  <a:lnTo>
                    <a:pt x="547" y="318"/>
                  </a:lnTo>
                  <a:lnTo>
                    <a:pt x="544" y="318"/>
                  </a:lnTo>
                  <a:lnTo>
                    <a:pt x="535" y="320"/>
                  </a:lnTo>
                  <a:lnTo>
                    <a:pt x="521" y="31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36615" name="Group 56"/>
            <p:cNvGrpSpPr>
              <a:grpSpLocks noChangeAspect="1"/>
            </p:cNvGrpSpPr>
            <p:nvPr/>
          </p:nvGrpSpPr>
          <p:grpSpPr bwMode="auto">
            <a:xfrm>
              <a:off x="4784" y="2147"/>
              <a:ext cx="194" cy="446"/>
              <a:chOff x="1349" y="1428"/>
              <a:chExt cx="655" cy="1612"/>
            </a:xfrm>
          </p:grpSpPr>
          <p:sp>
            <p:nvSpPr>
              <p:cNvPr id="36659" name="Freeform 57"/>
              <p:cNvSpPr>
                <a:spLocks noChangeAspect="1"/>
              </p:cNvSpPr>
              <p:nvPr/>
            </p:nvSpPr>
            <p:spPr bwMode="auto">
              <a:xfrm>
                <a:off x="1464" y="1937"/>
                <a:ext cx="82" cy="60"/>
              </a:xfrm>
              <a:custGeom>
                <a:avLst/>
                <a:gdLst>
                  <a:gd name="T0" fmla="*/ 27 w 78"/>
                  <a:gd name="T1" fmla="*/ 60 h 57"/>
                  <a:gd name="T2" fmla="*/ 20 w 78"/>
                  <a:gd name="T3" fmla="*/ 56 h 57"/>
                  <a:gd name="T4" fmla="*/ 15 w 78"/>
                  <a:gd name="T5" fmla="*/ 51 h 57"/>
                  <a:gd name="T6" fmla="*/ 7 w 78"/>
                  <a:gd name="T7" fmla="*/ 44 h 57"/>
                  <a:gd name="T8" fmla="*/ 0 w 78"/>
                  <a:gd name="T9" fmla="*/ 41 h 57"/>
                  <a:gd name="T10" fmla="*/ 0 w 78"/>
                  <a:gd name="T11" fmla="*/ 37 h 57"/>
                  <a:gd name="T12" fmla="*/ 1 w 78"/>
                  <a:gd name="T13" fmla="*/ 34 h 57"/>
                  <a:gd name="T14" fmla="*/ 1 w 78"/>
                  <a:gd name="T15" fmla="*/ 29 h 57"/>
                  <a:gd name="T16" fmla="*/ 1 w 78"/>
                  <a:gd name="T17" fmla="*/ 26 h 57"/>
                  <a:gd name="T18" fmla="*/ 9 w 78"/>
                  <a:gd name="T19" fmla="*/ 24 h 57"/>
                  <a:gd name="T20" fmla="*/ 17 w 78"/>
                  <a:gd name="T21" fmla="*/ 20 h 57"/>
                  <a:gd name="T22" fmla="*/ 27 w 78"/>
                  <a:gd name="T23" fmla="*/ 15 h 57"/>
                  <a:gd name="T24" fmla="*/ 39 w 78"/>
                  <a:gd name="T25" fmla="*/ 9 h 57"/>
                  <a:gd name="T26" fmla="*/ 50 w 78"/>
                  <a:gd name="T27" fmla="*/ 5 h 57"/>
                  <a:gd name="T28" fmla="*/ 61 w 78"/>
                  <a:gd name="T29" fmla="*/ 1 h 57"/>
                  <a:gd name="T30" fmla="*/ 73 w 78"/>
                  <a:gd name="T31" fmla="*/ 0 h 57"/>
                  <a:gd name="T32" fmla="*/ 82 w 78"/>
                  <a:gd name="T33" fmla="*/ 0 h 57"/>
                  <a:gd name="T34" fmla="*/ 77 w 78"/>
                  <a:gd name="T35" fmla="*/ 15 h 57"/>
                  <a:gd name="T36" fmla="*/ 65 w 78"/>
                  <a:gd name="T37" fmla="*/ 32 h 57"/>
                  <a:gd name="T38" fmla="*/ 53 w 78"/>
                  <a:gd name="T39" fmla="*/ 46 h 57"/>
                  <a:gd name="T40" fmla="*/ 39 w 78"/>
                  <a:gd name="T41" fmla="*/ 60 h 57"/>
                  <a:gd name="T42" fmla="*/ 36 w 78"/>
                  <a:gd name="T43" fmla="*/ 60 h 57"/>
                  <a:gd name="T44" fmla="*/ 34 w 78"/>
                  <a:gd name="T45" fmla="*/ 60 h 57"/>
                  <a:gd name="T46" fmla="*/ 29 w 78"/>
                  <a:gd name="T47" fmla="*/ 60 h 57"/>
                  <a:gd name="T48" fmla="*/ 27 w 78"/>
                  <a:gd name="T49" fmla="*/ 60 h 5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78" h="57">
                    <a:moveTo>
                      <a:pt x="26" y="57"/>
                    </a:moveTo>
                    <a:lnTo>
                      <a:pt x="19" y="53"/>
                    </a:lnTo>
                    <a:lnTo>
                      <a:pt x="14" y="48"/>
                    </a:lnTo>
                    <a:lnTo>
                      <a:pt x="7" y="42"/>
                    </a:lnTo>
                    <a:lnTo>
                      <a:pt x="0" y="39"/>
                    </a:lnTo>
                    <a:lnTo>
                      <a:pt x="0" y="35"/>
                    </a:lnTo>
                    <a:lnTo>
                      <a:pt x="1" y="32"/>
                    </a:lnTo>
                    <a:lnTo>
                      <a:pt x="1" y="28"/>
                    </a:lnTo>
                    <a:lnTo>
                      <a:pt x="1" y="25"/>
                    </a:lnTo>
                    <a:lnTo>
                      <a:pt x="9" y="23"/>
                    </a:lnTo>
                    <a:lnTo>
                      <a:pt x="16" y="19"/>
                    </a:lnTo>
                    <a:lnTo>
                      <a:pt x="26" y="14"/>
                    </a:lnTo>
                    <a:lnTo>
                      <a:pt x="37" y="9"/>
                    </a:lnTo>
                    <a:lnTo>
                      <a:pt x="48" y="5"/>
                    </a:lnTo>
                    <a:lnTo>
                      <a:pt x="58" y="1"/>
                    </a:lnTo>
                    <a:lnTo>
                      <a:pt x="69" y="0"/>
                    </a:lnTo>
                    <a:lnTo>
                      <a:pt x="78" y="0"/>
                    </a:lnTo>
                    <a:lnTo>
                      <a:pt x="73" y="14"/>
                    </a:lnTo>
                    <a:lnTo>
                      <a:pt x="62" y="30"/>
                    </a:lnTo>
                    <a:lnTo>
                      <a:pt x="50" y="44"/>
                    </a:lnTo>
                    <a:lnTo>
                      <a:pt x="37" y="57"/>
                    </a:lnTo>
                    <a:lnTo>
                      <a:pt x="34" y="57"/>
                    </a:lnTo>
                    <a:lnTo>
                      <a:pt x="32" y="57"/>
                    </a:lnTo>
                    <a:lnTo>
                      <a:pt x="28" y="57"/>
                    </a:lnTo>
                    <a:lnTo>
                      <a:pt x="26" y="57"/>
                    </a:lnTo>
                    <a:close/>
                  </a:path>
                </a:pathLst>
              </a:custGeom>
              <a:solidFill>
                <a:srgbClr val="66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0" name="Freeform 58"/>
              <p:cNvSpPr>
                <a:spLocks noChangeAspect="1"/>
              </p:cNvSpPr>
              <p:nvPr/>
            </p:nvSpPr>
            <p:spPr bwMode="auto">
              <a:xfrm>
                <a:off x="1367" y="1428"/>
                <a:ext cx="616" cy="471"/>
              </a:xfrm>
              <a:custGeom>
                <a:avLst/>
                <a:gdLst>
                  <a:gd name="T0" fmla="*/ 233 w 826"/>
                  <a:gd name="T1" fmla="*/ 469 h 766"/>
                  <a:gd name="T2" fmla="*/ 173 w 826"/>
                  <a:gd name="T3" fmla="*/ 469 h 766"/>
                  <a:gd name="T4" fmla="*/ 145 w 826"/>
                  <a:gd name="T5" fmla="*/ 456 h 766"/>
                  <a:gd name="T6" fmla="*/ 136 w 826"/>
                  <a:gd name="T7" fmla="*/ 447 h 766"/>
                  <a:gd name="T8" fmla="*/ 127 w 826"/>
                  <a:gd name="T9" fmla="*/ 439 h 766"/>
                  <a:gd name="T10" fmla="*/ 104 w 826"/>
                  <a:gd name="T11" fmla="*/ 410 h 766"/>
                  <a:gd name="T12" fmla="*/ 0 w 826"/>
                  <a:gd name="T13" fmla="*/ 353 h 766"/>
                  <a:gd name="T14" fmla="*/ 17 w 826"/>
                  <a:gd name="T15" fmla="*/ 282 h 766"/>
                  <a:gd name="T16" fmla="*/ 16 w 826"/>
                  <a:gd name="T17" fmla="*/ 206 h 766"/>
                  <a:gd name="T18" fmla="*/ 59 w 826"/>
                  <a:gd name="T19" fmla="*/ 133 h 766"/>
                  <a:gd name="T20" fmla="*/ 115 w 826"/>
                  <a:gd name="T21" fmla="*/ 92 h 766"/>
                  <a:gd name="T22" fmla="*/ 123 w 826"/>
                  <a:gd name="T23" fmla="*/ 71 h 766"/>
                  <a:gd name="T24" fmla="*/ 133 w 826"/>
                  <a:gd name="T25" fmla="*/ 59 h 766"/>
                  <a:gd name="T26" fmla="*/ 144 w 826"/>
                  <a:gd name="T27" fmla="*/ 50 h 766"/>
                  <a:gd name="T28" fmla="*/ 154 w 826"/>
                  <a:gd name="T29" fmla="*/ 44 h 766"/>
                  <a:gd name="T30" fmla="*/ 169 w 826"/>
                  <a:gd name="T31" fmla="*/ 38 h 766"/>
                  <a:gd name="T32" fmla="*/ 198 w 826"/>
                  <a:gd name="T33" fmla="*/ 30 h 766"/>
                  <a:gd name="T34" fmla="*/ 245 w 826"/>
                  <a:gd name="T35" fmla="*/ 33 h 766"/>
                  <a:gd name="T36" fmla="*/ 254 w 826"/>
                  <a:gd name="T37" fmla="*/ 33 h 766"/>
                  <a:gd name="T38" fmla="*/ 260 w 826"/>
                  <a:gd name="T39" fmla="*/ 28 h 766"/>
                  <a:gd name="T40" fmla="*/ 268 w 826"/>
                  <a:gd name="T41" fmla="*/ 21 h 766"/>
                  <a:gd name="T42" fmla="*/ 280 w 826"/>
                  <a:gd name="T43" fmla="*/ 13 h 766"/>
                  <a:gd name="T44" fmla="*/ 297 w 826"/>
                  <a:gd name="T45" fmla="*/ 7 h 766"/>
                  <a:gd name="T46" fmla="*/ 318 w 826"/>
                  <a:gd name="T47" fmla="*/ 2 h 766"/>
                  <a:gd name="T48" fmla="*/ 372 w 826"/>
                  <a:gd name="T49" fmla="*/ 4 h 766"/>
                  <a:gd name="T50" fmla="*/ 412 w 826"/>
                  <a:gd name="T51" fmla="*/ 17 h 766"/>
                  <a:gd name="T52" fmla="*/ 421 w 826"/>
                  <a:gd name="T53" fmla="*/ 23 h 766"/>
                  <a:gd name="T54" fmla="*/ 454 w 826"/>
                  <a:gd name="T55" fmla="*/ 82 h 766"/>
                  <a:gd name="T56" fmla="*/ 516 w 826"/>
                  <a:gd name="T57" fmla="*/ 98 h 766"/>
                  <a:gd name="T58" fmla="*/ 573 w 826"/>
                  <a:gd name="T59" fmla="*/ 167 h 766"/>
                  <a:gd name="T60" fmla="*/ 603 w 826"/>
                  <a:gd name="T61" fmla="*/ 242 h 766"/>
                  <a:gd name="T62" fmla="*/ 603 w 826"/>
                  <a:gd name="T63" fmla="*/ 316 h 766"/>
                  <a:gd name="T64" fmla="*/ 529 w 826"/>
                  <a:gd name="T65" fmla="*/ 350 h 766"/>
                  <a:gd name="T66" fmla="*/ 510 w 826"/>
                  <a:gd name="T67" fmla="*/ 421 h 766"/>
                  <a:gd name="T68" fmla="*/ 438 w 826"/>
                  <a:gd name="T69" fmla="*/ 450 h 766"/>
                  <a:gd name="T70" fmla="*/ 277 w 826"/>
                  <a:gd name="T71" fmla="*/ 469 h 766"/>
                  <a:gd name="T72" fmla="*/ 244 w 826"/>
                  <a:gd name="T73" fmla="*/ 468 h 76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826" h="766">
                    <a:moveTo>
                      <a:pt x="327" y="761"/>
                    </a:moveTo>
                    <a:lnTo>
                      <a:pt x="312" y="762"/>
                    </a:lnTo>
                    <a:lnTo>
                      <a:pt x="275" y="766"/>
                    </a:lnTo>
                    <a:lnTo>
                      <a:pt x="232" y="762"/>
                    </a:lnTo>
                    <a:lnTo>
                      <a:pt x="211" y="755"/>
                    </a:lnTo>
                    <a:lnTo>
                      <a:pt x="195" y="742"/>
                    </a:lnTo>
                    <a:lnTo>
                      <a:pt x="187" y="734"/>
                    </a:lnTo>
                    <a:lnTo>
                      <a:pt x="182" y="727"/>
                    </a:lnTo>
                    <a:lnTo>
                      <a:pt x="176" y="719"/>
                    </a:lnTo>
                    <a:lnTo>
                      <a:pt x="170" y="714"/>
                    </a:lnTo>
                    <a:lnTo>
                      <a:pt x="152" y="690"/>
                    </a:lnTo>
                    <a:lnTo>
                      <a:pt x="139" y="667"/>
                    </a:lnTo>
                    <a:lnTo>
                      <a:pt x="51" y="641"/>
                    </a:lnTo>
                    <a:lnTo>
                      <a:pt x="0" y="574"/>
                    </a:lnTo>
                    <a:lnTo>
                      <a:pt x="6" y="527"/>
                    </a:lnTo>
                    <a:lnTo>
                      <a:pt x="23" y="458"/>
                    </a:lnTo>
                    <a:lnTo>
                      <a:pt x="54" y="421"/>
                    </a:lnTo>
                    <a:lnTo>
                      <a:pt x="21" y="335"/>
                    </a:lnTo>
                    <a:lnTo>
                      <a:pt x="38" y="277"/>
                    </a:lnTo>
                    <a:lnTo>
                      <a:pt x="79" y="217"/>
                    </a:lnTo>
                    <a:lnTo>
                      <a:pt x="154" y="202"/>
                    </a:lnTo>
                    <a:lnTo>
                      <a:pt x="154" y="150"/>
                    </a:lnTo>
                    <a:lnTo>
                      <a:pt x="159" y="127"/>
                    </a:lnTo>
                    <a:lnTo>
                      <a:pt x="165" y="116"/>
                    </a:lnTo>
                    <a:lnTo>
                      <a:pt x="170" y="105"/>
                    </a:lnTo>
                    <a:lnTo>
                      <a:pt x="178" y="96"/>
                    </a:lnTo>
                    <a:lnTo>
                      <a:pt x="187" y="84"/>
                    </a:lnTo>
                    <a:lnTo>
                      <a:pt x="193" y="81"/>
                    </a:lnTo>
                    <a:lnTo>
                      <a:pt x="198" y="77"/>
                    </a:lnTo>
                    <a:lnTo>
                      <a:pt x="206" y="71"/>
                    </a:lnTo>
                    <a:lnTo>
                      <a:pt x="211" y="68"/>
                    </a:lnTo>
                    <a:lnTo>
                      <a:pt x="226" y="62"/>
                    </a:lnTo>
                    <a:lnTo>
                      <a:pt x="239" y="56"/>
                    </a:lnTo>
                    <a:lnTo>
                      <a:pt x="266" y="49"/>
                    </a:lnTo>
                    <a:lnTo>
                      <a:pt x="305" y="47"/>
                    </a:lnTo>
                    <a:lnTo>
                      <a:pt x="329" y="53"/>
                    </a:lnTo>
                    <a:lnTo>
                      <a:pt x="339" y="56"/>
                    </a:lnTo>
                    <a:lnTo>
                      <a:pt x="340" y="53"/>
                    </a:lnTo>
                    <a:lnTo>
                      <a:pt x="342" y="49"/>
                    </a:lnTo>
                    <a:lnTo>
                      <a:pt x="348" y="45"/>
                    </a:lnTo>
                    <a:lnTo>
                      <a:pt x="353" y="40"/>
                    </a:lnTo>
                    <a:lnTo>
                      <a:pt x="359" y="34"/>
                    </a:lnTo>
                    <a:lnTo>
                      <a:pt x="367" y="28"/>
                    </a:lnTo>
                    <a:lnTo>
                      <a:pt x="376" y="21"/>
                    </a:lnTo>
                    <a:lnTo>
                      <a:pt x="385" y="15"/>
                    </a:lnTo>
                    <a:lnTo>
                      <a:pt x="398" y="12"/>
                    </a:lnTo>
                    <a:lnTo>
                      <a:pt x="411" y="8"/>
                    </a:lnTo>
                    <a:lnTo>
                      <a:pt x="426" y="4"/>
                    </a:lnTo>
                    <a:lnTo>
                      <a:pt x="460" y="0"/>
                    </a:lnTo>
                    <a:lnTo>
                      <a:pt x="499" y="6"/>
                    </a:lnTo>
                    <a:lnTo>
                      <a:pt x="537" y="19"/>
                    </a:lnTo>
                    <a:lnTo>
                      <a:pt x="552" y="28"/>
                    </a:lnTo>
                    <a:lnTo>
                      <a:pt x="559" y="32"/>
                    </a:lnTo>
                    <a:lnTo>
                      <a:pt x="565" y="38"/>
                    </a:lnTo>
                    <a:lnTo>
                      <a:pt x="596" y="88"/>
                    </a:lnTo>
                    <a:lnTo>
                      <a:pt x="609" y="133"/>
                    </a:lnTo>
                    <a:lnTo>
                      <a:pt x="609" y="154"/>
                    </a:lnTo>
                    <a:lnTo>
                      <a:pt x="692" y="159"/>
                    </a:lnTo>
                    <a:lnTo>
                      <a:pt x="750" y="211"/>
                    </a:lnTo>
                    <a:lnTo>
                      <a:pt x="768" y="271"/>
                    </a:lnTo>
                    <a:lnTo>
                      <a:pt x="746" y="346"/>
                    </a:lnTo>
                    <a:lnTo>
                      <a:pt x="808" y="393"/>
                    </a:lnTo>
                    <a:lnTo>
                      <a:pt x="826" y="458"/>
                    </a:lnTo>
                    <a:lnTo>
                      <a:pt x="808" y="514"/>
                    </a:lnTo>
                    <a:lnTo>
                      <a:pt x="759" y="557"/>
                    </a:lnTo>
                    <a:lnTo>
                      <a:pt x="709" y="570"/>
                    </a:lnTo>
                    <a:lnTo>
                      <a:pt x="705" y="630"/>
                    </a:lnTo>
                    <a:lnTo>
                      <a:pt x="684" y="684"/>
                    </a:lnTo>
                    <a:lnTo>
                      <a:pt x="649" y="719"/>
                    </a:lnTo>
                    <a:lnTo>
                      <a:pt x="587" y="732"/>
                    </a:lnTo>
                    <a:lnTo>
                      <a:pt x="501" y="718"/>
                    </a:lnTo>
                    <a:lnTo>
                      <a:pt x="372" y="762"/>
                    </a:lnTo>
                    <a:lnTo>
                      <a:pt x="327" y="761"/>
                    </a:lnTo>
                    <a:close/>
                  </a:path>
                </a:pathLst>
              </a:custGeom>
              <a:solidFill>
                <a:srgbClr val="FFFF8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1" name="Freeform 59"/>
              <p:cNvSpPr>
                <a:spLocks noChangeAspect="1"/>
              </p:cNvSpPr>
              <p:nvPr/>
            </p:nvSpPr>
            <p:spPr bwMode="auto">
              <a:xfrm>
                <a:off x="1511" y="1571"/>
                <a:ext cx="321" cy="317"/>
              </a:xfrm>
              <a:custGeom>
                <a:avLst/>
                <a:gdLst>
                  <a:gd name="T0" fmla="*/ 150 w 431"/>
                  <a:gd name="T1" fmla="*/ 0 h 517"/>
                  <a:gd name="T2" fmla="*/ 0 w 431"/>
                  <a:gd name="T3" fmla="*/ 86 h 517"/>
                  <a:gd name="T4" fmla="*/ 58 w 431"/>
                  <a:gd name="T5" fmla="*/ 304 h 517"/>
                  <a:gd name="T6" fmla="*/ 128 w 431"/>
                  <a:gd name="T7" fmla="*/ 317 h 517"/>
                  <a:gd name="T8" fmla="*/ 241 w 431"/>
                  <a:gd name="T9" fmla="*/ 297 h 517"/>
                  <a:gd name="T10" fmla="*/ 276 w 431"/>
                  <a:gd name="T11" fmla="*/ 229 h 517"/>
                  <a:gd name="T12" fmla="*/ 274 w 431"/>
                  <a:gd name="T13" fmla="*/ 156 h 517"/>
                  <a:gd name="T14" fmla="*/ 321 w 431"/>
                  <a:gd name="T15" fmla="*/ 94 h 517"/>
                  <a:gd name="T16" fmla="*/ 150 w 431"/>
                  <a:gd name="T17" fmla="*/ 0 h 517"/>
                  <a:gd name="T18" fmla="*/ 150 w 431"/>
                  <a:gd name="T19" fmla="*/ 0 h 51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31" h="517">
                    <a:moveTo>
                      <a:pt x="202" y="0"/>
                    </a:moveTo>
                    <a:lnTo>
                      <a:pt x="0" y="140"/>
                    </a:lnTo>
                    <a:lnTo>
                      <a:pt x="78" y="495"/>
                    </a:lnTo>
                    <a:lnTo>
                      <a:pt x="172" y="517"/>
                    </a:lnTo>
                    <a:lnTo>
                      <a:pt x="323" y="484"/>
                    </a:lnTo>
                    <a:lnTo>
                      <a:pt x="370" y="373"/>
                    </a:lnTo>
                    <a:lnTo>
                      <a:pt x="368" y="254"/>
                    </a:lnTo>
                    <a:lnTo>
                      <a:pt x="431" y="153"/>
                    </a:lnTo>
                    <a:lnTo>
                      <a:pt x="20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2" name="Freeform 60"/>
              <p:cNvSpPr>
                <a:spLocks noChangeAspect="1"/>
              </p:cNvSpPr>
              <p:nvPr/>
            </p:nvSpPr>
            <p:spPr bwMode="auto">
              <a:xfrm>
                <a:off x="1659" y="1941"/>
                <a:ext cx="322" cy="45"/>
              </a:xfrm>
              <a:custGeom>
                <a:avLst/>
                <a:gdLst>
                  <a:gd name="T0" fmla="*/ 0 w 432"/>
                  <a:gd name="T1" fmla="*/ 10 h 73"/>
                  <a:gd name="T2" fmla="*/ 250 w 432"/>
                  <a:gd name="T3" fmla="*/ 0 h 73"/>
                  <a:gd name="T4" fmla="*/ 319 w 432"/>
                  <a:gd name="T5" fmla="*/ 12 h 73"/>
                  <a:gd name="T6" fmla="*/ 322 w 432"/>
                  <a:gd name="T7" fmla="*/ 20 h 73"/>
                  <a:gd name="T8" fmla="*/ 143 w 432"/>
                  <a:gd name="T9" fmla="*/ 23 h 73"/>
                  <a:gd name="T10" fmla="*/ 3 w 432"/>
                  <a:gd name="T11" fmla="*/ 45 h 73"/>
                  <a:gd name="T12" fmla="*/ 0 w 432"/>
                  <a:gd name="T13" fmla="*/ 10 h 73"/>
                  <a:gd name="T14" fmla="*/ 0 w 432"/>
                  <a:gd name="T15" fmla="*/ 10 h 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32" h="73">
                    <a:moveTo>
                      <a:pt x="0" y="17"/>
                    </a:moveTo>
                    <a:lnTo>
                      <a:pt x="336" y="0"/>
                    </a:lnTo>
                    <a:lnTo>
                      <a:pt x="428" y="19"/>
                    </a:lnTo>
                    <a:lnTo>
                      <a:pt x="432" y="32"/>
                    </a:lnTo>
                    <a:lnTo>
                      <a:pt x="192" y="38"/>
                    </a:lnTo>
                    <a:lnTo>
                      <a:pt x="4" y="73"/>
                    </a:lnTo>
                    <a:lnTo>
                      <a:pt x="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3" name="Freeform 61"/>
              <p:cNvSpPr>
                <a:spLocks noChangeAspect="1"/>
              </p:cNvSpPr>
              <p:nvPr/>
            </p:nvSpPr>
            <p:spPr bwMode="auto">
              <a:xfrm>
                <a:off x="1476" y="1991"/>
                <a:ext cx="300" cy="1040"/>
              </a:xfrm>
              <a:custGeom>
                <a:avLst/>
                <a:gdLst>
                  <a:gd name="T0" fmla="*/ 184 w 402"/>
                  <a:gd name="T1" fmla="*/ 0 h 1694"/>
                  <a:gd name="T2" fmla="*/ 210 w 402"/>
                  <a:gd name="T3" fmla="*/ 518 h 1694"/>
                  <a:gd name="T4" fmla="*/ 231 w 402"/>
                  <a:gd name="T5" fmla="*/ 546 h 1694"/>
                  <a:gd name="T6" fmla="*/ 249 w 402"/>
                  <a:gd name="T7" fmla="*/ 952 h 1694"/>
                  <a:gd name="T8" fmla="*/ 300 w 402"/>
                  <a:gd name="T9" fmla="*/ 979 h 1694"/>
                  <a:gd name="T10" fmla="*/ 281 w 402"/>
                  <a:gd name="T11" fmla="*/ 1027 h 1694"/>
                  <a:gd name="T12" fmla="*/ 246 w 402"/>
                  <a:gd name="T13" fmla="*/ 1039 h 1694"/>
                  <a:gd name="T14" fmla="*/ 16 w 402"/>
                  <a:gd name="T15" fmla="*/ 1040 h 1694"/>
                  <a:gd name="T16" fmla="*/ 0 w 402"/>
                  <a:gd name="T17" fmla="*/ 1001 h 1694"/>
                  <a:gd name="T18" fmla="*/ 64 w 402"/>
                  <a:gd name="T19" fmla="*/ 958 h 1694"/>
                  <a:gd name="T20" fmla="*/ 93 w 402"/>
                  <a:gd name="T21" fmla="*/ 561 h 1694"/>
                  <a:gd name="T22" fmla="*/ 92 w 402"/>
                  <a:gd name="T23" fmla="*/ 538 h 1694"/>
                  <a:gd name="T24" fmla="*/ 125 w 402"/>
                  <a:gd name="T25" fmla="*/ 504 h 1694"/>
                  <a:gd name="T26" fmla="*/ 144 w 402"/>
                  <a:gd name="T27" fmla="*/ 16 h 1694"/>
                  <a:gd name="T28" fmla="*/ 184 w 402"/>
                  <a:gd name="T29" fmla="*/ 0 h 1694"/>
                  <a:gd name="T30" fmla="*/ 184 w 402"/>
                  <a:gd name="T31" fmla="*/ 0 h 1694"/>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402" h="1694">
                    <a:moveTo>
                      <a:pt x="247" y="0"/>
                    </a:moveTo>
                    <a:lnTo>
                      <a:pt x="282" y="844"/>
                    </a:lnTo>
                    <a:lnTo>
                      <a:pt x="310" y="889"/>
                    </a:lnTo>
                    <a:lnTo>
                      <a:pt x="333" y="1550"/>
                    </a:lnTo>
                    <a:lnTo>
                      <a:pt x="402" y="1595"/>
                    </a:lnTo>
                    <a:lnTo>
                      <a:pt x="376" y="1673"/>
                    </a:lnTo>
                    <a:lnTo>
                      <a:pt x="329" y="1692"/>
                    </a:lnTo>
                    <a:lnTo>
                      <a:pt x="22" y="1694"/>
                    </a:lnTo>
                    <a:lnTo>
                      <a:pt x="0" y="1630"/>
                    </a:lnTo>
                    <a:lnTo>
                      <a:pt x="86" y="1561"/>
                    </a:lnTo>
                    <a:lnTo>
                      <a:pt x="125" y="913"/>
                    </a:lnTo>
                    <a:lnTo>
                      <a:pt x="123" y="877"/>
                    </a:lnTo>
                    <a:lnTo>
                      <a:pt x="168" y="821"/>
                    </a:lnTo>
                    <a:lnTo>
                      <a:pt x="193" y="26"/>
                    </a:lnTo>
                    <a:lnTo>
                      <a:pt x="2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4" name="Freeform 62"/>
              <p:cNvSpPr>
                <a:spLocks noChangeAspect="1"/>
              </p:cNvSpPr>
              <p:nvPr/>
            </p:nvSpPr>
            <p:spPr bwMode="auto">
              <a:xfrm>
                <a:off x="1413" y="1481"/>
                <a:ext cx="522" cy="371"/>
              </a:xfrm>
              <a:custGeom>
                <a:avLst/>
                <a:gdLst>
                  <a:gd name="T0" fmla="*/ 34 w 699"/>
                  <a:gd name="T1" fmla="*/ 102 h 604"/>
                  <a:gd name="T2" fmla="*/ 119 w 699"/>
                  <a:gd name="T3" fmla="*/ 177 h 604"/>
                  <a:gd name="T4" fmla="*/ 3 w 699"/>
                  <a:gd name="T5" fmla="*/ 165 h 604"/>
                  <a:gd name="T6" fmla="*/ 81 w 699"/>
                  <a:gd name="T7" fmla="*/ 215 h 604"/>
                  <a:gd name="T8" fmla="*/ 0 w 699"/>
                  <a:gd name="T9" fmla="*/ 255 h 604"/>
                  <a:gd name="T10" fmla="*/ 98 w 699"/>
                  <a:gd name="T11" fmla="*/ 263 h 604"/>
                  <a:gd name="T12" fmla="*/ 10 w 699"/>
                  <a:gd name="T13" fmla="*/ 301 h 604"/>
                  <a:gd name="T14" fmla="*/ 103 w 699"/>
                  <a:gd name="T15" fmla="*/ 309 h 604"/>
                  <a:gd name="T16" fmla="*/ 58 w 699"/>
                  <a:gd name="T17" fmla="*/ 337 h 604"/>
                  <a:gd name="T18" fmla="*/ 116 w 699"/>
                  <a:gd name="T19" fmla="*/ 337 h 604"/>
                  <a:gd name="T20" fmla="*/ 92 w 699"/>
                  <a:gd name="T21" fmla="*/ 369 h 604"/>
                  <a:gd name="T22" fmla="*/ 158 w 699"/>
                  <a:gd name="T23" fmla="*/ 359 h 604"/>
                  <a:gd name="T24" fmla="*/ 355 w 699"/>
                  <a:gd name="T25" fmla="*/ 354 h 604"/>
                  <a:gd name="T26" fmla="*/ 413 w 699"/>
                  <a:gd name="T27" fmla="*/ 371 h 604"/>
                  <a:gd name="T28" fmla="*/ 377 w 699"/>
                  <a:gd name="T29" fmla="*/ 333 h 604"/>
                  <a:gd name="T30" fmla="*/ 431 w 699"/>
                  <a:gd name="T31" fmla="*/ 335 h 604"/>
                  <a:gd name="T32" fmla="*/ 373 w 699"/>
                  <a:gd name="T33" fmla="*/ 301 h 604"/>
                  <a:gd name="T34" fmla="*/ 455 w 699"/>
                  <a:gd name="T35" fmla="*/ 297 h 604"/>
                  <a:gd name="T36" fmla="*/ 385 w 699"/>
                  <a:gd name="T37" fmla="*/ 260 h 604"/>
                  <a:gd name="T38" fmla="*/ 508 w 699"/>
                  <a:gd name="T39" fmla="*/ 259 h 604"/>
                  <a:gd name="T40" fmla="*/ 413 w 699"/>
                  <a:gd name="T41" fmla="*/ 219 h 604"/>
                  <a:gd name="T42" fmla="*/ 522 w 699"/>
                  <a:gd name="T43" fmla="*/ 201 h 604"/>
                  <a:gd name="T44" fmla="*/ 408 w 699"/>
                  <a:gd name="T45" fmla="*/ 176 h 604"/>
                  <a:gd name="T46" fmla="*/ 495 w 699"/>
                  <a:gd name="T47" fmla="*/ 130 h 604"/>
                  <a:gd name="T48" fmla="*/ 405 w 699"/>
                  <a:gd name="T49" fmla="*/ 132 h 604"/>
                  <a:gd name="T50" fmla="*/ 456 w 699"/>
                  <a:gd name="T51" fmla="*/ 77 h 604"/>
                  <a:gd name="T52" fmla="*/ 366 w 699"/>
                  <a:gd name="T53" fmla="*/ 107 h 604"/>
                  <a:gd name="T54" fmla="*/ 382 w 699"/>
                  <a:gd name="T55" fmla="*/ 26 h 604"/>
                  <a:gd name="T56" fmla="*/ 318 w 699"/>
                  <a:gd name="T57" fmla="*/ 93 h 604"/>
                  <a:gd name="T58" fmla="*/ 320 w 699"/>
                  <a:gd name="T59" fmla="*/ 9 h 604"/>
                  <a:gd name="T60" fmla="*/ 261 w 699"/>
                  <a:gd name="T61" fmla="*/ 88 h 604"/>
                  <a:gd name="T62" fmla="*/ 201 w 699"/>
                  <a:gd name="T63" fmla="*/ 0 h 604"/>
                  <a:gd name="T64" fmla="*/ 196 w 699"/>
                  <a:gd name="T65" fmla="*/ 92 h 604"/>
                  <a:gd name="T66" fmla="*/ 111 w 699"/>
                  <a:gd name="T67" fmla="*/ 38 h 604"/>
                  <a:gd name="T68" fmla="*/ 137 w 699"/>
                  <a:gd name="T69" fmla="*/ 128 h 604"/>
                  <a:gd name="T70" fmla="*/ 34 w 699"/>
                  <a:gd name="T71" fmla="*/ 102 h 604"/>
                  <a:gd name="T72" fmla="*/ 34 w 699"/>
                  <a:gd name="T73" fmla="*/ 102 h 6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99" h="604">
                    <a:moveTo>
                      <a:pt x="45" y="166"/>
                    </a:moveTo>
                    <a:lnTo>
                      <a:pt x="159" y="288"/>
                    </a:lnTo>
                    <a:lnTo>
                      <a:pt x="4" y="269"/>
                    </a:lnTo>
                    <a:lnTo>
                      <a:pt x="108" y="350"/>
                    </a:lnTo>
                    <a:lnTo>
                      <a:pt x="0" y="415"/>
                    </a:lnTo>
                    <a:lnTo>
                      <a:pt x="131" y="428"/>
                    </a:lnTo>
                    <a:lnTo>
                      <a:pt x="13" y="490"/>
                    </a:lnTo>
                    <a:lnTo>
                      <a:pt x="138" y="503"/>
                    </a:lnTo>
                    <a:lnTo>
                      <a:pt x="78" y="549"/>
                    </a:lnTo>
                    <a:lnTo>
                      <a:pt x="155" y="549"/>
                    </a:lnTo>
                    <a:lnTo>
                      <a:pt x="123" y="600"/>
                    </a:lnTo>
                    <a:lnTo>
                      <a:pt x="211" y="585"/>
                    </a:lnTo>
                    <a:lnTo>
                      <a:pt x="476" y="576"/>
                    </a:lnTo>
                    <a:lnTo>
                      <a:pt x="553" y="604"/>
                    </a:lnTo>
                    <a:lnTo>
                      <a:pt x="505" y="542"/>
                    </a:lnTo>
                    <a:lnTo>
                      <a:pt x="577" y="546"/>
                    </a:lnTo>
                    <a:lnTo>
                      <a:pt x="499" y="490"/>
                    </a:lnTo>
                    <a:lnTo>
                      <a:pt x="609" y="484"/>
                    </a:lnTo>
                    <a:lnTo>
                      <a:pt x="516" y="424"/>
                    </a:lnTo>
                    <a:lnTo>
                      <a:pt x="680" y="422"/>
                    </a:lnTo>
                    <a:lnTo>
                      <a:pt x="553" y="357"/>
                    </a:lnTo>
                    <a:lnTo>
                      <a:pt x="699" y="327"/>
                    </a:lnTo>
                    <a:lnTo>
                      <a:pt x="547" y="286"/>
                    </a:lnTo>
                    <a:lnTo>
                      <a:pt x="663" y="211"/>
                    </a:lnTo>
                    <a:lnTo>
                      <a:pt x="542" y="215"/>
                    </a:lnTo>
                    <a:lnTo>
                      <a:pt x="611" y="125"/>
                    </a:lnTo>
                    <a:lnTo>
                      <a:pt x="490" y="174"/>
                    </a:lnTo>
                    <a:lnTo>
                      <a:pt x="512" y="43"/>
                    </a:lnTo>
                    <a:lnTo>
                      <a:pt x="426" y="152"/>
                    </a:lnTo>
                    <a:lnTo>
                      <a:pt x="428" y="15"/>
                    </a:lnTo>
                    <a:lnTo>
                      <a:pt x="349" y="144"/>
                    </a:lnTo>
                    <a:lnTo>
                      <a:pt x="269" y="0"/>
                    </a:lnTo>
                    <a:lnTo>
                      <a:pt x="262" y="150"/>
                    </a:lnTo>
                    <a:lnTo>
                      <a:pt x="149" y="62"/>
                    </a:lnTo>
                    <a:lnTo>
                      <a:pt x="183" y="209"/>
                    </a:lnTo>
                    <a:lnTo>
                      <a:pt x="45"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5" name="Freeform 63"/>
              <p:cNvSpPr>
                <a:spLocks noChangeAspect="1"/>
              </p:cNvSpPr>
              <p:nvPr/>
            </p:nvSpPr>
            <p:spPr bwMode="auto">
              <a:xfrm>
                <a:off x="1550" y="1680"/>
                <a:ext cx="182" cy="169"/>
              </a:xfrm>
              <a:custGeom>
                <a:avLst/>
                <a:gdLst>
                  <a:gd name="T0" fmla="*/ 46 w 245"/>
                  <a:gd name="T1" fmla="*/ 169 h 275"/>
                  <a:gd name="T2" fmla="*/ 155 w 245"/>
                  <a:gd name="T3" fmla="*/ 164 h 275"/>
                  <a:gd name="T4" fmla="*/ 182 w 245"/>
                  <a:gd name="T5" fmla="*/ 65 h 275"/>
                  <a:gd name="T6" fmla="*/ 165 w 245"/>
                  <a:gd name="T7" fmla="*/ 58 h 275"/>
                  <a:gd name="T8" fmla="*/ 163 w 245"/>
                  <a:gd name="T9" fmla="*/ 12 h 275"/>
                  <a:gd name="T10" fmla="*/ 134 w 245"/>
                  <a:gd name="T11" fmla="*/ 0 h 275"/>
                  <a:gd name="T12" fmla="*/ 128 w 245"/>
                  <a:gd name="T13" fmla="*/ 17 h 275"/>
                  <a:gd name="T14" fmla="*/ 108 w 245"/>
                  <a:gd name="T15" fmla="*/ 2 h 275"/>
                  <a:gd name="T16" fmla="*/ 89 w 245"/>
                  <a:gd name="T17" fmla="*/ 16 h 275"/>
                  <a:gd name="T18" fmla="*/ 67 w 245"/>
                  <a:gd name="T19" fmla="*/ 1 h 275"/>
                  <a:gd name="T20" fmla="*/ 46 w 245"/>
                  <a:gd name="T21" fmla="*/ 17 h 275"/>
                  <a:gd name="T22" fmla="*/ 27 w 245"/>
                  <a:gd name="T23" fmla="*/ 6 h 275"/>
                  <a:gd name="T24" fmla="*/ 8 w 245"/>
                  <a:gd name="T25" fmla="*/ 24 h 275"/>
                  <a:gd name="T26" fmla="*/ 17 w 245"/>
                  <a:gd name="T27" fmla="*/ 49 h 275"/>
                  <a:gd name="T28" fmla="*/ 0 w 245"/>
                  <a:gd name="T29" fmla="*/ 62 h 275"/>
                  <a:gd name="T30" fmla="*/ 46 w 245"/>
                  <a:gd name="T31" fmla="*/ 169 h 275"/>
                  <a:gd name="T32" fmla="*/ 46 w 245"/>
                  <a:gd name="T33" fmla="*/ 169 h 27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245" h="275">
                    <a:moveTo>
                      <a:pt x="62" y="275"/>
                    </a:moveTo>
                    <a:lnTo>
                      <a:pt x="209" y="267"/>
                    </a:lnTo>
                    <a:lnTo>
                      <a:pt x="245" y="105"/>
                    </a:lnTo>
                    <a:lnTo>
                      <a:pt x="222" y="95"/>
                    </a:lnTo>
                    <a:lnTo>
                      <a:pt x="219" y="19"/>
                    </a:lnTo>
                    <a:lnTo>
                      <a:pt x="181" y="0"/>
                    </a:lnTo>
                    <a:lnTo>
                      <a:pt x="172" y="28"/>
                    </a:lnTo>
                    <a:lnTo>
                      <a:pt x="146" y="4"/>
                    </a:lnTo>
                    <a:lnTo>
                      <a:pt x="120" y="26"/>
                    </a:lnTo>
                    <a:lnTo>
                      <a:pt x="90" y="2"/>
                    </a:lnTo>
                    <a:lnTo>
                      <a:pt x="62" y="28"/>
                    </a:lnTo>
                    <a:lnTo>
                      <a:pt x="37" y="10"/>
                    </a:lnTo>
                    <a:lnTo>
                      <a:pt x="11" y="39"/>
                    </a:lnTo>
                    <a:lnTo>
                      <a:pt x="23" y="79"/>
                    </a:lnTo>
                    <a:lnTo>
                      <a:pt x="0" y="101"/>
                    </a:lnTo>
                    <a:lnTo>
                      <a:pt x="62" y="275"/>
                    </a:lnTo>
                    <a:close/>
                  </a:path>
                </a:pathLst>
              </a:custGeom>
              <a:solidFill>
                <a:srgbClr val="FFFF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6" name="Freeform 64"/>
              <p:cNvSpPr>
                <a:spLocks noChangeAspect="1"/>
              </p:cNvSpPr>
              <p:nvPr/>
            </p:nvSpPr>
            <p:spPr bwMode="auto">
              <a:xfrm>
                <a:off x="1577" y="1576"/>
                <a:ext cx="185" cy="77"/>
              </a:xfrm>
              <a:custGeom>
                <a:avLst/>
                <a:gdLst>
                  <a:gd name="T0" fmla="*/ 69 w 248"/>
                  <a:gd name="T1" fmla="*/ 9 h 125"/>
                  <a:gd name="T2" fmla="*/ 0 w 248"/>
                  <a:gd name="T3" fmla="*/ 77 h 125"/>
                  <a:gd name="T4" fmla="*/ 117 w 248"/>
                  <a:gd name="T5" fmla="*/ 76 h 125"/>
                  <a:gd name="T6" fmla="*/ 96 w 248"/>
                  <a:gd name="T7" fmla="*/ 23 h 125"/>
                  <a:gd name="T8" fmla="*/ 170 w 248"/>
                  <a:gd name="T9" fmla="*/ 77 h 125"/>
                  <a:gd name="T10" fmla="*/ 185 w 248"/>
                  <a:gd name="T11" fmla="*/ 73 h 125"/>
                  <a:gd name="T12" fmla="*/ 104 w 248"/>
                  <a:gd name="T13" fmla="*/ 0 h 125"/>
                  <a:gd name="T14" fmla="*/ 69 w 248"/>
                  <a:gd name="T15" fmla="*/ 9 h 125"/>
                  <a:gd name="T16" fmla="*/ 69 w 248"/>
                  <a:gd name="T17" fmla="*/ 9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48" h="125">
                    <a:moveTo>
                      <a:pt x="93" y="15"/>
                    </a:moveTo>
                    <a:lnTo>
                      <a:pt x="0" y="125"/>
                    </a:lnTo>
                    <a:lnTo>
                      <a:pt x="157" y="124"/>
                    </a:lnTo>
                    <a:lnTo>
                      <a:pt x="129" y="38"/>
                    </a:lnTo>
                    <a:lnTo>
                      <a:pt x="228" y="125"/>
                    </a:lnTo>
                    <a:lnTo>
                      <a:pt x="248" y="118"/>
                    </a:lnTo>
                    <a:lnTo>
                      <a:pt x="140" y="0"/>
                    </a:lnTo>
                    <a:lnTo>
                      <a:pt x="93" y="15"/>
                    </a:lnTo>
                    <a:close/>
                  </a:path>
                </a:pathLst>
              </a:custGeom>
              <a:solidFill>
                <a:srgbClr val="B8B8D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7" name="Freeform 65"/>
              <p:cNvSpPr>
                <a:spLocks noChangeAspect="1"/>
              </p:cNvSpPr>
              <p:nvPr/>
            </p:nvSpPr>
            <p:spPr bwMode="auto">
              <a:xfrm>
                <a:off x="1585" y="2031"/>
                <a:ext cx="77" cy="471"/>
              </a:xfrm>
              <a:custGeom>
                <a:avLst/>
                <a:gdLst>
                  <a:gd name="T0" fmla="*/ 43 w 104"/>
                  <a:gd name="T1" fmla="*/ 3 h 768"/>
                  <a:gd name="T2" fmla="*/ 58 w 104"/>
                  <a:gd name="T3" fmla="*/ 0 h 768"/>
                  <a:gd name="T4" fmla="*/ 77 w 104"/>
                  <a:gd name="T5" fmla="*/ 470 h 768"/>
                  <a:gd name="T6" fmla="*/ 58 w 104"/>
                  <a:gd name="T7" fmla="*/ 470 h 768"/>
                  <a:gd name="T8" fmla="*/ 54 w 104"/>
                  <a:gd name="T9" fmla="*/ 419 h 768"/>
                  <a:gd name="T10" fmla="*/ 47 w 104"/>
                  <a:gd name="T11" fmla="*/ 111 h 768"/>
                  <a:gd name="T12" fmla="*/ 24 w 104"/>
                  <a:gd name="T13" fmla="*/ 456 h 768"/>
                  <a:gd name="T14" fmla="*/ 27 w 104"/>
                  <a:gd name="T15" fmla="*/ 470 h 768"/>
                  <a:gd name="T16" fmla="*/ 0 w 104"/>
                  <a:gd name="T17" fmla="*/ 471 h 768"/>
                  <a:gd name="T18" fmla="*/ 43 w 104"/>
                  <a:gd name="T19" fmla="*/ 3 h 768"/>
                  <a:gd name="T20" fmla="*/ 43 w 104"/>
                  <a:gd name="T21" fmla="*/ 3 h 7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04" h="768">
                    <a:moveTo>
                      <a:pt x="58" y="5"/>
                    </a:moveTo>
                    <a:lnTo>
                      <a:pt x="78" y="0"/>
                    </a:lnTo>
                    <a:lnTo>
                      <a:pt x="104" y="766"/>
                    </a:lnTo>
                    <a:lnTo>
                      <a:pt x="78" y="766"/>
                    </a:lnTo>
                    <a:lnTo>
                      <a:pt x="73" y="683"/>
                    </a:lnTo>
                    <a:lnTo>
                      <a:pt x="63" y="181"/>
                    </a:lnTo>
                    <a:lnTo>
                      <a:pt x="33" y="743"/>
                    </a:lnTo>
                    <a:lnTo>
                      <a:pt x="37" y="766"/>
                    </a:lnTo>
                    <a:lnTo>
                      <a:pt x="0" y="768"/>
                    </a:lnTo>
                    <a:lnTo>
                      <a:pt x="58" y="5"/>
                    </a:lnTo>
                    <a:close/>
                  </a:path>
                </a:pathLst>
              </a:custGeom>
              <a:solidFill>
                <a:srgbClr val="D1BD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8" name="Freeform 66"/>
              <p:cNvSpPr>
                <a:spLocks noChangeAspect="1"/>
              </p:cNvSpPr>
              <p:nvPr/>
            </p:nvSpPr>
            <p:spPr bwMode="auto">
              <a:xfrm>
                <a:off x="1497" y="2553"/>
                <a:ext cx="252" cy="480"/>
              </a:xfrm>
              <a:custGeom>
                <a:avLst/>
                <a:gdLst>
                  <a:gd name="T0" fmla="*/ 96 w 338"/>
                  <a:gd name="T1" fmla="*/ 0 h 782"/>
                  <a:gd name="T2" fmla="*/ 177 w 338"/>
                  <a:gd name="T3" fmla="*/ 4 h 782"/>
                  <a:gd name="T4" fmla="*/ 197 w 338"/>
                  <a:gd name="T5" fmla="*/ 397 h 782"/>
                  <a:gd name="T6" fmla="*/ 252 w 338"/>
                  <a:gd name="T7" fmla="*/ 428 h 782"/>
                  <a:gd name="T8" fmla="*/ 226 w 338"/>
                  <a:gd name="T9" fmla="*/ 480 h 782"/>
                  <a:gd name="T10" fmla="*/ 1 w 338"/>
                  <a:gd name="T11" fmla="*/ 474 h 782"/>
                  <a:gd name="T12" fmla="*/ 0 w 338"/>
                  <a:gd name="T13" fmla="*/ 456 h 782"/>
                  <a:gd name="T14" fmla="*/ 28 w 338"/>
                  <a:gd name="T15" fmla="*/ 438 h 782"/>
                  <a:gd name="T16" fmla="*/ 212 w 338"/>
                  <a:gd name="T17" fmla="*/ 444 h 782"/>
                  <a:gd name="T18" fmla="*/ 204 w 338"/>
                  <a:gd name="T19" fmla="*/ 424 h 782"/>
                  <a:gd name="T20" fmla="*/ 59 w 338"/>
                  <a:gd name="T21" fmla="*/ 410 h 782"/>
                  <a:gd name="T22" fmla="*/ 67 w 338"/>
                  <a:gd name="T23" fmla="*/ 349 h 782"/>
                  <a:gd name="T24" fmla="*/ 96 w 338"/>
                  <a:gd name="T25" fmla="*/ 235 h 782"/>
                  <a:gd name="T26" fmla="*/ 96 w 338"/>
                  <a:gd name="T27" fmla="*/ 0 h 782"/>
                  <a:gd name="T28" fmla="*/ 96 w 338"/>
                  <a:gd name="T29" fmla="*/ 0 h 78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38" h="782">
                    <a:moveTo>
                      <a:pt x="129" y="0"/>
                    </a:moveTo>
                    <a:lnTo>
                      <a:pt x="237" y="7"/>
                    </a:lnTo>
                    <a:lnTo>
                      <a:pt x="264" y="646"/>
                    </a:lnTo>
                    <a:lnTo>
                      <a:pt x="338" y="698"/>
                    </a:lnTo>
                    <a:lnTo>
                      <a:pt x="303" y="782"/>
                    </a:lnTo>
                    <a:lnTo>
                      <a:pt x="2" y="773"/>
                    </a:lnTo>
                    <a:lnTo>
                      <a:pt x="0" y="743"/>
                    </a:lnTo>
                    <a:lnTo>
                      <a:pt x="37" y="713"/>
                    </a:lnTo>
                    <a:lnTo>
                      <a:pt x="284" y="724"/>
                    </a:lnTo>
                    <a:lnTo>
                      <a:pt x="273" y="691"/>
                    </a:lnTo>
                    <a:lnTo>
                      <a:pt x="79" y="668"/>
                    </a:lnTo>
                    <a:lnTo>
                      <a:pt x="90" y="569"/>
                    </a:lnTo>
                    <a:lnTo>
                      <a:pt x="129" y="383"/>
                    </a:lnTo>
                    <a:lnTo>
                      <a:pt x="129" y="0"/>
                    </a:lnTo>
                    <a:close/>
                  </a:path>
                </a:pathLst>
              </a:custGeom>
              <a:solidFill>
                <a:srgbClr val="F2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69" name="Freeform 67"/>
              <p:cNvSpPr>
                <a:spLocks noChangeAspect="1"/>
              </p:cNvSpPr>
              <p:nvPr/>
            </p:nvSpPr>
            <p:spPr bwMode="auto">
              <a:xfrm>
                <a:off x="1349" y="1548"/>
                <a:ext cx="138" cy="293"/>
              </a:xfrm>
              <a:custGeom>
                <a:avLst/>
                <a:gdLst>
                  <a:gd name="T0" fmla="*/ 111 w 185"/>
                  <a:gd name="T1" fmla="*/ 284 h 478"/>
                  <a:gd name="T2" fmla="*/ 88 w 185"/>
                  <a:gd name="T3" fmla="*/ 275 h 478"/>
                  <a:gd name="T4" fmla="*/ 69 w 185"/>
                  <a:gd name="T5" fmla="*/ 267 h 478"/>
                  <a:gd name="T6" fmla="*/ 51 w 185"/>
                  <a:gd name="T7" fmla="*/ 255 h 478"/>
                  <a:gd name="T8" fmla="*/ 45 w 185"/>
                  <a:gd name="T9" fmla="*/ 248 h 478"/>
                  <a:gd name="T10" fmla="*/ 31 w 185"/>
                  <a:gd name="T11" fmla="*/ 214 h 478"/>
                  <a:gd name="T12" fmla="*/ 37 w 185"/>
                  <a:gd name="T13" fmla="*/ 180 h 478"/>
                  <a:gd name="T14" fmla="*/ 51 w 185"/>
                  <a:gd name="T15" fmla="*/ 156 h 478"/>
                  <a:gd name="T16" fmla="*/ 60 w 185"/>
                  <a:gd name="T17" fmla="*/ 150 h 478"/>
                  <a:gd name="T18" fmla="*/ 66 w 185"/>
                  <a:gd name="T19" fmla="*/ 144 h 478"/>
                  <a:gd name="T20" fmla="*/ 66 w 185"/>
                  <a:gd name="T21" fmla="*/ 134 h 478"/>
                  <a:gd name="T22" fmla="*/ 45 w 185"/>
                  <a:gd name="T23" fmla="*/ 90 h 478"/>
                  <a:gd name="T24" fmla="*/ 48 w 185"/>
                  <a:gd name="T25" fmla="*/ 61 h 478"/>
                  <a:gd name="T26" fmla="*/ 54 w 185"/>
                  <a:gd name="T27" fmla="*/ 47 h 478"/>
                  <a:gd name="T28" fmla="*/ 64 w 185"/>
                  <a:gd name="T29" fmla="*/ 36 h 478"/>
                  <a:gd name="T30" fmla="*/ 69 w 185"/>
                  <a:gd name="T31" fmla="*/ 32 h 478"/>
                  <a:gd name="T32" fmla="*/ 81 w 185"/>
                  <a:gd name="T33" fmla="*/ 24 h 478"/>
                  <a:gd name="T34" fmla="*/ 96 w 185"/>
                  <a:gd name="T35" fmla="*/ 16 h 478"/>
                  <a:gd name="T36" fmla="*/ 110 w 185"/>
                  <a:gd name="T37" fmla="*/ 9 h 478"/>
                  <a:gd name="T38" fmla="*/ 133 w 185"/>
                  <a:gd name="T39" fmla="*/ 1 h 478"/>
                  <a:gd name="T40" fmla="*/ 106 w 185"/>
                  <a:gd name="T41" fmla="*/ 0 h 478"/>
                  <a:gd name="T42" fmla="*/ 64 w 185"/>
                  <a:gd name="T43" fmla="*/ 11 h 478"/>
                  <a:gd name="T44" fmla="*/ 48 w 185"/>
                  <a:gd name="T45" fmla="*/ 20 h 478"/>
                  <a:gd name="T46" fmla="*/ 42 w 185"/>
                  <a:gd name="T47" fmla="*/ 26 h 478"/>
                  <a:gd name="T48" fmla="*/ 27 w 185"/>
                  <a:gd name="T49" fmla="*/ 44 h 478"/>
                  <a:gd name="T50" fmla="*/ 16 w 185"/>
                  <a:gd name="T51" fmla="*/ 87 h 478"/>
                  <a:gd name="T52" fmla="*/ 27 w 185"/>
                  <a:gd name="T53" fmla="*/ 113 h 478"/>
                  <a:gd name="T54" fmla="*/ 39 w 185"/>
                  <a:gd name="T55" fmla="*/ 131 h 478"/>
                  <a:gd name="T56" fmla="*/ 46 w 185"/>
                  <a:gd name="T57" fmla="*/ 139 h 478"/>
                  <a:gd name="T58" fmla="*/ 46 w 185"/>
                  <a:gd name="T59" fmla="*/ 143 h 478"/>
                  <a:gd name="T60" fmla="*/ 35 w 185"/>
                  <a:gd name="T61" fmla="*/ 153 h 478"/>
                  <a:gd name="T62" fmla="*/ 21 w 185"/>
                  <a:gd name="T63" fmla="*/ 170 h 478"/>
                  <a:gd name="T64" fmla="*/ 3 w 185"/>
                  <a:gd name="T65" fmla="*/ 199 h 478"/>
                  <a:gd name="T66" fmla="*/ 0 w 185"/>
                  <a:gd name="T67" fmla="*/ 227 h 478"/>
                  <a:gd name="T68" fmla="*/ 14 w 185"/>
                  <a:gd name="T69" fmla="*/ 251 h 478"/>
                  <a:gd name="T70" fmla="*/ 28 w 185"/>
                  <a:gd name="T71" fmla="*/ 265 h 478"/>
                  <a:gd name="T72" fmla="*/ 37 w 185"/>
                  <a:gd name="T73" fmla="*/ 273 h 478"/>
                  <a:gd name="T74" fmla="*/ 48 w 185"/>
                  <a:gd name="T75" fmla="*/ 280 h 478"/>
                  <a:gd name="T76" fmla="*/ 66 w 185"/>
                  <a:gd name="T77" fmla="*/ 287 h 478"/>
                  <a:gd name="T78" fmla="*/ 96 w 185"/>
                  <a:gd name="T79" fmla="*/ 293 h 478"/>
                  <a:gd name="T80" fmla="*/ 138 w 185"/>
                  <a:gd name="T81" fmla="*/ 292 h 478"/>
                  <a:gd name="T82" fmla="*/ 128 w 185"/>
                  <a:gd name="T83" fmla="*/ 287 h 47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85" h="478">
                    <a:moveTo>
                      <a:pt x="172" y="468"/>
                    </a:moveTo>
                    <a:lnTo>
                      <a:pt x="149" y="463"/>
                    </a:lnTo>
                    <a:lnTo>
                      <a:pt x="129" y="453"/>
                    </a:lnTo>
                    <a:lnTo>
                      <a:pt x="118" y="448"/>
                    </a:lnTo>
                    <a:lnTo>
                      <a:pt x="105" y="442"/>
                    </a:lnTo>
                    <a:lnTo>
                      <a:pt x="93" y="435"/>
                    </a:lnTo>
                    <a:lnTo>
                      <a:pt x="80" y="427"/>
                    </a:lnTo>
                    <a:lnTo>
                      <a:pt x="69" y="416"/>
                    </a:lnTo>
                    <a:lnTo>
                      <a:pt x="65" y="410"/>
                    </a:lnTo>
                    <a:lnTo>
                      <a:pt x="60" y="405"/>
                    </a:lnTo>
                    <a:lnTo>
                      <a:pt x="45" y="381"/>
                    </a:lnTo>
                    <a:lnTo>
                      <a:pt x="41" y="349"/>
                    </a:lnTo>
                    <a:lnTo>
                      <a:pt x="43" y="317"/>
                    </a:lnTo>
                    <a:lnTo>
                      <a:pt x="50" y="293"/>
                    </a:lnTo>
                    <a:lnTo>
                      <a:pt x="60" y="272"/>
                    </a:lnTo>
                    <a:lnTo>
                      <a:pt x="69" y="255"/>
                    </a:lnTo>
                    <a:lnTo>
                      <a:pt x="75" y="250"/>
                    </a:lnTo>
                    <a:lnTo>
                      <a:pt x="80" y="244"/>
                    </a:lnTo>
                    <a:lnTo>
                      <a:pt x="84" y="239"/>
                    </a:lnTo>
                    <a:lnTo>
                      <a:pt x="88" y="235"/>
                    </a:lnTo>
                    <a:lnTo>
                      <a:pt x="97" y="229"/>
                    </a:lnTo>
                    <a:lnTo>
                      <a:pt x="88" y="218"/>
                    </a:lnTo>
                    <a:lnTo>
                      <a:pt x="73" y="190"/>
                    </a:lnTo>
                    <a:lnTo>
                      <a:pt x="60" y="147"/>
                    </a:lnTo>
                    <a:lnTo>
                      <a:pt x="58" y="125"/>
                    </a:lnTo>
                    <a:lnTo>
                      <a:pt x="64" y="99"/>
                    </a:lnTo>
                    <a:lnTo>
                      <a:pt x="67" y="87"/>
                    </a:lnTo>
                    <a:lnTo>
                      <a:pt x="73" y="76"/>
                    </a:lnTo>
                    <a:lnTo>
                      <a:pt x="80" y="65"/>
                    </a:lnTo>
                    <a:lnTo>
                      <a:pt x="86" y="59"/>
                    </a:lnTo>
                    <a:lnTo>
                      <a:pt x="90" y="56"/>
                    </a:lnTo>
                    <a:lnTo>
                      <a:pt x="93" y="52"/>
                    </a:lnTo>
                    <a:lnTo>
                      <a:pt x="99" y="46"/>
                    </a:lnTo>
                    <a:lnTo>
                      <a:pt x="108" y="39"/>
                    </a:lnTo>
                    <a:lnTo>
                      <a:pt x="118" y="31"/>
                    </a:lnTo>
                    <a:lnTo>
                      <a:pt x="129" y="26"/>
                    </a:lnTo>
                    <a:lnTo>
                      <a:pt x="138" y="20"/>
                    </a:lnTo>
                    <a:lnTo>
                      <a:pt x="148" y="15"/>
                    </a:lnTo>
                    <a:lnTo>
                      <a:pt x="163" y="7"/>
                    </a:lnTo>
                    <a:lnTo>
                      <a:pt x="178" y="1"/>
                    </a:lnTo>
                    <a:lnTo>
                      <a:pt x="168" y="0"/>
                    </a:lnTo>
                    <a:lnTo>
                      <a:pt x="142" y="0"/>
                    </a:lnTo>
                    <a:lnTo>
                      <a:pt x="107" y="7"/>
                    </a:lnTo>
                    <a:lnTo>
                      <a:pt x="86" y="18"/>
                    </a:lnTo>
                    <a:lnTo>
                      <a:pt x="75" y="26"/>
                    </a:lnTo>
                    <a:lnTo>
                      <a:pt x="65" y="33"/>
                    </a:lnTo>
                    <a:lnTo>
                      <a:pt x="60" y="39"/>
                    </a:lnTo>
                    <a:lnTo>
                      <a:pt x="56" y="43"/>
                    </a:lnTo>
                    <a:lnTo>
                      <a:pt x="47" y="54"/>
                    </a:lnTo>
                    <a:lnTo>
                      <a:pt x="36" y="72"/>
                    </a:lnTo>
                    <a:lnTo>
                      <a:pt x="22" y="108"/>
                    </a:lnTo>
                    <a:lnTo>
                      <a:pt x="21" y="142"/>
                    </a:lnTo>
                    <a:lnTo>
                      <a:pt x="30" y="171"/>
                    </a:lnTo>
                    <a:lnTo>
                      <a:pt x="36" y="184"/>
                    </a:lnTo>
                    <a:lnTo>
                      <a:pt x="41" y="196"/>
                    </a:lnTo>
                    <a:lnTo>
                      <a:pt x="52" y="214"/>
                    </a:lnTo>
                    <a:lnTo>
                      <a:pt x="58" y="222"/>
                    </a:lnTo>
                    <a:lnTo>
                      <a:pt x="62" y="226"/>
                    </a:lnTo>
                    <a:lnTo>
                      <a:pt x="65" y="229"/>
                    </a:lnTo>
                    <a:lnTo>
                      <a:pt x="62" y="233"/>
                    </a:lnTo>
                    <a:lnTo>
                      <a:pt x="52" y="244"/>
                    </a:lnTo>
                    <a:lnTo>
                      <a:pt x="47" y="250"/>
                    </a:lnTo>
                    <a:lnTo>
                      <a:pt x="41" y="259"/>
                    </a:lnTo>
                    <a:lnTo>
                      <a:pt x="28" y="278"/>
                    </a:lnTo>
                    <a:lnTo>
                      <a:pt x="15" y="300"/>
                    </a:lnTo>
                    <a:lnTo>
                      <a:pt x="4" y="325"/>
                    </a:lnTo>
                    <a:lnTo>
                      <a:pt x="0" y="347"/>
                    </a:lnTo>
                    <a:lnTo>
                      <a:pt x="0" y="371"/>
                    </a:lnTo>
                    <a:lnTo>
                      <a:pt x="7" y="392"/>
                    </a:lnTo>
                    <a:lnTo>
                      <a:pt x="19" y="410"/>
                    </a:lnTo>
                    <a:lnTo>
                      <a:pt x="30" y="427"/>
                    </a:lnTo>
                    <a:lnTo>
                      <a:pt x="37" y="433"/>
                    </a:lnTo>
                    <a:lnTo>
                      <a:pt x="43" y="440"/>
                    </a:lnTo>
                    <a:lnTo>
                      <a:pt x="50" y="446"/>
                    </a:lnTo>
                    <a:lnTo>
                      <a:pt x="58" y="452"/>
                    </a:lnTo>
                    <a:lnTo>
                      <a:pt x="65" y="457"/>
                    </a:lnTo>
                    <a:lnTo>
                      <a:pt x="73" y="461"/>
                    </a:lnTo>
                    <a:lnTo>
                      <a:pt x="88" y="468"/>
                    </a:lnTo>
                    <a:lnTo>
                      <a:pt x="101" y="472"/>
                    </a:lnTo>
                    <a:lnTo>
                      <a:pt x="129" y="478"/>
                    </a:lnTo>
                    <a:lnTo>
                      <a:pt x="157" y="478"/>
                    </a:lnTo>
                    <a:lnTo>
                      <a:pt x="185" y="476"/>
                    </a:lnTo>
                    <a:lnTo>
                      <a:pt x="172" y="4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0" name="Freeform 68"/>
              <p:cNvSpPr>
                <a:spLocks noChangeAspect="1"/>
              </p:cNvSpPr>
              <p:nvPr/>
            </p:nvSpPr>
            <p:spPr bwMode="auto">
              <a:xfrm>
                <a:off x="1762" y="1519"/>
                <a:ext cx="235" cy="368"/>
              </a:xfrm>
              <a:custGeom>
                <a:avLst/>
                <a:gdLst>
                  <a:gd name="T0" fmla="*/ 65 w 316"/>
                  <a:gd name="T1" fmla="*/ 4 h 599"/>
                  <a:gd name="T2" fmla="*/ 89 w 316"/>
                  <a:gd name="T3" fmla="*/ 0 h 599"/>
                  <a:gd name="T4" fmla="*/ 142 w 316"/>
                  <a:gd name="T5" fmla="*/ 8 h 599"/>
                  <a:gd name="T6" fmla="*/ 157 w 316"/>
                  <a:gd name="T7" fmla="*/ 16 h 599"/>
                  <a:gd name="T8" fmla="*/ 167 w 316"/>
                  <a:gd name="T9" fmla="*/ 23 h 599"/>
                  <a:gd name="T10" fmla="*/ 178 w 316"/>
                  <a:gd name="T11" fmla="*/ 34 h 599"/>
                  <a:gd name="T12" fmla="*/ 189 w 316"/>
                  <a:gd name="T13" fmla="*/ 68 h 599"/>
                  <a:gd name="T14" fmla="*/ 182 w 316"/>
                  <a:gd name="T15" fmla="*/ 99 h 599"/>
                  <a:gd name="T16" fmla="*/ 171 w 316"/>
                  <a:gd name="T17" fmla="*/ 120 h 599"/>
                  <a:gd name="T18" fmla="*/ 185 w 316"/>
                  <a:gd name="T19" fmla="*/ 127 h 599"/>
                  <a:gd name="T20" fmla="*/ 197 w 316"/>
                  <a:gd name="T21" fmla="*/ 135 h 599"/>
                  <a:gd name="T22" fmla="*/ 211 w 316"/>
                  <a:gd name="T23" fmla="*/ 147 h 599"/>
                  <a:gd name="T24" fmla="*/ 235 w 316"/>
                  <a:gd name="T25" fmla="*/ 194 h 599"/>
                  <a:gd name="T26" fmla="*/ 228 w 316"/>
                  <a:gd name="T27" fmla="*/ 214 h 599"/>
                  <a:gd name="T28" fmla="*/ 214 w 316"/>
                  <a:gd name="T29" fmla="*/ 232 h 599"/>
                  <a:gd name="T30" fmla="*/ 207 w 316"/>
                  <a:gd name="T31" fmla="*/ 238 h 599"/>
                  <a:gd name="T32" fmla="*/ 192 w 316"/>
                  <a:gd name="T33" fmla="*/ 249 h 599"/>
                  <a:gd name="T34" fmla="*/ 176 w 316"/>
                  <a:gd name="T35" fmla="*/ 256 h 599"/>
                  <a:gd name="T36" fmla="*/ 144 w 316"/>
                  <a:gd name="T37" fmla="*/ 260 h 599"/>
                  <a:gd name="T38" fmla="*/ 141 w 316"/>
                  <a:gd name="T39" fmla="*/ 271 h 599"/>
                  <a:gd name="T40" fmla="*/ 146 w 316"/>
                  <a:gd name="T41" fmla="*/ 313 h 599"/>
                  <a:gd name="T42" fmla="*/ 135 w 316"/>
                  <a:gd name="T43" fmla="*/ 336 h 599"/>
                  <a:gd name="T44" fmla="*/ 128 w 316"/>
                  <a:gd name="T45" fmla="*/ 344 h 599"/>
                  <a:gd name="T46" fmla="*/ 118 w 316"/>
                  <a:gd name="T47" fmla="*/ 350 h 599"/>
                  <a:gd name="T48" fmla="*/ 107 w 316"/>
                  <a:gd name="T49" fmla="*/ 357 h 599"/>
                  <a:gd name="T50" fmla="*/ 94 w 316"/>
                  <a:gd name="T51" fmla="*/ 361 h 599"/>
                  <a:gd name="T52" fmla="*/ 61 w 316"/>
                  <a:gd name="T53" fmla="*/ 368 h 599"/>
                  <a:gd name="T54" fmla="*/ 28 w 316"/>
                  <a:gd name="T55" fmla="*/ 365 h 599"/>
                  <a:gd name="T56" fmla="*/ 7 w 316"/>
                  <a:gd name="T57" fmla="*/ 356 h 599"/>
                  <a:gd name="T58" fmla="*/ 8 w 316"/>
                  <a:gd name="T59" fmla="*/ 352 h 599"/>
                  <a:gd name="T60" fmla="*/ 62 w 316"/>
                  <a:gd name="T61" fmla="*/ 352 h 599"/>
                  <a:gd name="T62" fmla="*/ 88 w 316"/>
                  <a:gd name="T63" fmla="*/ 343 h 599"/>
                  <a:gd name="T64" fmla="*/ 118 w 316"/>
                  <a:gd name="T65" fmla="*/ 313 h 599"/>
                  <a:gd name="T66" fmla="*/ 123 w 316"/>
                  <a:gd name="T67" fmla="*/ 264 h 599"/>
                  <a:gd name="T68" fmla="*/ 135 w 316"/>
                  <a:gd name="T69" fmla="*/ 251 h 599"/>
                  <a:gd name="T70" fmla="*/ 158 w 316"/>
                  <a:gd name="T71" fmla="*/ 243 h 599"/>
                  <a:gd name="T72" fmla="*/ 176 w 316"/>
                  <a:gd name="T73" fmla="*/ 235 h 599"/>
                  <a:gd name="T74" fmla="*/ 190 w 316"/>
                  <a:gd name="T75" fmla="*/ 224 h 599"/>
                  <a:gd name="T76" fmla="*/ 206 w 316"/>
                  <a:gd name="T77" fmla="*/ 203 h 599"/>
                  <a:gd name="T78" fmla="*/ 203 w 316"/>
                  <a:gd name="T79" fmla="*/ 168 h 599"/>
                  <a:gd name="T80" fmla="*/ 195 w 316"/>
                  <a:gd name="T81" fmla="*/ 155 h 599"/>
                  <a:gd name="T82" fmla="*/ 189 w 316"/>
                  <a:gd name="T83" fmla="*/ 149 h 599"/>
                  <a:gd name="T84" fmla="*/ 178 w 316"/>
                  <a:gd name="T85" fmla="*/ 140 h 599"/>
                  <a:gd name="T86" fmla="*/ 167 w 316"/>
                  <a:gd name="T87" fmla="*/ 134 h 599"/>
                  <a:gd name="T88" fmla="*/ 152 w 316"/>
                  <a:gd name="T89" fmla="*/ 130 h 599"/>
                  <a:gd name="T90" fmla="*/ 160 w 316"/>
                  <a:gd name="T91" fmla="*/ 93 h 599"/>
                  <a:gd name="T92" fmla="*/ 149 w 316"/>
                  <a:gd name="T93" fmla="*/ 39 h 599"/>
                  <a:gd name="T94" fmla="*/ 118 w 316"/>
                  <a:gd name="T95" fmla="*/ 18 h 599"/>
                  <a:gd name="T96" fmla="*/ 103 w 316"/>
                  <a:gd name="T97" fmla="*/ 12 h 599"/>
                  <a:gd name="T98" fmla="*/ 82 w 316"/>
                  <a:gd name="T99" fmla="*/ 8 h 599"/>
                  <a:gd name="T100" fmla="*/ 57 w 316"/>
                  <a:gd name="T101" fmla="*/ 8 h 59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16" h="599">
                    <a:moveTo>
                      <a:pt x="77" y="13"/>
                    </a:moveTo>
                    <a:lnTo>
                      <a:pt x="88" y="7"/>
                    </a:lnTo>
                    <a:lnTo>
                      <a:pt x="101" y="2"/>
                    </a:lnTo>
                    <a:lnTo>
                      <a:pt x="120" y="0"/>
                    </a:lnTo>
                    <a:lnTo>
                      <a:pt x="166" y="2"/>
                    </a:lnTo>
                    <a:lnTo>
                      <a:pt x="191" y="13"/>
                    </a:lnTo>
                    <a:lnTo>
                      <a:pt x="206" y="20"/>
                    </a:lnTo>
                    <a:lnTo>
                      <a:pt x="211" y="26"/>
                    </a:lnTo>
                    <a:lnTo>
                      <a:pt x="219" y="32"/>
                    </a:lnTo>
                    <a:lnTo>
                      <a:pt x="224" y="37"/>
                    </a:lnTo>
                    <a:lnTo>
                      <a:pt x="230" y="43"/>
                    </a:lnTo>
                    <a:lnTo>
                      <a:pt x="239" y="56"/>
                    </a:lnTo>
                    <a:lnTo>
                      <a:pt x="251" y="84"/>
                    </a:lnTo>
                    <a:lnTo>
                      <a:pt x="254" y="110"/>
                    </a:lnTo>
                    <a:lnTo>
                      <a:pt x="251" y="136"/>
                    </a:lnTo>
                    <a:lnTo>
                      <a:pt x="245" y="161"/>
                    </a:lnTo>
                    <a:lnTo>
                      <a:pt x="237" y="179"/>
                    </a:lnTo>
                    <a:lnTo>
                      <a:pt x="230" y="196"/>
                    </a:lnTo>
                    <a:lnTo>
                      <a:pt x="234" y="198"/>
                    </a:lnTo>
                    <a:lnTo>
                      <a:pt x="249" y="207"/>
                    </a:lnTo>
                    <a:lnTo>
                      <a:pt x="256" y="213"/>
                    </a:lnTo>
                    <a:lnTo>
                      <a:pt x="265" y="220"/>
                    </a:lnTo>
                    <a:lnTo>
                      <a:pt x="275" y="230"/>
                    </a:lnTo>
                    <a:lnTo>
                      <a:pt x="284" y="239"/>
                    </a:lnTo>
                    <a:lnTo>
                      <a:pt x="314" y="288"/>
                    </a:lnTo>
                    <a:lnTo>
                      <a:pt x="316" y="316"/>
                    </a:lnTo>
                    <a:lnTo>
                      <a:pt x="312" y="332"/>
                    </a:lnTo>
                    <a:lnTo>
                      <a:pt x="307" y="349"/>
                    </a:lnTo>
                    <a:lnTo>
                      <a:pt x="297" y="364"/>
                    </a:lnTo>
                    <a:lnTo>
                      <a:pt x="288" y="377"/>
                    </a:lnTo>
                    <a:lnTo>
                      <a:pt x="282" y="385"/>
                    </a:lnTo>
                    <a:lnTo>
                      <a:pt x="279" y="388"/>
                    </a:lnTo>
                    <a:lnTo>
                      <a:pt x="267" y="398"/>
                    </a:lnTo>
                    <a:lnTo>
                      <a:pt x="258" y="405"/>
                    </a:lnTo>
                    <a:lnTo>
                      <a:pt x="247" y="413"/>
                    </a:lnTo>
                    <a:lnTo>
                      <a:pt x="237" y="416"/>
                    </a:lnTo>
                    <a:lnTo>
                      <a:pt x="228" y="420"/>
                    </a:lnTo>
                    <a:lnTo>
                      <a:pt x="194" y="424"/>
                    </a:lnTo>
                    <a:lnTo>
                      <a:pt x="181" y="422"/>
                    </a:lnTo>
                    <a:lnTo>
                      <a:pt x="189" y="441"/>
                    </a:lnTo>
                    <a:lnTo>
                      <a:pt x="198" y="484"/>
                    </a:lnTo>
                    <a:lnTo>
                      <a:pt x="196" y="510"/>
                    </a:lnTo>
                    <a:lnTo>
                      <a:pt x="189" y="534"/>
                    </a:lnTo>
                    <a:lnTo>
                      <a:pt x="181" y="547"/>
                    </a:lnTo>
                    <a:lnTo>
                      <a:pt x="178" y="555"/>
                    </a:lnTo>
                    <a:lnTo>
                      <a:pt x="172" y="560"/>
                    </a:lnTo>
                    <a:lnTo>
                      <a:pt x="166" y="566"/>
                    </a:lnTo>
                    <a:lnTo>
                      <a:pt x="159" y="570"/>
                    </a:lnTo>
                    <a:lnTo>
                      <a:pt x="151" y="575"/>
                    </a:lnTo>
                    <a:lnTo>
                      <a:pt x="144" y="581"/>
                    </a:lnTo>
                    <a:lnTo>
                      <a:pt x="135" y="584"/>
                    </a:lnTo>
                    <a:lnTo>
                      <a:pt x="127" y="588"/>
                    </a:lnTo>
                    <a:lnTo>
                      <a:pt x="110" y="594"/>
                    </a:lnTo>
                    <a:lnTo>
                      <a:pt x="82" y="599"/>
                    </a:lnTo>
                    <a:lnTo>
                      <a:pt x="58" y="599"/>
                    </a:lnTo>
                    <a:lnTo>
                      <a:pt x="38" y="594"/>
                    </a:lnTo>
                    <a:lnTo>
                      <a:pt x="21" y="586"/>
                    </a:lnTo>
                    <a:lnTo>
                      <a:pt x="9" y="579"/>
                    </a:lnTo>
                    <a:lnTo>
                      <a:pt x="0" y="570"/>
                    </a:lnTo>
                    <a:lnTo>
                      <a:pt x="11" y="573"/>
                    </a:lnTo>
                    <a:lnTo>
                      <a:pt x="41" y="577"/>
                    </a:lnTo>
                    <a:lnTo>
                      <a:pt x="84" y="573"/>
                    </a:lnTo>
                    <a:lnTo>
                      <a:pt x="105" y="566"/>
                    </a:lnTo>
                    <a:lnTo>
                      <a:pt x="118" y="558"/>
                    </a:lnTo>
                    <a:lnTo>
                      <a:pt x="127" y="551"/>
                    </a:lnTo>
                    <a:lnTo>
                      <a:pt x="159" y="510"/>
                    </a:lnTo>
                    <a:lnTo>
                      <a:pt x="166" y="465"/>
                    </a:lnTo>
                    <a:lnTo>
                      <a:pt x="165" y="429"/>
                    </a:lnTo>
                    <a:lnTo>
                      <a:pt x="163" y="415"/>
                    </a:lnTo>
                    <a:lnTo>
                      <a:pt x="181" y="409"/>
                    </a:lnTo>
                    <a:lnTo>
                      <a:pt x="202" y="400"/>
                    </a:lnTo>
                    <a:lnTo>
                      <a:pt x="213" y="396"/>
                    </a:lnTo>
                    <a:lnTo>
                      <a:pt x="224" y="388"/>
                    </a:lnTo>
                    <a:lnTo>
                      <a:pt x="236" y="383"/>
                    </a:lnTo>
                    <a:lnTo>
                      <a:pt x="247" y="373"/>
                    </a:lnTo>
                    <a:lnTo>
                      <a:pt x="256" y="364"/>
                    </a:lnTo>
                    <a:lnTo>
                      <a:pt x="265" y="355"/>
                    </a:lnTo>
                    <a:lnTo>
                      <a:pt x="277" y="330"/>
                    </a:lnTo>
                    <a:lnTo>
                      <a:pt x="279" y="302"/>
                    </a:lnTo>
                    <a:lnTo>
                      <a:pt x="273" y="274"/>
                    </a:lnTo>
                    <a:lnTo>
                      <a:pt x="267" y="261"/>
                    </a:lnTo>
                    <a:lnTo>
                      <a:pt x="262" y="252"/>
                    </a:lnTo>
                    <a:lnTo>
                      <a:pt x="258" y="246"/>
                    </a:lnTo>
                    <a:lnTo>
                      <a:pt x="254" y="243"/>
                    </a:lnTo>
                    <a:lnTo>
                      <a:pt x="247" y="235"/>
                    </a:lnTo>
                    <a:lnTo>
                      <a:pt x="239" y="228"/>
                    </a:lnTo>
                    <a:lnTo>
                      <a:pt x="232" y="222"/>
                    </a:lnTo>
                    <a:lnTo>
                      <a:pt x="224" y="218"/>
                    </a:lnTo>
                    <a:lnTo>
                      <a:pt x="217" y="215"/>
                    </a:lnTo>
                    <a:lnTo>
                      <a:pt x="204" y="211"/>
                    </a:lnTo>
                    <a:lnTo>
                      <a:pt x="191" y="207"/>
                    </a:lnTo>
                    <a:lnTo>
                      <a:pt x="215" y="151"/>
                    </a:lnTo>
                    <a:lnTo>
                      <a:pt x="217" y="104"/>
                    </a:lnTo>
                    <a:lnTo>
                      <a:pt x="200" y="63"/>
                    </a:lnTo>
                    <a:lnTo>
                      <a:pt x="170" y="35"/>
                    </a:lnTo>
                    <a:lnTo>
                      <a:pt x="159" y="30"/>
                    </a:lnTo>
                    <a:lnTo>
                      <a:pt x="148" y="24"/>
                    </a:lnTo>
                    <a:lnTo>
                      <a:pt x="138" y="19"/>
                    </a:lnTo>
                    <a:lnTo>
                      <a:pt x="129" y="17"/>
                    </a:lnTo>
                    <a:lnTo>
                      <a:pt x="110" y="13"/>
                    </a:lnTo>
                    <a:lnTo>
                      <a:pt x="86" y="11"/>
                    </a:lnTo>
                    <a:lnTo>
                      <a:pt x="77"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1" name="Freeform 69"/>
              <p:cNvSpPr>
                <a:spLocks noChangeAspect="1"/>
              </p:cNvSpPr>
              <p:nvPr/>
            </p:nvSpPr>
            <p:spPr bwMode="auto">
              <a:xfrm>
                <a:off x="1480" y="1459"/>
                <a:ext cx="378" cy="220"/>
              </a:xfrm>
              <a:custGeom>
                <a:avLst/>
                <a:gdLst>
                  <a:gd name="T0" fmla="*/ 167 w 506"/>
                  <a:gd name="T1" fmla="*/ 115 h 357"/>
                  <a:gd name="T2" fmla="*/ 167 w 506"/>
                  <a:gd name="T3" fmla="*/ 64 h 357"/>
                  <a:gd name="T4" fmla="*/ 159 w 506"/>
                  <a:gd name="T5" fmla="*/ 61 h 357"/>
                  <a:gd name="T6" fmla="*/ 150 w 506"/>
                  <a:gd name="T7" fmla="*/ 56 h 357"/>
                  <a:gd name="T8" fmla="*/ 140 w 506"/>
                  <a:gd name="T9" fmla="*/ 51 h 357"/>
                  <a:gd name="T10" fmla="*/ 131 w 506"/>
                  <a:gd name="T11" fmla="*/ 35 h 357"/>
                  <a:gd name="T12" fmla="*/ 132 w 506"/>
                  <a:gd name="T13" fmla="*/ 25 h 357"/>
                  <a:gd name="T14" fmla="*/ 140 w 506"/>
                  <a:gd name="T15" fmla="*/ 15 h 357"/>
                  <a:gd name="T16" fmla="*/ 148 w 506"/>
                  <a:gd name="T17" fmla="*/ 10 h 357"/>
                  <a:gd name="T18" fmla="*/ 155 w 506"/>
                  <a:gd name="T19" fmla="*/ 6 h 357"/>
                  <a:gd name="T20" fmla="*/ 161 w 506"/>
                  <a:gd name="T21" fmla="*/ 3 h 357"/>
                  <a:gd name="T22" fmla="*/ 170 w 506"/>
                  <a:gd name="T23" fmla="*/ 1 h 357"/>
                  <a:gd name="T24" fmla="*/ 185 w 506"/>
                  <a:gd name="T25" fmla="*/ 0 h 357"/>
                  <a:gd name="T26" fmla="*/ 201 w 506"/>
                  <a:gd name="T27" fmla="*/ 0 h 357"/>
                  <a:gd name="T28" fmla="*/ 229 w 506"/>
                  <a:gd name="T29" fmla="*/ 8 h 357"/>
                  <a:gd name="T30" fmla="*/ 238 w 506"/>
                  <a:gd name="T31" fmla="*/ 15 h 357"/>
                  <a:gd name="T32" fmla="*/ 244 w 506"/>
                  <a:gd name="T33" fmla="*/ 22 h 357"/>
                  <a:gd name="T34" fmla="*/ 246 w 506"/>
                  <a:gd name="T35" fmla="*/ 28 h 357"/>
                  <a:gd name="T36" fmla="*/ 243 w 506"/>
                  <a:gd name="T37" fmla="*/ 36 h 357"/>
                  <a:gd name="T38" fmla="*/ 238 w 506"/>
                  <a:gd name="T39" fmla="*/ 41 h 357"/>
                  <a:gd name="T40" fmla="*/ 235 w 506"/>
                  <a:gd name="T41" fmla="*/ 45 h 357"/>
                  <a:gd name="T42" fmla="*/ 232 w 506"/>
                  <a:gd name="T43" fmla="*/ 47 h 357"/>
                  <a:gd name="T44" fmla="*/ 225 w 506"/>
                  <a:gd name="T45" fmla="*/ 51 h 357"/>
                  <a:gd name="T46" fmla="*/ 217 w 506"/>
                  <a:gd name="T47" fmla="*/ 54 h 357"/>
                  <a:gd name="T48" fmla="*/ 211 w 506"/>
                  <a:gd name="T49" fmla="*/ 56 h 357"/>
                  <a:gd name="T50" fmla="*/ 214 w 506"/>
                  <a:gd name="T51" fmla="*/ 122 h 357"/>
                  <a:gd name="T52" fmla="*/ 378 w 506"/>
                  <a:gd name="T53" fmla="*/ 208 h 357"/>
                  <a:gd name="T54" fmla="*/ 255 w 506"/>
                  <a:gd name="T55" fmla="*/ 216 h 357"/>
                  <a:gd name="T56" fmla="*/ 198 w 506"/>
                  <a:gd name="T57" fmla="*/ 144 h 357"/>
                  <a:gd name="T58" fmla="*/ 273 w 506"/>
                  <a:gd name="T59" fmla="*/ 189 h 357"/>
                  <a:gd name="T60" fmla="*/ 288 w 506"/>
                  <a:gd name="T61" fmla="*/ 184 h 357"/>
                  <a:gd name="T62" fmla="*/ 199 w 506"/>
                  <a:gd name="T63" fmla="*/ 126 h 357"/>
                  <a:gd name="T64" fmla="*/ 177 w 506"/>
                  <a:gd name="T65" fmla="*/ 126 h 357"/>
                  <a:gd name="T66" fmla="*/ 49 w 506"/>
                  <a:gd name="T67" fmla="*/ 220 h 357"/>
                  <a:gd name="T68" fmla="*/ 0 w 506"/>
                  <a:gd name="T69" fmla="*/ 211 h 357"/>
                  <a:gd name="T70" fmla="*/ 167 w 506"/>
                  <a:gd name="T71" fmla="*/ 115 h 357"/>
                  <a:gd name="T72" fmla="*/ 167 w 506"/>
                  <a:gd name="T73" fmla="*/ 115 h 3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506" h="357">
                    <a:moveTo>
                      <a:pt x="224" y="187"/>
                    </a:moveTo>
                    <a:lnTo>
                      <a:pt x="224" y="104"/>
                    </a:lnTo>
                    <a:lnTo>
                      <a:pt x="213" y="99"/>
                    </a:lnTo>
                    <a:lnTo>
                      <a:pt x="201" y="91"/>
                    </a:lnTo>
                    <a:lnTo>
                      <a:pt x="188" y="82"/>
                    </a:lnTo>
                    <a:lnTo>
                      <a:pt x="175" y="56"/>
                    </a:lnTo>
                    <a:lnTo>
                      <a:pt x="177" y="41"/>
                    </a:lnTo>
                    <a:lnTo>
                      <a:pt x="188" y="24"/>
                    </a:lnTo>
                    <a:lnTo>
                      <a:pt x="198" y="17"/>
                    </a:lnTo>
                    <a:lnTo>
                      <a:pt x="207" y="9"/>
                    </a:lnTo>
                    <a:lnTo>
                      <a:pt x="216" y="5"/>
                    </a:lnTo>
                    <a:lnTo>
                      <a:pt x="228" y="2"/>
                    </a:lnTo>
                    <a:lnTo>
                      <a:pt x="248" y="0"/>
                    </a:lnTo>
                    <a:lnTo>
                      <a:pt x="269" y="0"/>
                    </a:lnTo>
                    <a:lnTo>
                      <a:pt x="306" y="13"/>
                    </a:lnTo>
                    <a:lnTo>
                      <a:pt x="319" y="24"/>
                    </a:lnTo>
                    <a:lnTo>
                      <a:pt x="327" y="35"/>
                    </a:lnTo>
                    <a:lnTo>
                      <a:pt x="329" y="46"/>
                    </a:lnTo>
                    <a:lnTo>
                      <a:pt x="325" y="58"/>
                    </a:lnTo>
                    <a:lnTo>
                      <a:pt x="319" y="67"/>
                    </a:lnTo>
                    <a:lnTo>
                      <a:pt x="314" y="73"/>
                    </a:lnTo>
                    <a:lnTo>
                      <a:pt x="310" y="76"/>
                    </a:lnTo>
                    <a:lnTo>
                      <a:pt x="301" y="82"/>
                    </a:lnTo>
                    <a:lnTo>
                      <a:pt x="291" y="88"/>
                    </a:lnTo>
                    <a:lnTo>
                      <a:pt x="282" y="91"/>
                    </a:lnTo>
                    <a:lnTo>
                      <a:pt x="286" y="198"/>
                    </a:lnTo>
                    <a:lnTo>
                      <a:pt x="506" y="338"/>
                    </a:lnTo>
                    <a:lnTo>
                      <a:pt x="342" y="351"/>
                    </a:lnTo>
                    <a:lnTo>
                      <a:pt x="265" y="233"/>
                    </a:lnTo>
                    <a:lnTo>
                      <a:pt x="366" y="306"/>
                    </a:lnTo>
                    <a:lnTo>
                      <a:pt x="385" y="299"/>
                    </a:lnTo>
                    <a:lnTo>
                      <a:pt x="267" y="205"/>
                    </a:lnTo>
                    <a:lnTo>
                      <a:pt x="237" y="205"/>
                    </a:lnTo>
                    <a:lnTo>
                      <a:pt x="65" y="357"/>
                    </a:lnTo>
                    <a:lnTo>
                      <a:pt x="0" y="342"/>
                    </a:lnTo>
                    <a:lnTo>
                      <a:pt x="224" y="1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2" name="Freeform 70"/>
              <p:cNvSpPr>
                <a:spLocks noChangeAspect="1"/>
              </p:cNvSpPr>
              <p:nvPr/>
            </p:nvSpPr>
            <p:spPr bwMode="auto">
              <a:xfrm>
                <a:off x="1512" y="1659"/>
                <a:ext cx="241" cy="20"/>
              </a:xfrm>
              <a:custGeom>
                <a:avLst/>
                <a:gdLst>
                  <a:gd name="T0" fmla="*/ 0 w 323"/>
                  <a:gd name="T1" fmla="*/ 0 h 33"/>
                  <a:gd name="T2" fmla="*/ 241 w 323"/>
                  <a:gd name="T3" fmla="*/ 1 h 33"/>
                  <a:gd name="T4" fmla="*/ 227 w 323"/>
                  <a:gd name="T5" fmla="*/ 16 h 33"/>
                  <a:gd name="T6" fmla="*/ 19 w 323"/>
                  <a:gd name="T7" fmla="*/ 20 h 33"/>
                  <a:gd name="T8" fmla="*/ 0 w 323"/>
                  <a:gd name="T9" fmla="*/ 0 h 33"/>
                  <a:gd name="T10" fmla="*/ 0 w 323"/>
                  <a:gd name="T11" fmla="*/ 0 h 3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3" h="33">
                    <a:moveTo>
                      <a:pt x="0" y="0"/>
                    </a:moveTo>
                    <a:lnTo>
                      <a:pt x="323" y="2"/>
                    </a:lnTo>
                    <a:lnTo>
                      <a:pt x="304" y="26"/>
                    </a:lnTo>
                    <a:lnTo>
                      <a:pt x="26" y="3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3" name="Freeform 71"/>
              <p:cNvSpPr>
                <a:spLocks noChangeAspect="1"/>
              </p:cNvSpPr>
              <p:nvPr/>
            </p:nvSpPr>
            <p:spPr bwMode="auto">
              <a:xfrm>
                <a:off x="1509" y="1660"/>
                <a:ext cx="246" cy="239"/>
              </a:xfrm>
              <a:custGeom>
                <a:avLst/>
                <a:gdLst>
                  <a:gd name="T0" fmla="*/ 0 w 329"/>
                  <a:gd name="T1" fmla="*/ 0 h 388"/>
                  <a:gd name="T2" fmla="*/ 47 w 329"/>
                  <a:gd name="T3" fmla="*/ 218 h 388"/>
                  <a:gd name="T4" fmla="*/ 103 w 329"/>
                  <a:gd name="T5" fmla="*/ 239 h 388"/>
                  <a:gd name="T6" fmla="*/ 197 w 329"/>
                  <a:gd name="T7" fmla="*/ 237 h 388"/>
                  <a:gd name="T8" fmla="*/ 246 w 329"/>
                  <a:gd name="T9" fmla="*/ 207 h 388"/>
                  <a:gd name="T10" fmla="*/ 64 w 329"/>
                  <a:gd name="T11" fmla="*/ 205 h 388"/>
                  <a:gd name="T12" fmla="*/ 66 w 329"/>
                  <a:gd name="T13" fmla="*/ 171 h 388"/>
                  <a:gd name="T14" fmla="*/ 63 w 329"/>
                  <a:gd name="T15" fmla="*/ 137 h 388"/>
                  <a:gd name="T16" fmla="*/ 58 w 329"/>
                  <a:gd name="T17" fmla="*/ 117 h 388"/>
                  <a:gd name="T18" fmla="*/ 53 w 329"/>
                  <a:gd name="T19" fmla="*/ 95 h 388"/>
                  <a:gd name="T20" fmla="*/ 46 w 329"/>
                  <a:gd name="T21" fmla="*/ 76 h 388"/>
                  <a:gd name="T22" fmla="*/ 40 w 329"/>
                  <a:gd name="T23" fmla="*/ 57 h 388"/>
                  <a:gd name="T24" fmla="*/ 35 w 329"/>
                  <a:gd name="T25" fmla="*/ 43 h 388"/>
                  <a:gd name="T26" fmla="*/ 29 w 329"/>
                  <a:gd name="T27" fmla="*/ 30 h 388"/>
                  <a:gd name="T28" fmla="*/ 25 w 329"/>
                  <a:gd name="T29" fmla="*/ 20 h 388"/>
                  <a:gd name="T30" fmla="*/ 22 w 329"/>
                  <a:gd name="T31" fmla="*/ 14 h 388"/>
                  <a:gd name="T32" fmla="*/ 19 w 329"/>
                  <a:gd name="T33" fmla="*/ 8 h 388"/>
                  <a:gd name="T34" fmla="*/ 0 w 329"/>
                  <a:gd name="T35" fmla="*/ 0 h 388"/>
                  <a:gd name="T36" fmla="*/ 0 w 329"/>
                  <a:gd name="T37" fmla="*/ 0 h 38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29" h="388">
                    <a:moveTo>
                      <a:pt x="0" y="0"/>
                    </a:moveTo>
                    <a:lnTo>
                      <a:pt x="63" y="354"/>
                    </a:lnTo>
                    <a:lnTo>
                      <a:pt x="138" y="388"/>
                    </a:lnTo>
                    <a:lnTo>
                      <a:pt x="263" y="384"/>
                    </a:lnTo>
                    <a:lnTo>
                      <a:pt x="329" y="336"/>
                    </a:lnTo>
                    <a:lnTo>
                      <a:pt x="86" y="332"/>
                    </a:lnTo>
                    <a:lnTo>
                      <a:pt x="88" y="278"/>
                    </a:lnTo>
                    <a:lnTo>
                      <a:pt x="84" y="222"/>
                    </a:lnTo>
                    <a:lnTo>
                      <a:pt x="78" y="190"/>
                    </a:lnTo>
                    <a:lnTo>
                      <a:pt x="71" y="155"/>
                    </a:lnTo>
                    <a:lnTo>
                      <a:pt x="62" y="123"/>
                    </a:lnTo>
                    <a:lnTo>
                      <a:pt x="54" y="93"/>
                    </a:lnTo>
                    <a:lnTo>
                      <a:pt x="47" y="69"/>
                    </a:lnTo>
                    <a:lnTo>
                      <a:pt x="39" y="48"/>
                    </a:lnTo>
                    <a:lnTo>
                      <a:pt x="34" y="33"/>
                    </a:lnTo>
                    <a:lnTo>
                      <a:pt x="30" y="22"/>
                    </a:lnTo>
                    <a:lnTo>
                      <a:pt x="26" y="13"/>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4" name="Freeform 72"/>
              <p:cNvSpPr>
                <a:spLocks noChangeAspect="1"/>
              </p:cNvSpPr>
              <p:nvPr/>
            </p:nvSpPr>
            <p:spPr bwMode="auto">
              <a:xfrm>
                <a:off x="1747" y="1677"/>
                <a:ext cx="68" cy="190"/>
              </a:xfrm>
              <a:custGeom>
                <a:avLst/>
                <a:gdLst>
                  <a:gd name="T0" fmla="*/ 58 w 91"/>
                  <a:gd name="T1" fmla="*/ 0 h 308"/>
                  <a:gd name="T2" fmla="*/ 57 w 91"/>
                  <a:gd name="T3" fmla="*/ 2 h 308"/>
                  <a:gd name="T4" fmla="*/ 52 w 91"/>
                  <a:gd name="T5" fmla="*/ 8 h 308"/>
                  <a:gd name="T6" fmla="*/ 47 w 91"/>
                  <a:gd name="T7" fmla="*/ 11 h 308"/>
                  <a:gd name="T8" fmla="*/ 43 w 91"/>
                  <a:gd name="T9" fmla="*/ 16 h 308"/>
                  <a:gd name="T10" fmla="*/ 34 w 91"/>
                  <a:gd name="T11" fmla="*/ 27 h 308"/>
                  <a:gd name="T12" fmla="*/ 25 w 91"/>
                  <a:gd name="T13" fmla="*/ 41 h 308"/>
                  <a:gd name="T14" fmla="*/ 18 w 91"/>
                  <a:gd name="T15" fmla="*/ 57 h 308"/>
                  <a:gd name="T16" fmla="*/ 13 w 91"/>
                  <a:gd name="T17" fmla="*/ 75 h 308"/>
                  <a:gd name="T18" fmla="*/ 12 w 91"/>
                  <a:gd name="T19" fmla="*/ 94 h 308"/>
                  <a:gd name="T20" fmla="*/ 12 w 91"/>
                  <a:gd name="T21" fmla="*/ 131 h 308"/>
                  <a:gd name="T22" fmla="*/ 8 w 91"/>
                  <a:gd name="T23" fmla="*/ 160 h 308"/>
                  <a:gd name="T24" fmla="*/ 2 w 91"/>
                  <a:gd name="T25" fmla="*/ 178 h 308"/>
                  <a:gd name="T26" fmla="*/ 0 w 91"/>
                  <a:gd name="T27" fmla="*/ 185 h 308"/>
                  <a:gd name="T28" fmla="*/ 8 w 91"/>
                  <a:gd name="T29" fmla="*/ 190 h 308"/>
                  <a:gd name="T30" fmla="*/ 10 w 91"/>
                  <a:gd name="T31" fmla="*/ 188 h 308"/>
                  <a:gd name="T32" fmla="*/ 15 w 91"/>
                  <a:gd name="T33" fmla="*/ 184 h 308"/>
                  <a:gd name="T34" fmla="*/ 18 w 91"/>
                  <a:gd name="T35" fmla="*/ 181 h 308"/>
                  <a:gd name="T36" fmla="*/ 22 w 91"/>
                  <a:gd name="T37" fmla="*/ 177 h 308"/>
                  <a:gd name="T38" fmla="*/ 25 w 91"/>
                  <a:gd name="T39" fmla="*/ 174 h 308"/>
                  <a:gd name="T40" fmla="*/ 29 w 91"/>
                  <a:gd name="T41" fmla="*/ 169 h 308"/>
                  <a:gd name="T42" fmla="*/ 37 w 91"/>
                  <a:gd name="T43" fmla="*/ 160 h 308"/>
                  <a:gd name="T44" fmla="*/ 44 w 91"/>
                  <a:gd name="T45" fmla="*/ 149 h 308"/>
                  <a:gd name="T46" fmla="*/ 52 w 91"/>
                  <a:gd name="T47" fmla="*/ 123 h 308"/>
                  <a:gd name="T48" fmla="*/ 53 w 91"/>
                  <a:gd name="T49" fmla="*/ 53 h 308"/>
                  <a:gd name="T50" fmla="*/ 60 w 91"/>
                  <a:gd name="T51" fmla="*/ 38 h 308"/>
                  <a:gd name="T52" fmla="*/ 65 w 91"/>
                  <a:gd name="T53" fmla="*/ 23 h 308"/>
                  <a:gd name="T54" fmla="*/ 68 w 91"/>
                  <a:gd name="T55" fmla="*/ 8 h 308"/>
                  <a:gd name="T56" fmla="*/ 58 w 91"/>
                  <a:gd name="T57" fmla="*/ 0 h 308"/>
                  <a:gd name="T58" fmla="*/ 58 w 91"/>
                  <a:gd name="T59" fmla="*/ 0 h 3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91" h="308">
                    <a:moveTo>
                      <a:pt x="78" y="0"/>
                    </a:moveTo>
                    <a:lnTo>
                      <a:pt x="76" y="3"/>
                    </a:lnTo>
                    <a:lnTo>
                      <a:pt x="69" y="13"/>
                    </a:lnTo>
                    <a:lnTo>
                      <a:pt x="63" y="18"/>
                    </a:lnTo>
                    <a:lnTo>
                      <a:pt x="58" y="26"/>
                    </a:lnTo>
                    <a:lnTo>
                      <a:pt x="46" y="44"/>
                    </a:lnTo>
                    <a:lnTo>
                      <a:pt x="33" y="67"/>
                    </a:lnTo>
                    <a:lnTo>
                      <a:pt x="24" y="93"/>
                    </a:lnTo>
                    <a:lnTo>
                      <a:pt x="18" y="121"/>
                    </a:lnTo>
                    <a:lnTo>
                      <a:pt x="16" y="153"/>
                    </a:lnTo>
                    <a:lnTo>
                      <a:pt x="16" y="213"/>
                    </a:lnTo>
                    <a:lnTo>
                      <a:pt x="11" y="259"/>
                    </a:lnTo>
                    <a:lnTo>
                      <a:pt x="3" y="289"/>
                    </a:lnTo>
                    <a:lnTo>
                      <a:pt x="0" y="300"/>
                    </a:lnTo>
                    <a:lnTo>
                      <a:pt x="11" y="308"/>
                    </a:lnTo>
                    <a:lnTo>
                      <a:pt x="13" y="304"/>
                    </a:lnTo>
                    <a:lnTo>
                      <a:pt x="20" y="298"/>
                    </a:lnTo>
                    <a:lnTo>
                      <a:pt x="24" y="293"/>
                    </a:lnTo>
                    <a:lnTo>
                      <a:pt x="29" y="287"/>
                    </a:lnTo>
                    <a:lnTo>
                      <a:pt x="33" y="282"/>
                    </a:lnTo>
                    <a:lnTo>
                      <a:pt x="39" y="274"/>
                    </a:lnTo>
                    <a:lnTo>
                      <a:pt x="50" y="259"/>
                    </a:lnTo>
                    <a:lnTo>
                      <a:pt x="59" y="241"/>
                    </a:lnTo>
                    <a:lnTo>
                      <a:pt x="69" y="199"/>
                    </a:lnTo>
                    <a:lnTo>
                      <a:pt x="71" y="86"/>
                    </a:lnTo>
                    <a:lnTo>
                      <a:pt x="80" y="61"/>
                    </a:lnTo>
                    <a:lnTo>
                      <a:pt x="87" y="37"/>
                    </a:lnTo>
                    <a:lnTo>
                      <a:pt x="91" y="13"/>
                    </a:lnTo>
                    <a:lnTo>
                      <a:pt x="7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5" name="Freeform 73"/>
              <p:cNvSpPr>
                <a:spLocks noChangeAspect="1"/>
              </p:cNvSpPr>
              <p:nvPr/>
            </p:nvSpPr>
            <p:spPr bwMode="auto">
              <a:xfrm>
                <a:off x="1590" y="1887"/>
                <a:ext cx="414" cy="140"/>
              </a:xfrm>
              <a:custGeom>
                <a:avLst/>
                <a:gdLst>
                  <a:gd name="T0" fmla="*/ 38 w 555"/>
                  <a:gd name="T1" fmla="*/ 38 h 228"/>
                  <a:gd name="T2" fmla="*/ 17 w 555"/>
                  <a:gd name="T3" fmla="*/ 46 h 228"/>
                  <a:gd name="T4" fmla="*/ 3 w 555"/>
                  <a:gd name="T5" fmla="*/ 58 h 228"/>
                  <a:gd name="T6" fmla="*/ 22 w 555"/>
                  <a:gd name="T7" fmla="*/ 137 h 228"/>
                  <a:gd name="T8" fmla="*/ 88 w 555"/>
                  <a:gd name="T9" fmla="*/ 108 h 228"/>
                  <a:gd name="T10" fmla="*/ 117 w 555"/>
                  <a:gd name="T11" fmla="*/ 104 h 228"/>
                  <a:gd name="T12" fmla="*/ 160 w 555"/>
                  <a:gd name="T13" fmla="*/ 98 h 228"/>
                  <a:gd name="T14" fmla="*/ 215 w 555"/>
                  <a:gd name="T15" fmla="*/ 90 h 228"/>
                  <a:gd name="T16" fmla="*/ 272 w 555"/>
                  <a:gd name="T17" fmla="*/ 84 h 228"/>
                  <a:gd name="T18" fmla="*/ 346 w 555"/>
                  <a:gd name="T19" fmla="*/ 79 h 228"/>
                  <a:gd name="T20" fmla="*/ 383 w 555"/>
                  <a:gd name="T21" fmla="*/ 88 h 228"/>
                  <a:gd name="T22" fmla="*/ 374 w 555"/>
                  <a:gd name="T23" fmla="*/ 107 h 228"/>
                  <a:gd name="T24" fmla="*/ 366 w 555"/>
                  <a:gd name="T25" fmla="*/ 115 h 228"/>
                  <a:gd name="T26" fmla="*/ 350 w 555"/>
                  <a:gd name="T27" fmla="*/ 119 h 228"/>
                  <a:gd name="T28" fmla="*/ 332 w 555"/>
                  <a:gd name="T29" fmla="*/ 111 h 228"/>
                  <a:gd name="T30" fmla="*/ 336 w 555"/>
                  <a:gd name="T31" fmla="*/ 98 h 228"/>
                  <a:gd name="T32" fmla="*/ 322 w 555"/>
                  <a:gd name="T33" fmla="*/ 93 h 228"/>
                  <a:gd name="T34" fmla="*/ 298 w 555"/>
                  <a:gd name="T35" fmla="*/ 104 h 228"/>
                  <a:gd name="T36" fmla="*/ 301 w 555"/>
                  <a:gd name="T37" fmla="*/ 123 h 228"/>
                  <a:gd name="T38" fmla="*/ 313 w 555"/>
                  <a:gd name="T39" fmla="*/ 133 h 228"/>
                  <a:gd name="T40" fmla="*/ 329 w 555"/>
                  <a:gd name="T41" fmla="*/ 139 h 228"/>
                  <a:gd name="T42" fmla="*/ 359 w 555"/>
                  <a:gd name="T43" fmla="*/ 138 h 228"/>
                  <a:gd name="T44" fmla="*/ 383 w 555"/>
                  <a:gd name="T45" fmla="*/ 128 h 228"/>
                  <a:gd name="T46" fmla="*/ 398 w 555"/>
                  <a:gd name="T47" fmla="*/ 120 h 228"/>
                  <a:gd name="T48" fmla="*/ 414 w 555"/>
                  <a:gd name="T49" fmla="*/ 99 h 228"/>
                  <a:gd name="T50" fmla="*/ 412 w 555"/>
                  <a:gd name="T51" fmla="*/ 84 h 228"/>
                  <a:gd name="T52" fmla="*/ 401 w 555"/>
                  <a:gd name="T53" fmla="*/ 74 h 228"/>
                  <a:gd name="T54" fmla="*/ 388 w 555"/>
                  <a:gd name="T55" fmla="*/ 67 h 228"/>
                  <a:gd name="T56" fmla="*/ 336 w 555"/>
                  <a:gd name="T57" fmla="*/ 63 h 228"/>
                  <a:gd name="T58" fmla="*/ 139 w 555"/>
                  <a:gd name="T59" fmla="*/ 70 h 228"/>
                  <a:gd name="T60" fmla="*/ 96 w 555"/>
                  <a:gd name="T61" fmla="*/ 53 h 228"/>
                  <a:gd name="T62" fmla="*/ 93 w 555"/>
                  <a:gd name="T63" fmla="*/ 1 h 228"/>
                  <a:gd name="T64" fmla="*/ 19 w 555"/>
                  <a:gd name="T65" fmla="*/ 0 h 22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555" h="228">
                    <a:moveTo>
                      <a:pt x="25" y="0"/>
                    </a:moveTo>
                    <a:lnTo>
                      <a:pt x="51" y="62"/>
                    </a:lnTo>
                    <a:lnTo>
                      <a:pt x="41" y="64"/>
                    </a:lnTo>
                    <a:lnTo>
                      <a:pt x="23" y="75"/>
                    </a:lnTo>
                    <a:lnTo>
                      <a:pt x="13" y="84"/>
                    </a:lnTo>
                    <a:lnTo>
                      <a:pt x="4" y="94"/>
                    </a:lnTo>
                    <a:lnTo>
                      <a:pt x="0" y="124"/>
                    </a:lnTo>
                    <a:lnTo>
                      <a:pt x="30" y="223"/>
                    </a:lnTo>
                    <a:lnTo>
                      <a:pt x="105" y="223"/>
                    </a:lnTo>
                    <a:lnTo>
                      <a:pt x="118" y="176"/>
                    </a:lnTo>
                    <a:lnTo>
                      <a:pt x="135" y="172"/>
                    </a:lnTo>
                    <a:lnTo>
                      <a:pt x="157" y="169"/>
                    </a:lnTo>
                    <a:lnTo>
                      <a:pt x="183" y="165"/>
                    </a:lnTo>
                    <a:lnTo>
                      <a:pt x="215" y="159"/>
                    </a:lnTo>
                    <a:lnTo>
                      <a:pt x="251" y="152"/>
                    </a:lnTo>
                    <a:lnTo>
                      <a:pt x="288" y="146"/>
                    </a:lnTo>
                    <a:lnTo>
                      <a:pt x="325" y="141"/>
                    </a:lnTo>
                    <a:lnTo>
                      <a:pt x="365" y="137"/>
                    </a:lnTo>
                    <a:lnTo>
                      <a:pt x="400" y="133"/>
                    </a:lnTo>
                    <a:lnTo>
                      <a:pt x="464" y="129"/>
                    </a:lnTo>
                    <a:lnTo>
                      <a:pt x="505" y="137"/>
                    </a:lnTo>
                    <a:lnTo>
                      <a:pt x="514" y="144"/>
                    </a:lnTo>
                    <a:lnTo>
                      <a:pt x="512" y="155"/>
                    </a:lnTo>
                    <a:lnTo>
                      <a:pt x="501" y="174"/>
                    </a:lnTo>
                    <a:lnTo>
                      <a:pt x="495" y="182"/>
                    </a:lnTo>
                    <a:lnTo>
                      <a:pt x="490" y="187"/>
                    </a:lnTo>
                    <a:lnTo>
                      <a:pt x="479" y="193"/>
                    </a:lnTo>
                    <a:lnTo>
                      <a:pt x="469" y="193"/>
                    </a:lnTo>
                    <a:lnTo>
                      <a:pt x="452" y="185"/>
                    </a:lnTo>
                    <a:lnTo>
                      <a:pt x="445" y="180"/>
                    </a:lnTo>
                    <a:lnTo>
                      <a:pt x="458" y="163"/>
                    </a:lnTo>
                    <a:lnTo>
                      <a:pt x="451" y="159"/>
                    </a:lnTo>
                    <a:lnTo>
                      <a:pt x="443" y="155"/>
                    </a:lnTo>
                    <a:lnTo>
                      <a:pt x="432" y="152"/>
                    </a:lnTo>
                    <a:lnTo>
                      <a:pt x="413" y="152"/>
                    </a:lnTo>
                    <a:lnTo>
                      <a:pt x="400" y="170"/>
                    </a:lnTo>
                    <a:lnTo>
                      <a:pt x="398" y="187"/>
                    </a:lnTo>
                    <a:lnTo>
                      <a:pt x="404" y="200"/>
                    </a:lnTo>
                    <a:lnTo>
                      <a:pt x="411" y="213"/>
                    </a:lnTo>
                    <a:lnTo>
                      <a:pt x="419" y="217"/>
                    </a:lnTo>
                    <a:lnTo>
                      <a:pt x="424" y="223"/>
                    </a:lnTo>
                    <a:lnTo>
                      <a:pt x="441" y="226"/>
                    </a:lnTo>
                    <a:lnTo>
                      <a:pt x="460" y="228"/>
                    </a:lnTo>
                    <a:lnTo>
                      <a:pt x="481" y="225"/>
                    </a:lnTo>
                    <a:lnTo>
                      <a:pt x="503" y="213"/>
                    </a:lnTo>
                    <a:lnTo>
                      <a:pt x="514" y="208"/>
                    </a:lnTo>
                    <a:lnTo>
                      <a:pt x="525" y="202"/>
                    </a:lnTo>
                    <a:lnTo>
                      <a:pt x="533" y="195"/>
                    </a:lnTo>
                    <a:lnTo>
                      <a:pt x="540" y="189"/>
                    </a:lnTo>
                    <a:lnTo>
                      <a:pt x="555" y="161"/>
                    </a:lnTo>
                    <a:lnTo>
                      <a:pt x="555" y="150"/>
                    </a:lnTo>
                    <a:lnTo>
                      <a:pt x="552" y="137"/>
                    </a:lnTo>
                    <a:lnTo>
                      <a:pt x="542" y="126"/>
                    </a:lnTo>
                    <a:lnTo>
                      <a:pt x="537" y="120"/>
                    </a:lnTo>
                    <a:lnTo>
                      <a:pt x="531" y="114"/>
                    </a:lnTo>
                    <a:lnTo>
                      <a:pt x="520" y="109"/>
                    </a:lnTo>
                    <a:lnTo>
                      <a:pt x="501" y="107"/>
                    </a:lnTo>
                    <a:lnTo>
                      <a:pt x="451" y="103"/>
                    </a:lnTo>
                    <a:lnTo>
                      <a:pt x="316" y="107"/>
                    </a:lnTo>
                    <a:lnTo>
                      <a:pt x="187" y="114"/>
                    </a:lnTo>
                    <a:lnTo>
                      <a:pt x="129" y="120"/>
                    </a:lnTo>
                    <a:lnTo>
                      <a:pt x="129" y="86"/>
                    </a:lnTo>
                    <a:lnTo>
                      <a:pt x="103" y="66"/>
                    </a:lnTo>
                    <a:lnTo>
                      <a:pt x="125" y="2"/>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6" name="Freeform 74"/>
              <p:cNvSpPr>
                <a:spLocks noChangeAspect="1"/>
              </p:cNvSpPr>
              <p:nvPr/>
            </p:nvSpPr>
            <p:spPr bwMode="auto">
              <a:xfrm>
                <a:off x="1572" y="2028"/>
                <a:ext cx="125" cy="516"/>
              </a:xfrm>
              <a:custGeom>
                <a:avLst/>
                <a:gdLst>
                  <a:gd name="T0" fmla="*/ 46 w 168"/>
                  <a:gd name="T1" fmla="*/ 0 h 839"/>
                  <a:gd name="T2" fmla="*/ 58 w 168"/>
                  <a:gd name="T3" fmla="*/ 1 h 839"/>
                  <a:gd name="T4" fmla="*/ 28 w 168"/>
                  <a:gd name="T5" fmla="*/ 466 h 839"/>
                  <a:gd name="T6" fmla="*/ 89 w 168"/>
                  <a:gd name="T7" fmla="*/ 466 h 839"/>
                  <a:gd name="T8" fmla="*/ 80 w 168"/>
                  <a:gd name="T9" fmla="*/ 2 h 839"/>
                  <a:gd name="T10" fmla="*/ 90 w 168"/>
                  <a:gd name="T11" fmla="*/ 0 h 839"/>
                  <a:gd name="T12" fmla="*/ 124 w 168"/>
                  <a:gd name="T13" fmla="*/ 467 h 839"/>
                  <a:gd name="T14" fmla="*/ 125 w 168"/>
                  <a:gd name="T15" fmla="*/ 503 h 839"/>
                  <a:gd name="T16" fmla="*/ 117 w 168"/>
                  <a:gd name="T17" fmla="*/ 507 h 839"/>
                  <a:gd name="T18" fmla="*/ 110 w 168"/>
                  <a:gd name="T19" fmla="*/ 509 h 839"/>
                  <a:gd name="T20" fmla="*/ 96 w 168"/>
                  <a:gd name="T21" fmla="*/ 512 h 839"/>
                  <a:gd name="T22" fmla="*/ 68 w 168"/>
                  <a:gd name="T23" fmla="*/ 516 h 839"/>
                  <a:gd name="T24" fmla="*/ 43 w 168"/>
                  <a:gd name="T25" fmla="*/ 514 h 839"/>
                  <a:gd name="T26" fmla="*/ 24 w 168"/>
                  <a:gd name="T27" fmla="*/ 509 h 839"/>
                  <a:gd name="T28" fmla="*/ 16 w 168"/>
                  <a:gd name="T29" fmla="*/ 504 h 839"/>
                  <a:gd name="T30" fmla="*/ 16 w 168"/>
                  <a:gd name="T31" fmla="*/ 499 h 839"/>
                  <a:gd name="T32" fmla="*/ 18 w 168"/>
                  <a:gd name="T33" fmla="*/ 496 h 839"/>
                  <a:gd name="T34" fmla="*/ 19 w 168"/>
                  <a:gd name="T35" fmla="*/ 494 h 839"/>
                  <a:gd name="T36" fmla="*/ 22 w 168"/>
                  <a:gd name="T37" fmla="*/ 492 h 839"/>
                  <a:gd name="T38" fmla="*/ 51 w 168"/>
                  <a:gd name="T39" fmla="*/ 494 h 839"/>
                  <a:gd name="T40" fmla="*/ 67 w 168"/>
                  <a:gd name="T41" fmla="*/ 493 h 839"/>
                  <a:gd name="T42" fmla="*/ 69 w 168"/>
                  <a:gd name="T43" fmla="*/ 491 h 839"/>
                  <a:gd name="T44" fmla="*/ 65 w 168"/>
                  <a:gd name="T45" fmla="*/ 487 h 839"/>
                  <a:gd name="T46" fmla="*/ 58 w 168"/>
                  <a:gd name="T47" fmla="*/ 483 h 839"/>
                  <a:gd name="T48" fmla="*/ 48 w 168"/>
                  <a:gd name="T49" fmla="*/ 482 h 839"/>
                  <a:gd name="T50" fmla="*/ 26 w 168"/>
                  <a:gd name="T51" fmla="*/ 482 h 839"/>
                  <a:gd name="T52" fmla="*/ 0 w 168"/>
                  <a:gd name="T53" fmla="*/ 485 h 839"/>
                  <a:gd name="T54" fmla="*/ 46 w 168"/>
                  <a:gd name="T55" fmla="*/ 0 h 839"/>
                  <a:gd name="T56" fmla="*/ 46 w 168"/>
                  <a:gd name="T57" fmla="*/ 0 h 83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68" h="839">
                    <a:moveTo>
                      <a:pt x="62" y="0"/>
                    </a:moveTo>
                    <a:lnTo>
                      <a:pt x="78" y="2"/>
                    </a:lnTo>
                    <a:lnTo>
                      <a:pt x="37" y="757"/>
                    </a:lnTo>
                    <a:lnTo>
                      <a:pt x="120" y="757"/>
                    </a:lnTo>
                    <a:lnTo>
                      <a:pt x="107" y="4"/>
                    </a:lnTo>
                    <a:lnTo>
                      <a:pt x="121" y="0"/>
                    </a:lnTo>
                    <a:lnTo>
                      <a:pt x="166" y="760"/>
                    </a:lnTo>
                    <a:lnTo>
                      <a:pt x="168" y="818"/>
                    </a:lnTo>
                    <a:lnTo>
                      <a:pt x="157" y="824"/>
                    </a:lnTo>
                    <a:lnTo>
                      <a:pt x="148" y="828"/>
                    </a:lnTo>
                    <a:lnTo>
                      <a:pt x="129" y="833"/>
                    </a:lnTo>
                    <a:lnTo>
                      <a:pt x="92" y="839"/>
                    </a:lnTo>
                    <a:lnTo>
                      <a:pt x="58" y="835"/>
                    </a:lnTo>
                    <a:lnTo>
                      <a:pt x="32" y="828"/>
                    </a:lnTo>
                    <a:lnTo>
                      <a:pt x="21" y="820"/>
                    </a:lnTo>
                    <a:lnTo>
                      <a:pt x="21" y="811"/>
                    </a:lnTo>
                    <a:lnTo>
                      <a:pt x="24" y="807"/>
                    </a:lnTo>
                    <a:lnTo>
                      <a:pt x="26" y="803"/>
                    </a:lnTo>
                    <a:lnTo>
                      <a:pt x="30" y="800"/>
                    </a:lnTo>
                    <a:lnTo>
                      <a:pt x="69" y="803"/>
                    </a:lnTo>
                    <a:lnTo>
                      <a:pt x="90" y="801"/>
                    </a:lnTo>
                    <a:lnTo>
                      <a:pt x="93" y="798"/>
                    </a:lnTo>
                    <a:lnTo>
                      <a:pt x="88" y="792"/>
                    </a:lnTo>
                    <a:lnTo>
                      <a:pt x="78" y="786"/>
                    </a:lnTo>
                    <a:lnTo>
                      <a:pt x="65" y="783"/>
                    </a:lnTo>
                    <a:lnTo>
                      <a:pt x="35" y="783"/>
                    </a:lnTo>
                    <a:lnTo>
                      <a:pt x="0" y="788"/>
                    </a:lnTo>
                    <a:lnTo>
                      <a:pt x="6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7" name="Freeform 75"/>
              <p:cNvSpPr>
                <a:spLocks noChangeAspect="1"/>
              </p:cNvSpPr>
              <p:nvPr/>
            </p:nvSpPr>
            <p:spPr bwMode="auto">
              <a:xfrm>
                <a:off x="1476" y="2536"/>
                <a:ext cx="318" cy="504"/>
              </a:xfrm>
              <a:custGeom>
                <a:avLst/>
                <a:gdLst>
                  <a:gd name="T0" fmla="*/ 88 w 426"/>
                  <a:gd name="T1" fmla="*/ 0 h 821"/>
                  <a:gd name="T2" fmla="*/ 107 w 426"/>
                  <a:gd name="T3" fmla="*/ 14 h 821"/>
                  <a:gd name="T4" fmla="*/ 92 w 426"/>
                  <a:gd name="T5" fmla="*/ 405 h 821"/>
                  <a:gd name="T6" fmla="*/ 101 w 426"/>
                  <a:gd name="T7" fmla="*/ 416 h 821"/>
                  <a:gd name="T8" fmla="*/ 107 w 426"/>
                  <a:gd name="T9" fmla="*/ 419 h 821"/>
                  <a:gd name="T10" fmla="*/ 116 w 426"/>
                  <a:gd name="T11" fmla="*/ 423 h 821"/>
                  <a:gd name="T12" fmla="*/ 127 w 426"/>
                  <a:gd name="T13" fmla="*/ 425 h 821"/>
                  <a:gd name="T14" fmla="*/ 143 w 426"/>
                  <a:gd name="T15" fmla="*/ 426 h 821"/>
                  <a:gd name="T16" fmla="*/ 169 w 426"/>
                  <a:gd name="T17" fmla="*/ 424 h 821"/>
                  <a:gd name="T18" fmla="*/ 186 w 426"/>
                  <a:gd name="T19" fmla="*/ 416 h 821"/>
                  <a:gd name="T20" fmla="*/ 196 w 426"/>
                  <a:gd name="T21" fmla="*/ 406 h 821"/>
                  <a:gd name="T22" fmla="*/ 186 w 426"/>
                  <a:gd name="T23" fmla="*/ 20 h 821"/>
                  <a:gd name="T24" fmla="*/ 233 w 426"/>
                  <a:gd name="T25" fmla="*/ 3 h 821"/>
                  <a:gd name="T26" fmla="*/ 252 w 426"/>
                  <a:gd name="T27" fmla="*/ 382 h 821"/>
                  <a:gd name="T28" fmla="*/ 318 w 426"/>
                  <a:gd name="T29" fmla="*/ 413 h 821"/>
                  <a:gd name="T30" fmla="*/ 308 w 426"/>
                  <a:gd name="T31" fmla="*/ 481 h 821"/>
                  <a:gd name="T32" fmla="*/ 244 w 426"/>
                  <a:gd name="T33" fmla="*/ 504 h 821"/>
                  <a:gd name="T34" fmla="*/ 18 w 426"/>
                  <a:gd name="T35" fmla="*/ 500 h 821"/>
                  <a:gd name="T36" fmla="*/ 7 w 426"/>
                  <a:gd name="T37" fmla="*/ 481 h 821"/>
                  <a:gd name="T38" fmla="*/ 246 w 426"/>
                  <a:gd name="T39" fmla="*/ 485 h 821"/>
                  <a:gd name="T40" fmla="*/ 246 w 426"/>
                  <a:gd name="T41" fmla="*/ 451 h 821"/>
                  <a:gd name="T42" fmla="*/ 233 w 426"/>
                  <a:gd name="T43" fmla="*/ 448 h 821"/>
                  <a:gd name="T44" fmla="*/ 209 w 426"/>
                  <a:gd name="T45" fmla="*/ 447 h 821"/>
                  <a:gd name="T46" fmla="*/ 143 w 426"/>
                  <a:gd name="T47" fmla="*/ 443 h 821"/>
                  <a:gd name="T48" fmla="*/ 50 w 426"/>
                  <a:gd name="T49" fmla="*/ 443 h 821"/>
                  <a:gd name="T50" fmla="*/ 7 w 426"/>
                  <a:gd name="T51" fmla="*/ 471 h 821"/>
                  <a:gd name="T52" fmla="*/ 0 w 426"/>
                  <a:gd name="T53" fmla="*/ 449 h 821"/>
                  <a:gd name="T54" fmla="*/ 57 w 426"/>
                  <a:gd name="T55" fmla="*/ 402 h 821"/>
                  <a:gd name="T56" fmla="*/ 88 w 426"/>
                  <a:gd name="T57" fmla="*/ 0 h 821"/>
                  <a:gd name="T58" fmla="*/ 88 w 426"/>
                  <a:gd name="T59" fmla="*/ 0 h 82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26" h="821">
                    <a:moveTo>
                      <a:pt x="118" y="0"/>
                    </a:moveTo>
                    <a:lnTo>
                      <a:pt x="144" y="22"/>
                    </a:lnTo>
                    <a:lnTo>
                      <a:pt x="123" y="659"/>
                    </a:lnTo>
                    <a:lnTo>
                      <a:pt x="135" y="678"/>
                    </a:lnTo>
                    <a:lnTo>
                      <a:pt x="144" y="683"/>
                    </a:lnTo>
                    <a:lnTo>
                      <a:pt x="155" y="689"/>
                    </a:lnTo>
                    <a:lnTo>
                      <a:pt x="170" y="693"/>
                    </a:lnTo>
                    <a:lnTo>
                      <a:pt x="191" y="694"/>
                    </a:lnTo>
                    <a:lnTo>
                      <a:pt x="226" y="691"/>
                    </a:lnTo>
                    <a:lnTo>
                      <a:pt x="249" y="678"/>
                    </a:lnTo>
                    <a:lnTo>
                      <a:pt x="262" y="661"/>
                    </a:lnTo>
                    <a:lnTo>
                      <a:pt x="249" y="33"/>
                    </a:lnTo>
                    <a:lnTo>
                      <a:pt x="312" y="5"/>
                    </a:lnTo>
                    <a:lnTo>
                      <a:pt x="338" y="623"/>
                    </a:lnTo>
                    <a:lnTo>
                      <a:pt x="426" y="672"/>
                    </a:lnTo>
                    <a:lnTo>
                      <a:pt x="413" y="784"/>
                    </a:lnTo>
                    <a:lnTo>
                      <a:pt x="327" y="821"/>
                    </a:lnTo>
                    <a:lnTo>
                      <a:pt x="24" y="814"/>
                    </a:lnTo>
                    <a:lnTo>
                      <a:pt x="9" y="784"/>
                    </a:lnTo>
                    <a:lnTo>
                      <a:pt x="329" y="790"/>
                    </a:lnTo>
                    <a:lnTo>
                      <a:pt x="329" y="734"/>
                    </a:lnTo>
                    <a:lnTo>
                      <a:pt x="312" y="730"/>
                    </a:lnTo>
                    <a:lnTo>
                      <a:pt x="280" y="728"/>
                    </a:lnTo>
                    <a:lnTo>
                      <a:pt x="191" y="722"/>
                    </a:lnTo>
                    <a:lnTo>
                      <a:pt x="67" y="721"/>
                    </a:lnTo>
                    <a:lnTo>
                      <a:pt x="9" y="767"/>
                    </a:lnTo>
                    <a:lnTo>
                      <a:pt x="0" y="732"/>
                    </a:lnTo>
                    <a:lnTo>
                      <a:pt x="77" y="655"/>
                    </a:lnTo>
                    <a:lnTo>
                      <a:pt x="1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8" name="Freeform 76"/>
              <p:cNvSpPr>
                <a:spLocks noChangeAspect="1"/>
              </p:cNvSpPr>
              <p:nvPr/>
            </p:nvSpPr>
            <p:spPr bwMode="auto">
              <a:xfrm>
                <a:off x="1572" y="1695"/>
                <a:ext cx="143" cy="138"/>
              </a:xfrm>
              <a:custGeom>
                <a:avLst/>
                <a:gdLst>
                  <a:gd name="T0" fmla="*/ 13 w 191"/>
                  <a:gd name="T1" fmla="*/ 124 h 226"/>
                  <a:gd name="T2" fmla="*/ 28 w 191"/>
                  <a:gd name="T3" fmla="*/ 138 h 226"/>
                  <a:gd name="T4" fmla="*/ 49 w 191"/>
                  <a:gd name="T5" fmla="*/ 121 h 226"/>
                  <a:gd name="T6" fmla="*/ 48 w 191"/>
                  <a:gd name="T7" fmla="*/ 73 h 226"/>
                  <a:gd name="T8" fmla="*/ 53 w 191"/>
                  <a:gd name="T9" fmla="*/ 65 h 226"/>
                  <a:gd name="T10" fmla="*/ 56 w 191"/>
                  <a:gd name="T11" fmla="*/ 62 h 226"/>
                  <a:gd name="T12" fmla="*/ 58 w 191"/>
                  <a:gd name="T13" fmla="*/ 60 h 226"/>
                  <a:gd name="T14" fmla="*/ 64 w 191"/>
                  <a:gd name="T15" fmla="*/ 57 h 226"/>
                  <a:gd name="T16" fmla="*/ 70 w 191"/>
                  <a:gd name="T17" fmla="*/ 56 h 226"/>
                  <a:gd name="T18" fmla="*/ 81 w 191"/>
                  <a:gd name="T19" fmla="*/ 60 h 226"/>
                  <a:gd name="T20" fmla="*/ 85 w 191"/>
                  <a:gd name="T21" fmla="*/ 65 h 226"/>
                  <a:gd name="T22" fmla="*/ 91 w 191"/>
                  <a:gd name="T23" fmla="*/ 71 h 226"/>
                  <a:gd name="T24" fmla="*/ 98 w 191"/>
                  <a:gd name="T25" fmla="*/ 87 h 226"/>
                  <a:gd name="T26" fmla="*/ 98 w 191"/>
                  <a:gd name="T27" fmla="*/ 99 h 226"/>
                  <a:gd name="T28" fmla="*/ 95 w 191"/>
                  <a:gd name="T29" fmla="*/ 108 h 226"/>
                  <a:gd name="T30" fmla="*/ 92 w 191"/>
                  <a:gd name="T31" fmla="*/ 113 h 226"/>
                  <a:gd name="T32" fmla="*/ 115 w 191"/>
                  <a:gd name="T33" fmla="*/ 134 h 226"/>
                  <a:gd name="T34" fmla="*/ 143 w 191"/>
                  <a:gd name="T35" fmla="*/ 59 h 226"/>
                  <a:gd name="T36" fmla="*/ 118 w 191"/>
                  <a:gd name="T37" fmla="*/ 79 h 226"/>
                  <a:gd name="T38" fmla="*/ 129 w 191"/>
                  <a:gd name="T39" fmla="*/ 20 h 226"/>
                  <a:gd name="T40" fmla="*/ 100 w 191"/>
                  <a:gd name="T41" fmla="*/ 50 h 226"/>
                  <a:gd name="T42" fmla="*/ 97 w 191"/>
                  <a:gd name="T43" fmla="*/ 7 h 226"/>
                  <a:gd name="T44" fmla="*/ 71 w 191"/>
                  <a:gd name="T45" fmla="*/ 42 h 226"/>
                  <a:gd name="T46" fmla="*/ 55 w 191"/>
                  <a:gd name="T47" fmla="*/ 0 h 226"/>
                  <a:gd name="T48" fmla="*/ 48 w 191"/>
                  <a:gd name="T49" fmla="*/ 41 h 226"/>
                  <a:gd name="T50" fmla="*/ 1 w 191"/>
                  <a:gd name="T51" fmla="*/ 15 h 226"/>
                  <a:gd name="T52" fmla="*/ 31 w 191"/>
                  <a:gd name="T53" fmla="*/ 62 h 226"/>
                  <a:gd name="T54" fmla="*/ 0 w 191"/>
                  <a:gd name="T55" fmla="*/ 54 h 226"/>
                  <a:gd name="T56" fmla="*/ 24 w 191"/>
                  <a:gd name="T57" fmla="*/ 100 h 226"/>
                  <a:gd name="T58" fmla="*/ 13 w 191"/>
                  <a:gd name="T59" fmla="*/ 124 h 226"/>
                  <a:gd name="T60" fmla="*/ 13 w 191"/>
                  <a:gd name="T61" fmla="*/ 124 h 22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191" h="226">
                    <a:moveTo>
                      <a:pt x="17" y="203"/>
                    </a:moveTo>
                    <a:lnTo>
                      <a:pt x="37" y="226"/>
                    </a:lnTo>
                    <a:lnTo>
                      <a:pt x="65" y="198"/>
                    </a:lnTo>
                    <a:lnTo>
                      <a:pt x="64" y="119"/>
                    </a:lnTo>
                    <a:lnTo>
                      <a:pt x="71" y="106"/>
                    </a:lnTo>
                    <a:lnTo>
                      <a:pt x="75" y="102"/>
                    </a:lnTo>
                    <a:lnTo>
                      <a:pt x="78" y="99"/>
                    </a:lnTo>
                    <a:lnTo>
                      <a:pt x="86" y="93"/>
                    </a:lnTo>
                    <a:lnTo>
                      <a:pt x="93" y="91"/>
                    </a:lnTo>
                    <a:lnTo>
                      <a:pt x="108" y="99"/>
                    </a:lnTo>
                    <a:lnTo>
                      <a:pt x="114" y="106"/>
                    </a:lnTo>
                    <a:lnTo>
                      <a:pt x="121" y="117"/>
                    </a:lnTo>
                    <a:lnTo>
                      <a:pt x="131" y="142"/>
                    </a:lnTo>
                    <a:lnTo>
                      <a:pt x="131" y="162"/>
                    </a:lnTo>
                    <a:lnTo>
                      <a:pt x="127" y="177"/>
                    </a:lnTo>
                    <a:lnTo>
                      <a:pt x="123" y="185"/>
                    </a:lnTo>
                    <a:lnTo>
                      <a:pt x="153" y="220"/>
                    </a:lnTo>
                    <a:lnTo>
                      <a:pt x="191" y="97"/>
                    </a:lnTo>
                    <a:lnTo>
                      <a:pt x="157" y="129"/>
                    </a:lnTo>
                    <a:lnTo>
                      <a:pt x="172" y="33"/>
                    </a:lnTo>
                    <a:lnTo>
                      <a:pt x="133" y="82"/>
                    </a:lnTo>
                    <a:lnTo>
                      <a:pt x="129" y="11"/>
                    </a:lnTo>
                    <a:lnTo>
                      <a:pt x="95" y="69"/>
                    </a:lnTo>
                    <a:lnTo>
                      <a:pt x="73" y="0"/>
                    </a:lnTo>
                    <a:lnTo>
                      <a:pt x="64" y="67"/>
                    </a:lnTo>
                    <a:lnTo>
                      <a:pt x="2" y="24"/>
                    </a:lnTo>
                    <a:lnTo>
                      <a:pt x="41" y="102"/>
                    </a:lnTo>
                    <a:lnTo>
                      <a:pt x="0" y="89"/>
                    </a:lnTo>
                    <a:lnTo>
                      <a:pt x="32" y="164"/>
                    </a:lnTo>
                    <a:lnTo>
                      <a:pt x="17" y="203"/>
                    </a:lnTo>
                    <a:close/>
                  </a:path>
                </a:pathLst>
              </a:cu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79" name="Freeform 77"/>
              <p:cNvSpPr>
                <a:spLocks noChangeAspect="1"/>
              </p:cNvSpPr>
              <p:nvPr/>
            </p:nvSpPr>
            <p:spPr bwMode="auto">
              <a:xfrm>
                <a:off x="1706" y="1693"/>
                <a:ext cx="41" cy="153"/>
              </a:xfrm>
              <a:custGeom>
                <a:avLst/>
                <a:gdLst>
                  <a:gd name="T0" fmla="*/ 23 w 56"/>
                  <a:gd name="T1" fmla="*/ 1 h 248"/>
                  <a:gd name="T2" fmla="*/ 22 w 56"/>
                  <a:gd name="T3" fmla="*/ 72 h 248"/>
                  <a:gd name="T4" fmla="*/ 17 w 56"/>
                  <a:gd name="T5" fmla="*/ 93 h 248"/>
                  <a:gd name="T6" fmla="*/ 10 w 56"/>
                  <a:gd name="T7" fmla="*/ 117 h 248"/>
                  <a:gd name="T8" fmla="*/ 3 w 56"/>
                  <a:gd name="T9" fmla="*/ 137 h 248"/>
                  <a:gd name="T10" fmla="*/ 0 w 56"/>
                  <a:gd name="T11" fmla="*/ 145 h 248"/>
                  <a:gd name="T12" fmla="*/ 25 w 56"/>
                  <a:gd name="T13" fmla="*/ 153 h 248"/>
                  <a:gd name="T14" fmla="*/ 28 w 56"/>
                  <a:gd name="T15" fmla="*/ 143 h 248"/>
                  <a:gd name="T16" fmla="*/ 33 w 56"/>
                  <a:gd name="T17" fmla="*/ 118 h 248"/>
                  <a:gd name="T18" fmla="*/ 41 w 56"/>
                  <a:gd name="T19" fmla="*/ 64 h 248"/>
                  <a:gd name="T20" fmla="*/ 37 w 56"/>
                  <a:gd name="T21" fmla="*/ 23 h 248"/>
                  <a:gd name="T22" fmla="*/ 34 w 56"/>
                  <a:gd name="T23" fmla="*/ 0 h 248"/>
                  <a:gd name="T24" fmla="*/ 23 w 56"/>
                  <a:gd name="T25" fmla="*/ 1 h 248"/>
                  <a:gd name="T26" fmla="*/ 23 w 56"/>
                  <a:gd name="T27" fmla="*/ 1 h 24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 h="248">
                    <a:moveTo>
                      <a:pt x="32" y="2"/>
                    </a:moveTo>
                    <a:lnTo>
                      <a:pt x="30" y="117"/>
                    </a:lnTo>
                    <a:lnTo>
                      <a:pt x="23" y="151"/>
                    </a:lnTo>
                    <a:lnTo>
                      <a:pt x="13" y="190"/>
                    </a:lnTo>
                    <a:lnTo>
                      <a:pt x="4" y="222"/>
                    </a:lnTo>
                    <a:lnTo>
                      <a:pt x="0" y="235"/>
                    </a:lnTo>
                    <a:lnTo>
                      <a:pt x="34" y="248"/>
                    </a:lnTo>
                    <a:lnTo>
                      <a:pt x="38" y="231"/>
                    </a:lnTo>
                    <a:lnTo>
                      <a:pt x="45" y="192"/>
                    </a:lnTo>
                    <a:lnTo>
                      <a:pt x="56" y="104"/>
                    </a:lnTo>
                    <a:lnTo>
                      <a:pt x="51" y="37"/>
                    </a:lnTo>
                    <a:lnTo>
                      <a:pt x="47" y="0"/>
                    </a:lnTo>
                    <a:lnTo>
                      <a:pt x="3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80" name="Freeform 78"/>
              <p:cNvSpPr>
                <a:spLocks noChangeAspect="1"/>
              </p:cNvSpPr>
              <p:nvPr/>
            </p:nvSpPr>
            <p:spPr bwMode="auto">
              <a:xfrm>
                <a:off x="1618" y="2130"/>
                <a:ext cx="28" cy="358"/>
              </a:xfrm>
              <a:custGeom>
                <a:avLst/>
                <a:gdLst>
                  <a:gd name="T0" fmla="*/ 0 w 37"/>
                  <a:gd name="T1" fmla="*/ 349 h 583"/>
                  <a:gd name="T2" fmla="*/ 12 w 37"/>
                  <a:gd name="T3" fmla="*/ 358 h 583"/>
                  <a:gd name="T4" fmla="*/ 28 w 37"/>
                  <a:gd name="T5" fmla="*/ 346 h 583"/>
                  <a:gd name="T6" fmla="*/ 20 w 37"/>
                  <a:gd name="T7" fmla="*/ 0 h 583"/>
                  <a:gd name="T8" fmla="*/ 14 w 37"/>
                  <a:gd name="T9" fmla="*/ 10 h 583"/>
                  <a:gd name="T10" fmla="*/ 0 w 37"/>
                  <a:gd name="T11" fmla="*/ 349 h 583"/>
                  <a:gd name="T12" fmla="*/ 0 w 37"/>
                  <a:gd name="T13" fmla="*/ 349 h 58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7" h="583">
                    <a:moveTo>
                      <a:pt x="0" y="568"/>
                    </a:moveTo>
                    <a:lnTo>
                      <a:pt x="16" y="583"/>
                    </a:lnTo>
                    <a:lnTo>
                      <a:pt x="37" y="564"/>
                    </a:lnTo>
                    <a:lnTo>
                      <a:pt x="26" y="0"/>
                    </a:lnTo>
                    <a:lnTo>
                      <a:pt x="18" y="17"/>
                    </a:lnTo>
                    <a:lnTo>
                      <a:pt x="0" y="5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616" name="Group 79"/>
            <p:cNvGrpSpPr>
              <a:grpSpLocks noChangeAspect="1"/>
            </p:cNvGrpSpPr>
            <p:nvPr/>
          </p:nvGrpSpPr>
          <p:grpSpPr bwMode="auto">
            <a:xfrm>
              <a:off x="5335" y="2132"/>
              <a:ext cx="97" cy="238"/>
              <a:chOff x="2914" y="1375"/>
              <a:chExt cx="373" cy="1064"/>
            </a:xfrm>
          </p:grpSpPr>
          <p:sp>
            <p:nvSpPr>
              <p:cNvPr id="36643" name="Freeform 80"/>
              <p:cNvSpPr>
                <a:spLocks noChangeAspect="1"/>
              </p:cNvSpPr>
              <p:nvPr/>
            </p:nvSpPr>
            <p:spPr bwMode="auto">
              <a:xfrm>
                <a:off x="2924" y="1393"/>
                <a:ext cx="363" cy="652"/>
              </a:xfrm>
              <a:custGeom>
                <a:avLst/>
                <a:gdLst>
                  <a:gd name="T0" fmla="*/ 62 w 1196"/>
                  <a:gd name="T1" fmla="*/ 0 h 1702"/>
                  <a:gd name="T2" fmla="*/ 80 w 1196"/>
                  <a:gd name="T3" fmla="*/ 0 h 1702"/>
                  <a:gd name="T4" fmla="*/ 102 w 1196"/>
                  <a:gd name="T5" fmla="*/ 0 h 1702"/>
                  <a:gd name="T6" fmla="*/ 129 w 1196"/>
                  <a:gd name="T7" fmla="*/ 0 h 1702"/>
                  <a:gd name="T8" fmla="*/ 158 w 1196"/>
                  <a:gd name="T9" fmla="*/ 0 h 1702"/>
                  <a:gd name="T10" fmla="*/ 190 w 1196"/>
                  <a:gd name="T11" fmla="*/ 2 h 1702"/>
                  <a:gd name="T12" fmla="*/ 222 w 1196"/>
                  <a:gd name="T13" fmla="*/ 3 h 1702"/>
                  <a:gd name="T14" fmla="*/ 251 w 1196"/>
                  <a:gd name="T15" fmla="*/ 4 h 1702"/>
                  <a:gd name="T16" fmla="*/ 280 w 1196"/>
                  <a:gd name="T17" fmla="*/ 7 h 1702"/>
                  <a:gd name="T18" fmla="*/ 304 w 1196"/>
                  <a:gd name="T19" fmla="*/ 8 h 1702"/>
                  <a:gd name="T20" fmla="*/ 324 w 1196"/>
                  <a:gd name="T21" fmla="*/ 10 h 1702"/>
                  <a:gd name="T22" fmla="*/ 342 w 1196"/>
                  <a:gd name="T23" fmla="*/ 11 h 1702"/>
                  <a:gd name="T24" fmla="*/ 346 w 1196"/>
                  <a:gd name="T25" fmla="*/ 28 h 1702"/>
                  <a:gd name="T26" fmla="*/ 348 w 1196"/>
                  <a:gd name="T27" fmla="*/ 49 h 1702"/>
                  <a:gd name="T28" fmla="*/ 351 w 1196"/>
                  <a:gd name="T29" fmla="*/ 76 h 1702"/>
                  <a:gd name="T30" fmla="*/ 355 w 1196"/>
                  <a:gd name="T31" fmla="*/ 106 h 1702"/>
                  <a:gd name="T32" fmla="*/ 358 w 1196"/>
                  <a:gd name="T33" fmla="*/ 139 h 1702"/>
                  <a:gd name="T34" fmla="*/ 361 w 1196"/>
                  <a:gd name="T35" fmla="*/ 172 h 1702"/>
                  <a:gd name="T36" fmla="*/ 362 w 1196"/>
                  <a:gd name="T37" fmla="*/ 202 h 1702"/>
                  <a:gd name="T38" fmla="*/ 363 w 1196"/>
                  <a:gd name="T39" fmla="*/ 231 h 1702"/>
                  <a:gd name="T40" fmla="*/ 362 w 1196"/>
                  <a:gd name="T41" fmla="*/ 259 h 1702"/>
                  <a:gd name="T42" fmla="*/ 360 w 1196"/>
                  <a:gd name="T43" fmla="*/ 287 h 1702"/>
                  <a:gd name="T44" fmla="*/ 356 w 1196"/>
                  <a:gd name="T45" fmla="*/ 317 h 1702"/>
                  <a:gd name="T46" fmla="*/ 351 w 1196"/>
                  <a:gd name="T47" fmla="*/ 349 h 1702"/>
                  <a:gd name="T48" fmla="*/ 344 w 1196"/>
                  <a:gd name="T49" fmla="*/ 386 h 1702"/>
                  <a:gd name="T50" fmla="*/ 335 w 1196"/>
                  <a:gd name="T51" fmla="*/ 427 h 1702"/>
                  <a:gd name="T52" fmla="*/ 325 w 1196"/>
                  <a:gd name="T53" fmla="*/ 473 h 1702"/>
                  <a:gd name="T54" fmla="*/ 314 w 1196"/>
                  <a:gd name="T55" fmla="*/ 519 h 1702"/>
                  <a:gd name="T56" fmla="*/ 305 w 1196"/>
                  <a:gd name="T57" fmla="*/ 562 h 1702"/>
                  <a:gd name="T58" fmla="*/ 296 w 1196"/>
                  <a:gd name="T59" fmla="*/ 599 h 1702"/>
                  <a:gd name="T60" fmla="*/ 289 w 1196"/>
                  <a:gd name="T61" fmla="*/ 628 h 1702"/>
                  <a:gd name="T62" fmla="*/ 285 w 1196"/>
                  <a:gd name="T63" fmla="*/ 646 h 1702"/>
                  <a:gd name="T64" fmla="*/ 271 w 1196"/>
                  <a:gd name="T65" fmla="*/ 649 h 1702"/>
                  <a:gd name="T66" fmla="*/ 253 w 1196"/>
                  <a:gd name="T67" fmla="*/ 649 h 1702"/>
                  <a:gd name="T68" fmla="*/ 229 w 1196"/>
                  <a:gd name="T69" fmla="*/ 650 h 1702"/>
                  <a:gd name="T70" fmla="*/ 203 w 1196"/>
                  <a:gd name="T71" fmla="*/ 651 h 1702"/>
                  <a:gd name="T72" fmla="*/ 175 w 1196"/>
                  <a:gd name="T73" fmla="*/ 652 h 1702"/>
                  <a:gd name="T74" fmla="*/ 147 w 1196"/>
                  <a:gd name="T75" fmla="*/ 652 h 1702"/>
                  <a:gd name="T76" fmla="*/ 120 w 1196"/>
                  <a:gd name="T77" fmla="*/ 650 h 1702"/>
                  <a:gd name="T78" fmla="*/ 96 w 1196"/>
                  <a:gd name="T79" fmla="*/ 649 h 1702"/>
                  <a:gd name="T80" fmla="*/ 75 w 1196"/>
                  <a:gd name="T81" fmla="*/ 646 h 1702"/>
                  <a:gd name="T82" fmla="*/ 58 w 1196"/>
                  <a:gd name="T83" fmla="*/ 644 h 1702"/>
                  <a:gd name="T84" fmla="*/ 42 w 1196"/>
                  <a:gd name="T85" fmla="*/ 641 h 1702"/>
                  <a:gd name="T86" fmla="*/ 30 w 1196"/>
                  <a:gd name="T87" fmla="*/ 637 h 1702"/>
                  <a:gd name="T88" fmla="*/ 26 w 1196"/>
                  <a:gd name="T89" fmla="*/ 614 h 1702"/>
                  <a:gd name="T90" fmla="*/ 22 w 1196"/>
                  <a:gd name="T91" fmla="*/ 579 h 1702"/>
                  <a:gd name="T92" fmla="*/ 18 w 1196"/>
                  <a:gd name="T93" fmla="*/ 534 h 1702"/>
                  <a:gd name="T94" fmla="*/ 12 w 1196"/>
                  <a:gd name="T95" fmla="*/ 481 h 1702"/>
                  <a:gd name="T96" fmla="*/ 7 w 1196"/>
                  <a:gd name="T97" fmla="*/ 426 h 1702"/>
                  <a:gd name="T98" fmla="*/ 3 w 1196"/>
                  <a:gd name="T99" fmla="*/ 373 h 1702"/>
                  <a:gd name="T100" fmla="*/ 0 w 1196"/>
                  <a:gd name="T101" fmla="*/ 325 h 1702"/>
                  <a:gd name="T102" fmla="*/ 0 w 1196"/>
                  <a:gd name="T103" fmla="*/ 285 h 1702"/>
                  <a:gd name="T104" fmla="*/ 0 w 1196"/>
                  <a:gd name="T105" fmla="*/ 252 h 1702"/>
                  <a:gd name="T106" fmla="*/ 3 w 1196"/>
                  <a:gd name="T107" fmla="*/ 223 h 1702"/>
                  <a:gd name="T108" fmla="*/ 7 w 1196"/>
                  <a:gd name="T109" fmla="*/ 198 h 1702"/>
                  <a:gd name="T110" fmla="*/ 11 w 1196"/>
                  <a:gd name="T111" fmla="*/ 174 h 1702"/>
                  <a:gd name="T112" fmla="*/ 16 w 1196"/>
                  <a:gd name="T113" fmla="*/ 150 h 1702"/>
                  <a:gd name="T114" fmla="*/ 21 w 1196"/>
                  <a:gd name="T115" fmla="*/ 126 h 1702"/>
                  <a:gd name="T116" fmla="*/ 26 w 1196"/>
                  <a:gd name="T117" fmla="*/ 100 h 1702"/>
                  <a:gd name="T118" fmla="*/ 31 w 1196"/>
                  <a:gd name="T119" fmla="*/ 74 h 1702"/>
                  <a:gd name="T120" fmla="*/ 36 w 1196"/>
                  <a:gd name="T121" fmla="*/ 50 h 1702"/>
                  <a:gd name="T122" fmla="*/ 41 w 1196"/>
                  <a:gd name="T123" fmla="*/ 28 h 1702"/>
                  <a:gd name="T124" fmla="*/ 46 w 1196"/>
                  <a:gd name="T125" fmla="*/ 3 h 17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196" h="1702">
                    <a:moveTo>
                      <a:pt x="152" y="0"/>
                    </a:moveTo>
                    <a:lnTo>
                      <a:pt x="154" y="0"/>
                    </a:lnTo>
                    <a:lnTo>
                      <a:pt x="164" y="0"/>
                    </a:lnTo>
                    <a:lnTo>
                      <a:pt x="169" y="0"/>
                    </a:lnTo>
                    <a:lnTo>
                      <a:pt x="175" y="0"/>
                    </a:lnTo>
                    <a:lnTo>
                      <a:pt x="184" y="0"/>
                    </a:lnTo>
                    <a:lnTo>
                      <a:pt x="194" y="0"/>
                    </a:lnTo>
                    <a:lnTo>
                      <a:pt x="198" y="0"/>
                    </a:lnTo>
                    <a:lnTo>
                      <a:pt x="203" y="0"/>
                    </a:lnTo>
                    <a:lnTo>
                      <a:pt x="209" y="0"/>
                    </a:lnTo>
                    <a:lnTo>
                      <a:pt x="215" y="0"/>
                    </a:lnTo>
                    <a:lnTo>
                      <a:pt x="220" y="0"/>
                    </a:lnTo>
                    <a:lnTo>
                      <a:pt x="226" y="0"/>
                    </a:lnTo>
                    <a:lnTo>
                      <a:pt x="234" y="0"/>
                    </a:lnTo>
                    <a:lnTo>
                      <a:pt x="241" y="0"/>
                    </a:lnTo>
                    <a:lnTo>
                      <a:pt x="247" y="0"/>
                    </a:lnTo>
                    <a:lnTo>
                      <a:pt x="256" y="0"/>
                    </a:lnTo>
                    <a:lnTo>
                      <a:pt x="262" y="0"/>
                    </a:lnTo>
                    <a:lnTo>
                      <a:pt x="269" y="0"/>
                    </a:lnTo>
                    <a:lnTo>
                      <a:pt x="277" y="0"/>
                    </a:lnTo>
                    <a:lnTo>
                      <a:pt x="286" y="0"/>
                    </a:lnTo>
                    <a:lnTo>
                      <a:pt x="294" y="0"/>
                    </a:lnTo>
                    <a:lnTo>
                      <a:pt x="303" y="0"/>
                    </a:lnTo>
                    <a:lnTo>
                      <a:pt x="311" y="0"/>
                    </a:lnTo>
                    <a:lnTo>
                      <a:pt x="320" y="0"/>
                    </a:lnTo>
                    <a:lnTo>
                      <a:pt x="330" y="0"/>
                    </a:lnTo>
                    <a:lnTo>
                      <a:pt x="337" y="0"/>
                    </a:lnTo>
                    <a:lnTo>
                      <a:pt x="347" y="0"/>
                    </a:lnTo>
                    <a:lnTo>
                      <a:pt x="356" y="0"/>
                    </a:lnTo>
                    <a:lnTo>
                      <a:pt x="366" y="0"/>
                    </a:lnTo>
                    <a:lnTo>
                      <a:pt x="377" y="0"/>
                    </a:lnTo>
                    <a:lnTo>
                      <a:pt x="385" y="0"/>
                    </a:lnTo>
                    <a:lnTo>
                      <a:pt x="394" y="0"/>
                    </a:lnTo>
                    <a:lnTo>
                      <a:pt x="405" y="0"/>
                    </a:lnTo>
                    <a:lnTo>
                      <a:pt x="415" y="0"/>
                    </a:lnTo>
                    <a:lnTo>
                      <a:pt x="426" y="0"/>
                    </a:lnTo>
                    <a:lnTo>
                      <a:pt x="436" y="0"/>
                    </a:lnTo>
                    <a:lnTo>
                      <a:pt x="447" y="0"/>
                    </a:lnTo>
                    <a:lnTo>
                      <a:pt x="458" y="0"/>
                    </a:lnTo>
                    <a:lnTo>
                      <a:pt x="468" y="0"/>
                    </a:lnTo>
                    <a:lnTo>
                      <a:pt x="479" y="0"/>
                    </a:lnTo>
                    <a:lnTo>
                      <a:pt x="488" y="0"/>
                    </a:lnTo>
                    <a:lnTo>
                      <a:pt x="502" y="0"/>
                    </a:lnTo>
                    <a:lnTo>
                      <a:pt x="511" y="0"/>
                    </a:lnTo>
                    <a:lnTo>
                      <a:pt x="522" y="0"/>
                    </a:lnTo>
                    <a:lnTo>
                      <a:pt x="534" y="0"/>
                    </a:lnTo>
                    <a:lnTo>
                      <a:pt x="545" y="2"/>
                    </a:lnTo>
                    <a:lnTo>
                      <a:pt x="556" y="2"/>
                    </a:lnTo>
                    <a:lnTo>
                      <a:pt x="568" y="2"/>
                    </a:lnTo>
                    <a:lnTo>
                      <a:pt x="579" y="2"/>
                    </a:lnTo>
                    <a:lnTo>
                      <a:pt x="590" y="2"/>
                    </a:lnTo>
                    <a:lnTo>
                      <a:pt x="602" y="2"/>
                    </a:lnTo>
                    <a:lnTo>
                      <a:pt x="615" y="4"/>
                    </a:lnTo>
                    <a:lnTo>
                      <a:pt x="626" y="4"/>
                    </a:lnTo>
                    <a:lnTo>
                      <a:pt x="638" y="4"/>
                    </a:lnTo>
                    <a:lnTo>
                      <a:pt x="649" y="4"/>
                    </a:lnTo>
                    <a:lnTo>
                      <a:pt x="660" y="4"/>
                    </a:lnTo>
                    <a:lnTo>
                      <a:pt x="671" y="4"/>
                    </a:lnTo>
                    <a:lnTo>
                      <a:pt x="683" y="5"/>
                    </a:lnTo>
                    <a:lnTo>
                      <a:pt x="694" y="5"/>
                    </a:lnTo>
                    <a:lnTo>
                      <a:pt x="705" y="5"/>
                    </a:lnTo>
                    <a:lnTo>
                      <a:pt x="717" y="5"/>
                    </a:lnTo>
                    <a:lnTo>
                      <a:pt x="730" y="7"/>
                    </a:lnTo>
                    <a:lnTo>
                      <a:pt x="739" y="7"/>
                    </a:lnTo>
                    <a:lnTo>
                      <a:pt x="751" y="7"/>
                    </a:lnTo>
                    <a:lnTo>
                      <a:pt x="762" y="7"/>
                    </a:lnTo>
                    <a:lnTo>
                      <a:pt x="773" y="7"/>
                    </a:lnTo>
                    <a:lnTo>
                      <a:pt x="785" y="7"/>
                    </a:lnTo>
                    <a:lnTo>
                      <a:pt x="796" y="9"/>
                    </a:lnTo>
                    <a:lnTo>
                      <a:pt x="807" y="11"/>
                    </a:lnTo>
                    <a:lnTo>
                      <a:pt x="819" y="11"/>
                    </a:lnTo>
                    <a:lnTo>
                      <a:pt x="828" y="11"/>
                    </a:lnTo>
                    <a:lnTo>
                      <a:pt x="839" y="11"/>
                    </a:lnTo>
                    <a:lnTo>
                      <a:pt x="851" y="13"/>
                    </a:lnTo>
                    <a:lnTo>
                      <a:pt x="860" y="13"/>
                    </a:lnTo>
                    <a:lnTo>
                      <a:pt x="872" y="13"/>
                    </a:lnTo>
                    <a:lnTo>
                      <a:pt x="881" y="15"/>
                    </a:lnTo>
                    <a:lnTo>
                      <a:pt x="892" y="15"/>
                    </a:lnTo>
                    <a:lnTo>
                      <a:pt x="902" y="17"/>
                    </a:lnTo>
                    <a:lnTo>
                      <a:pt x="911" y="17"/>
                    </a:lnTo>
                    <a:lnTo>
                      <a:pt x="921" y="17"/>
                    </a:lnTo>
                    <a:lnTo>
                      <a:pt x="930" y="17"/>
                    </a:lnTo>
                    <a:lnTo>
                      <a:pt x="941" y="19"/>
                    </a:lnTo>
                    <a:lnTo>
                      <a:pt x="949" y="19"/>
                    </a:lnTo>
                    <a:lnTo>
                      <a:pt x="958" y="19"/>
                    </a:lnTo>
                    <a:lnTo>
                      <a:pt x="968" y="21"/>
                    </a:lnTo>
                    <a:lnTo>
                      <a:pt x="977" y="21"/>
                    </a:lnTo>
                    <a:lnTo>
                      <a:pt x="985" y="21"/>
                    </a:lnTo>
                    <a:lnTo>
                      <a:pt x="992" y="21"/>
                    </a:lnTo>
                    <a:lnTo>
                      <a:pt x="1000" y="21"/>
                    </a:lnTo>
                    <a:lnTo>
                      <a:pt x="1009" y="22"/>
                    </a:lnTo>
                    <a:lnTo>
                      <a:pt x="1017" y="22"/>
                    </a:lnTo>
                    <a:lnTo>
                      <a:pt x="1024" y="22"/>
                    </a:lnTo>
                    <a:lnTo>
                      <a:pt x="1032" y="22"/>
                    </a:lnTo>
                    <a:lnTo>
                      <a:pt x="1040" y="24"/>
                    </a:lnTo>
                    <a:lnTo>
                      <a:pt x="1047" y="24"/>
                    </a:lnTo>
                    <a:lnTo>
                      <a:pt x="1055" y="24"/>
                    </a:lnTo>
                    <a:lnTo>
                      <a:pt x="1060" y="24"/>
                    </a:lnTo>
                    <a:lnTo>
                      <a:pt x="1066" y="26"/>
                    </a:lnTo>
                    <a:lnTo>
                      <a:pt x="1072" y="26"/>
                    </a:lnTo>
                    <a:lnTo>
                      <a:pt x="1079" y="26"/>
                    </a:lnTo>
                    <a:lnTo>
                      <a:pt x="1085" y="26"/>
                    </a:lnTo>
                    <a:lnTo>
                      <a:pt x="1091" y="28"/>
                    </a:lnTo>
                    <a:lnTo>
                      <a:pt x="1100" y="28"/>
                    </a:lnTo>
                    <a:lnTo>
                      <a:pt x="1108" y="28"/>
                    </a:lnTo>
                    <a:lnTo>
                      <a:pt x="1115" y="28"/>
                    </a:lnTo>
                    <a:lnTo>
                      <a:pt x="1121" y="30"/>
                    </a:lnTo>
                    <a:lnTo>
                      <a:pt x="1126" y="30"/>
                    </a:lnTo>
                    <a:lnTo>
                      <a:pt x="1130" y="30"/>
                    </a:lnTo>
                    <a:lnTo>
                      <a:pt x="1132" y="30"/>
                    </a:lnTo>
                    <a:lnTo>
                      <a:pt x="1134" y="32"/>
                    </a:lnTo>
                    <a:lnTo>
                      <a:pt x="1134" y="34"/>
                    </a:lnTo>
                    <a:lnTo>
                      <a:pt x="1134" y="43"/>
                    </a:lnTo>
                    <a:lnTo>
                      <a:pt x="1134" y="47"/>
                    </a:lnTo>
                    <a:lnTo>
                      <a:pt x="1136" y="56"/>
                    </a:lnTo>
                    <a:lnTo>
                      <a:pt x="1138" y="64"/>
                    </a:lnTo>
                    <a:lnTo>
                      <a:pt x="1140" y="73"/>
                    </a:lnTo>
                    <a:lnTo>
                      <a:pt x="1140" y="79"/>
                    </a:lnTo>
                    <a:lnTo>
                      <a:pt x="1142" y="83"/>
                    </a:lnTo>
                    <a:lnTo>
                      <a:pt x="1142" y="88"/>
                    </a:lnTo>
                    <a:lnTo>
                      <a:pt x="1143" y="94"/>
                    </a:lnTo>
                    <a:lnTo>
                      <a:pt x="1143" y="102"/>
                    </a:lnTo>
                    <a:lnTo>
                      <a:pt x="1145" y="107"/>
                    </a:lnTo>
                    <a:lnTo>
                      <a:pt x="1145" y="113"/>
                    </a:lnTo>
                    <a:lnTo>
                      <a:pt x="1147" y="121"/>
                    </a:lnTo>
                    <a:lnTo>
                      <a:pt x="1147" y="128"/>
                    </a:lnTo>
                    <a:lnTo>
                      <a:pt x="1149" y="134"/>
                    </a:lnTo>
                    <a:lnTo>
                      <a:pt x="1149" y="141"/>
                    </a:lnTo>
                    <a:lnTo>
                      <a:pt x="1151" y="151"/>
                    </a:lnTo>
                    <a:lnTo>
                      <a:pt x="1153" y="156"/>
                    </a:lnTo>
                    <a:lnTo>
                      <a:pt x="1155" y="164"/>
                    </a:lnTo>
                    <a:lnTo>
                      <a:pt x="1155" y="173"/>
                    </a:lnTo>
                    <a:lnTo>
                      <a:pt x="1157" y="181"/>
                    </a:lnTo>
                    <a:lnTo>
                      <a:pt x="1157" y="189"/>
                    </a:lnTo>
                    <a:lnTo>
                      <a:pt x="1158" y="198"/>
                    </a:lnTo>
                    <a:lnTo>
                      <a:pt x="1158" y="205"/>
                    </a:lnTo>
                    <a:lnTo>
                      <a:pt x="1160" y="213"/>
                    </a:lnTo>
                    <a:lnTo>
                      <a:pt x="1162" y="222"/>
                    </a:lnTo>
                    <a:lnTo>
                      <a:pt x="1162" y="232"/>
                    </a:lnTo>
                    <a:lnTo>
                      <a:pt x="1164" y="241"/>
                    </a:lnTo>
                    <a:lnTo>
                      <a:pt x="1166" y="251"/>
                    </a:lnTo>
                    <a:lnTo>
                      <a:pt x="1166" y="258"/>
                    </a:lnTo>
                    <a:lnTo>
                      <a:pt x="1168" y="268"/>
                    </a:lnTo>
                    <a:lnTo>
                      <a:pt x="1168" y="277"/>
                    </a:lnTo>
                    <a:lnTo>
                      <a:pt x="1172" y="287"/>
                    </a:lnTo>
                    <a:lnTo>
                      <a:pt x="1172" y="296"/>
                    </a:lnTo>
                    <a:lnTo>
                      <a:pt x="1174" y="306"/>
                    </a:lnTo>
                    <a:lnTo>
                      <a:pt x="1174" y="315"/>
                    </a:lnTo>
                    <a:lnTo>
                      <a:pt x="1175" y="324"/>
                    </a:lnTo>
                    <a:lnTo>
                      <a:pt x="1175" y="334"/>
                    </a:lnTo>
                    <a:lnTo>
                      <a:pt x="1177" y="343"/>
                    </a:lnTo>
                    <a:lnTo>
                      <a:pt x="1177" y="355"/>
                    </a:lnTo>
                    <a:lnTo>
                      <a:pt x="1179" y="364"/>
                    </a:lnTo>
                    <a:lnTo>
                      <a:pt x="1181" y="372"/>
                    </a:lnTo>
                    <a:lnTo>
                      <a:pt x="1181" y="383"/>
                    </a:lnTo>
                    <a:lnTo>
                      <a:pt x="1183" y="392"/>
                    </a:lnTo>
                    <a:lnTo>
                      <a:pt x="1185" y="402"/>
                    </a:lnTo>
                    <a:lnTo>
                      <a:pt x="1185" y="411"/>
                    </a:lnTo>
                    <a:lnTo>
                      <a:pt x="1187" y="421"/>
                    </a:lnTo>
                    <a:lnTo>
                      <a:pt x="1187" y="430"/>
                    </a:lnTo>
                    <a:lnTo>
                      <a:pt x="1189" y="440"/>
                    </a:lnTo>
                    <a:lnTo>
                      <a:pt x="1189" y="449"/>
                    </a:lnTo>
                    <a:lnTo>
                      <a:pt x="1191" y="458"/>
                    </a:lnTo>
                    <a:lnTo>
                      <a:pt x="1191" y="468"/>
                    </a:lnTo>
                    <a:lnTo>
                      <a:pt x="1192" y="477"/>
                    </a:lnTo>
                    <a:lnTo>
                      <a:pt x="1192" y="485"/>
                    </a:lnTo>
                    <a:lnTo>
                      <a:pt x="1192" y="494"/>
                    </a:lnTo>
                    <a:lnTo>
                      <a:pt x="1192" y="502"/>
                    </a:lnTo>
                    <a:lnTo>
                      <a:pt x="1194" y="511"/>
                    </a:lnTo>
                    <a:lnTo>
                      <a:pt x="1194" y="519"/>
                    </a:lnTo>
                    <a:lnTo>
                      <a:pt x="1194" y="528"/>
                    </a:lnTo>
                    <a:lnTo>
                      <a:pt x="1194" y="538"/>
                    </a:lnTo>
                    <a:lnTo>
                      <a:pt x="1196" y="545"/>
                    </a:lnTo>
                    <a:lnTo>
                      <a:pt x="1196" y="553"/>
                    </a:lnTo>
                    <a:lnTo>
                      <a:pt x="1196" y="562"/>
                    </a:lnTo>
                    <a:lnTo>
                      <a:pt x="1196" y="570"/>
                    </a:lnTo>
                    <a:lnTo>
                      <a:pt x="1196" y="579"/>
                    </a:lnTo>
                    <a:lnTo>
                      <a:pt x="1196" y="587"/>
                    </a:lnTo>
                    <a:lnTo>
                      <a:pt x="1196" y="594"/>
                    </a:lnTo>
                    <a:lnTo>
                      <a:pt x="1196" y="604"/>
                    </a:lnTo>
                    <a:lnTo>
                      <a:pt x="1196" y="611"/>
                    </a:lnTo>
                    <a:lnTo>
                      <a:pt x="1196" y="619"/>
                    </a:lnTo>
                    <a:lnTo>
                      <a:pt x="1196" y="628"/>
                    </a:lnTo>
                    <a:lnTo>
                      <a:pt x="1196" y="634"/>
                    </a:lnTo>
                    <a:lnTo>
                      <a:pt x="1196" y="643"/>
                    </a:lnTo>
                    <a:lnTo>
                      <a:pt x="1194" y="651"/>
                    </a:lnTo>
                    <a:lnTo>
                      <a:pt x="1194" y="658"/>
                    </a:lnTo>
                    <a:lnTo>
                      <a:pt x="1194" y="666"/>
                    </a:lnTo>
                    <a:lnTo>
                      <a:pt x="1194" y="675"/>
                    </a:lnTo>
                    <a:lnTo>
                      <a:pt x="1192" y="683"/>
                    </a:lnTo>
                    <a:lnTo>
                      <a:pt x="1192" y="692"/>
                    </a:lnTo>
                    <a:lnTo>
                      <a:pt x="1191" y="700"/>
                    </a:lnTo>
                    <a:lnTo>
                      <a:pt x="1191" y="708"/>
                    </a:lnTo>
                    <a:lnTo>
                      <a:pt x="1189" y="717"/>
                    </a:lnTo>
                    <a:lnTo>
                      <a:pt x="1189" y="725"/>
                    </a:lnTo>
                    <a:lnTo>
                      <a:pt x="1189" y="732"/>
                    </a:lnTo>
                    <a:lnTo>
                      <a:pt x="1189" y="742"/>
                    </a:lnTo>
                    <a:lnTo>
                      <a:pt x="1187" y="749"/>
                    </a:lnTo>
                    <a:lnTo>
                      <a:pt x="1185" y="757"/>
                    </a:lnTo>
                    <a:lnTo>
                      <a:pt x="1183" y="766"/>
                    </a:lnTo>
                    <a:lnTo>
                      <a:pt x="1183" y="774"/>
                    </a:lnTo>
                    <a:lnTo>
                      <a:pt x="1181" y="783"/>
                    </a:lnTo>
                    <a:lnTo>
                      <a:pt x="1179" y="792"/>
                    </a:lnTo>
                    <a:lnTo>
                      <a:pt x="1179" y="800"/>
                    </a:lnTo>
                    <a:lnTo>
                      <a:pt x="1177" y="809"/>
                    </a:lnTo>
                    <a:lnTo>
                      <a:pt x="1175" y="819"/>
                    </a:lnTo>
                    <a:lnTo>
                      <a:pt x="1174" y="828"/>
                    </a:lnTo>
                    <a:lnTo>
                      <a:pt x="1172" y="836"/>
                    </a:lnTo>
                    <a:lnTo>
                      <a:pt x="1172" y="845"/>
                    </a:lnTo>
                    <a:lnTo>
                      <a:pt x="1168" y="855"/>
                    </a:lnTo>
                    <a:lnTo>
                      <a:pt x="1166" y="864"/>
                    </a:lnTo>
                    <a:lnTo>
                      <a:pt x="1164" y="874"/>
                    </a:lnTo>
                    <a:lnTo>
                      <a:pt x="1164" y="883"/>
                    </a:lnTo>
                    <a:lnTo>
                      <a:pt x="1160" y="892"/>
                    </a:lnTo>
                    <a:lnTo>
                      <a:pt x="1158" y="902"/>
                    </a:lnTo>
                    <a:lnTo>
                      <a:pt x="1157" y="911"/>
                    </a:lnTo>
                    <a:lnTo>
                      <a:pt x="1155" y="923"/>
                    </a:lnTo>
                    <a:lnTo>
                      <a:pt x="1151" y="932"/>
                    </a:lnTo>
                    <a:lnTo>
                      <a:pt x="1149" y="943"/>
                    </a:lnTo>
                    <a:lnTo>
                      <a:pt x="1147" y="953"/>
                    </a:lnTo>
                    <a:lnTo>
                      <a:pt x="1145" y="964"/>
                    </a:lnTo>
                    <a:lnTo>
                      <a:pt x="1142" y="974"/>
                    </a:lnTo>
                    <a:lnTo>
                      <a:pt x="1140" y="985"/>
                    </a:lnTo>
                    <a:lnTo>
                      <a:pt x="1136" y="996"/>
                    </a:lnTo>
                    <a:lnTo>
                      <a:pt x="1134" y="1008"/>
                    </a:lnTo>
                    <a:lnTo>
                      <a:pt x="1130" y="1019"/>
                    </a:lnTo>
                    <a:lnTo>
                      <a:pt x="1128" y="1030"/>
                    </a:lnTo>
                    <a:lnTo>
                      <a:pt x="1125" y="1043"/>
                    </a:lnTo>
                    <a:lnTo>
                      <a:pt x="1123" y="1057"/>
                    </a:lnTo>
                    <a:lnTo>
                      <a:pt x="1119" y="1068"/>
                    </a:lnTo>
                    <a:lnTo>
                      <a:pt x="1115" y="1079"/>
                    </a:lnTo>
                    <a:lnTo>
                      <a:pt x="1111" y="1091"/>
                    </a:lnTo>
                    <a:lnTo>
                      <a:pt x="1108" y="1104"/>
                    </a:lnTo>
                    <a:lnTo>
                      <a:pt x="1104" y="1115"/>
                    </a:lnTo>
                    <a:lnTo>
                      <a:pt x="1102" y="1128"/>
                    </a:lnTo>
                    <a:lnTo>
                      <a:pt x="1098" y="1142"/>
                    </a:lnTo>
                    <a:lnTo>
                      <a:pt x="1094" y="1155"/>
                    </a:lnTo>
                    <a:lnTo>
                      <a:pt x="1091" y="1168"/>
                    </a:lnTo>
                    <a:lnTo>
                      <a:pt x="1087" y="1181"/>
                    </a:lnTo>
                    <a:lnTo>
                      <a:pt x="1083" y="1194"/>
                    </a:lnTo>
                    <a:lnTo>
                      <a:pt x="1079" y="1208"/>
                    </a:lnTo>
                    <a:lnTo>
                      <a:pt x="1075" y="1221"/>
                    </a:lnTo>
                    <a:lnTo>
                      <a:pt x="1072" y="1234"/>
                    </a:lnTo>
                    <a:lnTo>
                      <a:pt x="1068" y="1247"/>
                    </a:lnTo>
                    <a:lnTo>
                      <a:pt x="1064" y="1261"/>
                    </a:lnTo>
                    <a:lnTo>
                      <a:pt x="1060" y="1274"/>
                    </a:lnTo>
                    <a:lnTo>
                      <a:pt x="1057" y="1289"/>
                    </a:lnTo>
                    <a:lnTo>
                      <a:pt x="1053" y="1300"/>
                    </a:lnTo>
                    <a:lnTo>
                      <a:pt x="1049" y="1315"/>
                    </a:lnTo>
                    <a:lnTo>
                      <a:pt x="1043" y="1327"/>
                    </a:lnTo>
                    <a:lnTo>
                      <a:pt x="1040" y="1342"/>
                    </a:lnTo>
                    <a:lnTo>
                      <a:pt x="1036" y="1355"/>
                    </a:lnTo>
                    <a:lnTo>
                      <a:pt x="1034" y="1368"/>
                    </a:lnTo>
                    <a:lnTo>
                      <a:pt x="1030" y="1379"/>
                    </a:lnTo>
                    <a:lnTo>
                      <a:pt x="1024" y="1393"/>
                    </a:lnTo>
                    <a:lnTo>
                      <a:pt x="1021" y="1406"/>
                    </a:lnTo>
                    <a:lnTo>
                      <a:pt x="1019" y="1417"/>
                    </a:lnTo>
                    <a:lnTo>
                      <a:pt x="1015" y="1430"/>
                    </a:lnTo>
                    <a:lnTo>
                      <a:pt x="1011" y="1442"/>
                    </a:lnTo>
                    <a:lnTo>
                      <a:pt x="1007" y="1455"/>
                    </a:lnTo>
                    <a:lnTo>
                      <a:pt x="1006" y="1468"/>
                    </a:lnTo>
                    <a:lnTo>
                      <a:pt x="1000" y="1479"/>
                    </a:lnTo>
                    <a:lnTo>
                      <a:pt x="996" y="1491"/>
                    </a:lnTo>
                    <a:lnTo>
                      <a:pt x="992" y="1502"/>
                    </a:lnTo>
                    <a:lnTo>
                      <a:pt x="991" y="1513"/>
                    </a:lnTo>
                    <a:lnTo>
                      <a:pt x="987" y="1523"/>
                    </a:lnTo>
                    <a:lnTo>
                      <a:pt x="985" y="1534"/>
                    </a:lnTo>
                    <a:lnTo>
                      <a:pt x="981" y="1546"/>
                    </a:lnTo>
                    <a:lnTo>
                      <a:pt x="977" y="1555"/>
                    </a:lnTo>
                    <a:lnTo>
                      <a:pt x="975" y="1564"/>
                    </a:lnTo>
                    <a:lnTo>
                      <a:pt x="972" y="1574"/>
                    </a:lnTo>
                    <a:lnTo>
                      <a:pt x="970" y="1583"/>
                    </a:lnTo>
                    <a:lnTo>
                      <a:pt x="966" y="1593"/>
                    </a:lnTo>
                    <a:lnTo>
                      <a:pt x="964" y="1600"/>
                    </a:lnTo>
                    <a:lnTo>
                      <a:pt x="962" y="1610"/>
                    </a:lnTo>
                    <a:lnTo>
                      <a:pt x="960" y="1617"/>
                    </a:lnTo>
                    <a:lnTo>
                      <a:pt x="957" y="1627"/>
                    </a:lnTo>
                    <a:lnTo>
                      <a:pt x="955" y="1632"/>
                    </a:lnTo>
                    <a:lnTo>
                      <a:pt x="953" y="1640"/>
                    </a:lnTo>
                    <a:lnTo>
                      <a:pt x="951" y="1646"/>
                    </a:lnTo>
                    <a:lnTo>
                      <a:pt x="949" y="1651"/>
                    </a:lnTo>
                    <a:lnTo>
                      <a:pt x="947" y="1657"/>
                    </a:lnTo>
                    <a:lnTo>
                      <a:pt x="945" y="1663"/>
                    </a:lnTo>
                    <a:lnTo>
                      <a:pt x="943" y="1666"/>
                    </a:lnTo>
                    <a:lnTo>
                      <a:pt x="943" y="1672"/>
                    </a:lnTo>
                    <a:lnTo>
                      <a:pt x="941" y="1678"/>
                    </a:lnTo>
                    <a:lnTo>
                      <a:pt x="940" y="1683"/>
                    </a:lnTo>
                    <a:lnTo>
                      <a:pt x="940" y="1687"/>
                    </a:lnTo>
                    <a:lnTo>
                      <a:pt x="940" y="1689"/>
                    </a:lnTo>
                    <a:lnTo>
                      <a:pt x="938" y="1689"/>
                    </a:lnTo>
                    <a:lnTo>
                      <a:pt x="936" y="1689"/>
                    </a:lnTo>
                    <a:lnTo>
                      <a:pt x="930" y="1689"/>
                    </a:lnTo>
                    <a:lnTo>
                      <a:pt x="926" y="1689"/>
                    </a:lnTo>
                    <a:lnTo>
                      <a:pt x="919" y="1689"/>
                    </a:lnTo>
                    <a:lnTo>
                      <a:pt x="911" y="1689"/>
                    </a:lnTo>
                    <a:lnTo>
                      <a:pt x="902" y="1691"/>
                    </a:lnTo>
                    <a:lnTo>
                      <a:pt x="892" y="1693"/>
                    </a:lnTo>
                    <a:lnTo>
                      <a:pt x="885" y="1693"/>
                    </a:lnTo>
                    <a:lnTo>
                      <a:pt x="879" y="1693"/>
                    </a:lnTo>
                    <a:lnTo>
                      <a:pt x="873" y="1693"/>
                    </a:lnTo>
                    <a:lnTo>
                      <a:pt x="868" y="1693"/>
                    </a:lnTo>
                    <a:lnTo>
                      <a:pt x="860" y="1693"/>
                    </a:lnTo>
                    <a:lnTo>
                      <a:pt x="853" y="1693"/>
                    </a:lnTo>
                    <a:lnTo>
                      <a:pt x="847" y="1693"/>
                    </a:lnTo>
                    <a:lnTo>
                      <a:pt x="839" y="1695"/>
                    </a:lnTo>
                    <a:lnTo>
                      <a:pt x="832" y="1695"/>
                    </a:lnTo>
                    <a:lnTo>
                      <a:pt x="824" y="1695"/>
                    </a:lnTo>
                    <a:lnTo>
                      <a:pt x="815" y="1695"/>
                    </a:lnTo>
                    <a:lnTo>
                      <a:pt x="807" y="1697"/>
                    </a:lnTo>
                    <a:lnTo>
                      <a:pt x="800" y="1697"/>
                    </a:lnTo>
                    <a:lnTo>
                      <a:pt x="790" y="1697"/>
                    </a:lnTo>
                    <a:lnTo>
                      <a:pt x="783" y="1697"/>
                    </a:lnTo>
                    <a:lnTo>
                      <a:pt x="775" y="1698"/>
                    </a:lnTo>
                    <a:lnTo>
                      <a:pt x="764" y="1698"/>
                    </a:lnTo>
                    <a:lnTo>
                      <a:pt x="755" y="1698"/>
                    </a:lnTo>
                    <a:lnTo>
                      <a:pt x="745" y="1698"/>
                    </a:lnTo>
                    <a:lnTo>
                      <a:pt x="736" y="1698"/>
                    </a:lnTo>
                    <a:lnTo>
                      <a:pt x="726" y="1698"/>
                    </a:lnTo>
                    <a:lnTo>
                      <a:pt x="717" y="1698"/>
                    </a:lnTo>
                    <a:lnTo>
                      <a:pt x="707" y="1698"/>
                    </a:lnTo>
                    <a:lnTo>
                      <a:pt x="698" y="1700"/>
                    </a:lnTo>
                    <a:lnTo>
                      <a:pt x="687" y="1700"/>
                    </a:lnTo>
                    <a:lnTo>
                      <a:pt x="677" y="1700"/>
                    </a:lnTo>
                    <a:lnTo>
                      <a:pt x="668" y="1700"/>
                    </a:lnTo>
                    <a:lnTo>
                      <a:pt x="658" y="1700"/>
                    </a:lnTo>
                    <a:lnTo>
                      <a:pt x="647" y="1700"/>
                    </a:lnTo>
                    <a:lnTo>
                      <a:pt x="638" y="1700"/>
                    </a:lnTo>
                    <a:lnTo>
                      <a:pt x="626" y="1700"/>
                    </a:lnTo>
                    <a:lnTo>
                      <a:pt x="617" y="1702"/>
                    </a:lnTo>
                    <a:lnTo>
                      <a:pt x="607" y="1702"/>
                    </a:lnTo>
                    <a:lnTo>
                      <a:pt x="596" y="1702"/>
                    </a:lnTo>
                    <a:lnTo>
                      <a:pt x="585" y="1702"/>
                    </a:lnTo>
                    <a:lnTo>
                      <a:pt x="575" y="1702"/>
                    </a:lnTo>
                    <a:lnTo>
                      <a:pt x="564" y="1702"/>
                    </a:lnTo>
                    <a:lnTo>
                      <a:pt x="554" y="1702"/>
                    </a:lnTo>
                    <a:lnTo>
                      <a:pt x="543" y="1702"/>
                    </a:lnTo>
                    <a:lnTo>
                      <a:pt x="534" y="1702"/>
                    </a:lnTo>
                    <a:lnTo>
                      <a:pt x="522" y="1702"/>
                    </a:lnTo>
                    <a:lnTo>
                      <a:pt x="513" y="1702"/>
                    </a:lnTo>
                    <a:lnTo>
                      <a:pt x="502" y="1702"/>
                    </a:lnTo>
                    <a:lnTo>
                      <a:pt x="494" y="1702"/>
                    </a:lnTo>
                    <a:lnTo>
                      <a:pt x="483" y="1702"/>
                    </a:lnTo>
                    <a:lnTo>
                      <a:pt x="473" y="1702"/>
                    </a:lnTo>
                    <a:lnTo>
                      <a:pt x="462" y="1702"/>
                    </a:lnTo>
                    <a:lnTo>
                      <a:pt x="454" y="1702"/>
                    </a:lnTo>
                    <a:lnTo>
                      <a:pt x="443" y="1700"/>
                    </a:lnTo>
                    <a:lnTo>
                      <a:pt x="434" y="1700"/>
                    </a:lnTo>
                    <a:lnTo>
                      <a:pt x="424" y="1700"/>
                    </a:lnTo>
                    <a:lnTo>
                      <a:pt x="415" y="1700"/>
                    </a:lnTo>
                    <a:lnTo>
                      <a:pt x="405" y="1698"/>
                    </a:lnTo>
                    <a:lnTo>
                      <a:pt x="394" y="1698"/>
                    </a:lnTo>
                    <a:lnTo>
                      <a:pt x="386" y="1698"/>
                    </a:lnTo>
                    <a:lnTo>
                      <a:pt x="377" y="1698"/>
                    </a:lnTo>
                    <a:lnTo>
                      <a:pt x="368" y="1698"/>
                    </a:lnTo>
                    <a:lnTo>
                      <a:pt x="358" y="1697"/>
                    </a:lnTo>
                    <a:lnTo>
                      <a:pt x="351" y="1697"/>
                    </a:lnTo>
                    <a:lnTo>
                      <a:pt x="341" y="1697"/>
                    </a:lnTo>
                    <a:lnTo>
                      <a:pt x="332" y="1695"/>
                    </a:lnTo>
                    <a:lnTo>
                      <a:pt x="324" y="1695"/>
                    </a:lnTo>
                    <a:lnTo>
                      <a:pt x="317" y="1695"/>
                    </a:lnTo>
                    <a:lnTo>
                      <a:pt x="309" y="1695"/>
                    </a:lnTo>
                    <a:lnTo>
                      <a:pt x="300" y="1693"/>
                    </a:lnTo>
                    <a:lnTo>
                      <a:pt x="292" y="1693"/>
                    </a:lnTo>
                    <a:lnTo>
                      <a:pt x="285" y="1691"/>
                    </a:lnTo>
                    <a:lnTo>
                      <a:pt x="275" y="1691"/>
                    </a:lnTo>
                    <a:lnTo>
                      <a:pt x="268" y="1689"/>
                    </a:lnTo>
                    <a:lnTo>
                      <a:pt x="262" y="1689"/>
                    </a:lnTo>
                    <a:lnTo>
                      <a:pt x="252" y="1687"/>
                    </a:lnTo>
                    <a:lnTo>
                      <a:pt x="247" y="1687"/>
                    </a:lnTo>
                    <a:lnTo>
                      <a:pt x="239" y="1687"/>
                    </a:lnTo>
                    <a:lnTo>
                      <a:pt x="232" y="1685"/>
                    </a:lnTo>
                    <a:lnTo>
                      <a:pt x="226" y="1685"/>
                    </a:lnTo>
                    <a:lnTo>
                      <a:pt x="220" y="1685"/>
                    </a:lnTo>
                    <a:lnTo>
                      <a:pt x="215" y="1683"/>
                    </a:lnTo>
                    <a:lnTo>
                      <a:pt x="209" y="1683"/>
                    </a:lnTo>
                    <a:lnTo>
                      <a:pt x="201" y="1681"/>
                    </a:lnTo>
                    <a:lnTo>
                      <a:pt x="196" y="1681"/>
                    </a:lnTo>
                    <a:lnTo>
                      <a:pt x="190" y="1681"/>
                    </a:lnTo>
                    <a:lnTo>
                      <a:pt x="184" y="1680"/>
                    </a:lnTo>
                    <a:lnTo>
                      <a:pt x="179" y="1680"/>
                    </a:lnTo>
                    <a:lnTo>
                      <a:pt x="173" y="1680"/>
                    </a:lnTo>
                    <a:lnTo>
                      <a:pt x="168" y="1678"/>
                    </a:lnTo>
                    <a:lnTo>
                      <a:pt x="164" y="1678"/>
                    </a:lnTo>
                    <a:lnTo>
                      <a:pt x="158" y="1676"/>
                    </a:lnTo>
                    <a:lnTo>
                      <a:pt x="154" y="1676"/>
                    </a:lnTo>
                    <a:lnTo>
                      <a:pt x="145" y="1674"/>
                    </a:lnTo>
                    <a:lnTo>
                      <a:pt x="137" y="1674"/>
                    </a:lnTo>
                    <a:lnTo>
                      <a:pt x="130" y="1670"/>
                    </a:lnTo>
                    <a:lnTo>
                      <a:pt x="124" y="1670"/>
                    </a:lnTo>
                    <a:lnTo>
                      <a:pt x="117" y="1668"/>
                    </a:lnTo>
                    <a:lnTo>
                      <a:pt x="111" y="1668"/>
                    </a:lnTo>
                    <a:lnTo>
                      <a:pt x="107" y="1666"/>
                    </a:lnTo>
                    <a:lnTo>
                      <a:pt x="103" y="1666"/>
                    </a:lnTo>
                    <a:lnTo>
                      <a:pt x="100" y="1666"/>
                    </a:lnTo>
                    <a:lnTo>
                      <a:pt x="98" y="1666"/>
                    </a:lnTo>
                    <a:lnTo>
                      <a:pt x="98" y="1664"/>
                    </a:lnTo>
                    <a:lnTo>
                      <a:pt x="96" y="1661"/>
                    </a:lnTo>
                    <a:lnTo>
                      <a:pt x="96" y="1653"/>
                    </a:lnTo>
                    <a:lnTo>
                      <a:pt x="94" y="1644"/>
                    </a:lnTo>
                    <a:lnTo>
                      <a:pt x="92" y="1638"/>
                    </a:lnTo>
                    <a:lnTo>
                      <a:pt x="92" y="1632"/>
                    </a:lnTo>
                    <a:lnTo>
                      <a:pt x="90" y="1627"/>
                    </a:lnTo>
                    <a:lnTo>
                      <a:pt x="90" y="1619"/>
                    </a:lnTo>
                    <a:lnTo>
                      <a:pt x="88" y="1612"/>
                    </a:lnTo>
                    <a:lnTo>
                      <a:pt x="86" y="1604"/>
                    </a:lnTo>
                    <a:lnTo>
                      <a:pt x="86" y="1595"/>
                    </a:lnTo>
                    <a:lnTo>
                      <a:pt x="84" y="1587"/>
                    </a:lnTo>
                    <a:lnTo>
                      <a:pt x="83" y="1576"/>
                    </a:lnTo>
                    <a:lnTo>
                      <a:pt x="81" y="1566"/>
                    </a:lnTo>
                    <a:lnTo>
                      <a:pt x="79" y="1557"/>
                    </a:lnTo>
                    <a:lnTo>
                      <a:pt x="79" y="1547"/>
                    </a:lnTo>
                    <a:lnTo>
                      <a:pt x="77" y="1536"/>
                    </a:lnTo>
                    <a:lnTo>
                      <a:pt x="75" y="1523"/>
                    </a:lnTo>
                    <a:lnTo>
                      <a:pt x="73" y="1512"/>
                    </a:lnTo>
                    <a:lnTo>
                      <a:pt x="73" y="1500"/>
                    </a:lnTo>
                    <a:lnTo>
                      <a:pt x="71" y="1487"/>
                    </a:lnTo>
                    <a:lnTo>
                      <a:pt x="69" y="1474"/>
                    </a:lnTo>
                    <a:lnTo>
                      <a:pt x="66" y="1461"/>
                    </a:lnTo>
                    <a:lnTo>
                      <a:pt x="66" y="1449"/>
                    </a:lnTo>
                    <a:lnTo>
                      <a:pt x="64" y="1434"/>
                    </a:lnTo>
                    <a:lnTo>
                      <a:pt x="62" y="1421"/>
                    </a:lnTo>
                    <a:lnTo>
                      <a:pt x="60" y="1408"/>
                    </a:lnTo>
                    <a:lnTo>
                      <a:pt x="58" y="1393"/>
                    </a:lnTo>
                    <a:lnTo>
                      <a:pt x="56" y="1378"/>
                    </a:lnTo>
                    <a:lnTo>
                      <a:pt x="54" y="1362"/>
                    </a:lnTo>
                    <a:lnTo>
                      <a:pt x="52" y="1347"/>
                    </a:lnTo>
                    <a:lnTo>
                      <a:pt x="50" y="1332"/>
                    </a:lnTo>
                    <a:lnTo>
                      <a:pt x="47" y="1317"/>
                    </a:lnTo>
                    <a:lnTo>
                      <a:pt x="47" y="1302"/>
                    </a:lnTo>
                    <a:lnTo>
                      <a:pt x="43" y="1287"/>
                    </a:lnTo>
                    <a:lnTo>
                      <a:pt x="41" y="1272"/>
                    </a:lnTo>
                    <a:lnTo>
                      <a:pt x="39" y="1255"/>
                    </a:lnTo>
                    <a:lnTo>
                      <a:pt x="37" y="1240"/>
                    </a:lnTo>
                    <a:lnTo>
                      <a:pt x="35" y="1223"/>
                    </a:lnTo>
                    <a:lnTo>
                      <a:pt x="33" y="1208"/>
                    </a:lnTo>
                    <a:lnTo>
                      <a:pt x="32" y="1191"/>
                    </a:lnTo>
                    <a:lnTo>
                      <a:pt x="30" y="1176"/>
                    </a:lnTo>
                    <a:lnTo>
                      <a:pt x="28" y="1159"/>
                    </a:lnTo>
                    <a:lnTo>
                      <a:pt x="28" y="1144"/>
                    </a:lnTo>
                    <a:lnTo>
                      <a:pt x="24" y="1128"/>
                    </a:lnTo>
                    <a:lnTo>
                      <a:pt x="24" y="1111"/>
                    </a:lnTo>
                    <a:lnTo>
                      <a:pt x="20" y="1094"/>
                    </a:lnTo>
                    <a:lnTo>
                      <a:pt x="18" y="1079"/>
                    </a:lnTo>
                    <a:lnTo>
                      <a:pt x="17" y="1064"/>
                    </a:lnTo>
                    <a:lnTo>
                      <a:pt x="17" y="1047"/>
                    </a:lnTo>
                    <a:lnTo>
                      <a:pt x="15" y="1032"/>
                    </a:lnTo>
                    <a:lnTo>
                      <a:pt x="13" y="1019"/>
                    </a:lnTo>
                    <a:lnTo>
                      <a:pt x="11" y="1002"/>
                    </a:lnTo>
                    <a:lnTo>
                      <a:pt x="11" y="989"/>
                    </a:lnTo>
                    <a:lnTo>
                      <a:pt x="9" y="974"/>
                    </a:lnTo>
                    <a:lnTo>
                      <a:pt x="9" y="959"/>
                    </a:lnTo>
                    <a:lnTo>
                      <a:pt x="7" y="943"/>
                    </a:lnTo>
                    <a:lnTo>
                      <a:pt x="7" y="930"/>
                    </a:lnTo>
                    <a:lnTo>
                      <a:pt x="5" y="915"/>
                    </a:lnTo>
                    <a:lnTo>
                      <a:pt x="5" y="904"/>
                    </a:lnTo>
                    <a:lnTo>
                      <a:pt x="3" y="889"/>
                    </a:lnTo>
                    <a:lnTo>
                      <a:pt x="3" y="876"/>
                    </a:lnTo>
                    <a:lnTo>
                      <a:pt x="1" y="862"/>
                    </a:lnTo>
                    <a:lnTo>
                      <a:pt x="1" y="849"/>
                    </a:lnTo>
                    <a:lnTo>
                      <a:pt x="1" y="836"/>
                    </a:lnTo>
                    <a:lnTo>
                      <a:pt x="0" y="825"/>
                    </a:lnTo>
                    <a:lnTo>
                      <a:pt x="0" y="813"/>
                    </a:lnTo>
                    <a:lnTo>
                      <a:pt x="0" y="800"/>
                    </a:lnTo>
                    <a:lnTo>
                      <a:pt x="0" y="789"/>
                    </a:lnTo>
                    <a:lnTo>
                      <a:pt x="0" y="777"/>
                    </a:lnTo>
                    <a:lnTo>
                      <a:pt x="0" y="766"/>
                    </a:lnTo>
                    <a:lnTo>
                      <a:pt x="0" y="755"/>
                    </a:lnTo>
                    <a:lnTo>
                      <a:pt x="0" y="743"/>
                    </a:lnTo>
                    <a:lnTo>
                      <a:pt x="0" y="734"/>
                    </a:lnTo>
                    <a:lnTo>
                      <a:pt x="0" y="723"/>
                    </a:lnTo>
                    <a:lnTo>
                      <a:pt x="0" y="715"/>
                    </a:lnTo>
                    <a:lnTo>
                      <a:pt x="0" y="704"/>
                    </a:lnTo>
                    <a:lnTo>
                      <a:pt x="0" y="694"/>
                    </a:lnTo>
                    <a:lnTo>
                      <a:pt x="0" y="683"/>
                    </a:lnTo>
                    <a:lnTo>
                      <a:pt x="1" y="675"/>
                    </a:lnTo>
                    <a:lnTo>
                      <a:pt x="1" y="666"/>
                    </a:lnTo>
                    <a:lnTo>
                      <a:pt x="1" y="657"/>
                    </a:lnTo>
                    <a:lnTo>
                      <a:pt x="3" y="649"/>
                    </a:lnTo>
                    <a:lnTo>
                      <a:pt x="3" y="640"/>
                    </a:lnTo>
                    <a:lnTo>
                      <a:pt x="3" y="630"/>
                    </a:lnTo>
                    <a:lnTo>
                      <a:pt x="5" y="621"/>
                    </a:lnTo>
                    <a:lnTo>
                      <a:pt x="5" y="613"/>
                    </a:lnTo>
                    <a:lnTo>
                      <a:pt x="7" y="606"/>
                    </a:lnTo>
                    <a:lnTo>
                      <a:pt x="7" y="596"/>
                    </a:lnTo>
                    <a:lnTo>
                      <a:pt x="9" y="591"/>
                    </a:lnTo>
                    <a:lnTo>
                      <a:pt x="11" y="583"/>
                    </a:lnTo>
                    <a:lnTo>
                      <a:pt x="13" y="575"/>
                    </a:lnTo>
                    <a:lnTo>
                      <a:pt x="13" y="566"/>
                    </a:lnTo>
                    <a:lnTo>
                      <a:pt x="15" y="560"/>
                    </a:lnTo>
                    <a:lnTo>
                      <a:pt x="15" y="551"/>
                    </a:lnTo>
                    <a:lnTo>
                      <a:pt x="17" y="545"/>
                    </a:lnTo>
                    <a:lnTo>
                      <a:pt x="17" y="538"/>
                    </a:lnTo>
                    <a:lnTo>
                      <a:pt x="18" y="530"/>
                    </a:lnTo>
                    <a:lnTo>
                      <a:pt x="20" y="523"/>
                    </a:lnTo>
                    <a:lnTo>
                      <a:pt x="22" y="517"/>
                    </a:lnTo>
                    <a:lnTo>
                      <a:pt x="24" y="507"/>
                    </a:lnTo>
                    <a:lnTo>
                      <a:pt x="26" y="502"/>
                    </a:lnTo>
                    <a:lnTo>
                      <a:pt x="26" y="494"/>
                    </a:lnTo>
                    <a:lnTo>
                      <a:pt x="28" y="489"/>
                    </a:lnTo>
                    <a:lnTo>
                      <a:pt x="30" y="481"/>
                    </a:lnTo>
                    <a:lnTo>
                      <a:pt x="32" y="474"/>
                    </a:lnTo>
                    <a:lnTo>
                      <a:pt x="32" y="468"/>
                    </a:lnTo>
                    <a:lnTo>
                      <a:pt x="35" y="460"/>
                    </a:lnTo>
                    <a:lnTo>
                      <a:pt x="35" y="455"/>
                    </a:lnTo>
                    <a:lnTo>
                      <a:pt x="37" y="447"/>
                    </a:lnTo>
                    <a:lnTo>
                      <a:pt x="39" y="440"/>
                    </a:lnTo>
                    <a:lnTo>
                      <a:pt x="41" y="434"/>
                    </a:lnTo>
                    <a:lnTo>
                      <a:pt x="41" y="426"/>
                    </a:lnTo>
                    <a:lnTo>
                      <a:pt x="45" y="421"/>
                    </a:lnTo>
                    <a:lnTo>
                      <a:pt x="47" y="413"/>
                    </a:lnTo>
                    <a:lnTo>
                      <a:pt x="49" y="407"/>
                    </a:lnTo>
                    <a:lnTo>
                      <a:pt x="50" y="400"/>
                    </a:lnTo>
                    <a:lnTo>
                      <a:pt x="52" y="392"/>
                    </a:lnTo>
                    <a:lnTo>
                      <a:pt x="54" y="385"/>
                    </a:lnTo>
                    <a:lnTo>
                      <a:pt x="56" y="379"/>
                    </a:lnTo>
                    <a:lnTo>
                      <a:pt x="58" y="372"/>
                    </a:lnTo>
                    <a:lnTo>
                      <a:pt x="60" y="366"/>
                    </a:lnTo>
                    <a:lnTo>
                      <a:pt x="62" y="358"/>
                    </a:lnTo>
                    <a:lnTo>
                      <a:pt x="64" y="353"/>
                    </a:lnTo>
                    <a:lnTo>
                      <a:pt x="66" y="343"/>
                    </a:lnTo>
                    <a:lnTo>
                      <a:pt x="67" y="336"/>
                    </a:lnTo>
                    <a:lnTo>
                      <a:pt x="69" y="328"/>
                    </a:lnTo>
                    <a:lnTo>
                      <a:pt x="71" y="321"/>
                    </a:lnTo>
                    <a:lnTo>
                      <a:pt x="73" y="313"/>
                    </a:lnTo>
                    <a:lnTo>
                      <a:pt x="75" y="306"/>
                    </a:lnTo>
                    <a:lnTo>
                      <a:pt x="77" y="298"/>
                    </a:lnTo>
                    <a:lnTo>
                      <a:pt x="79" y="290"/>
                    </a:lnTo>
                    <a:lnTo>
                      <a:pt x="81" y="283"/>
                    </a:lnTo>
                    <a:lnTo>
                      <a:pt x="83" y="275"/>
                    </a:lnTo>
                    <a:lnTo>
                      <a:pt x="84" y="268"/>
                    </a:lnTo>
                    <a:lnTo>
                      <a:pt x="86" y="260"/>
                    </a:lnTo>
                    <a:lnTo>
                      <a:pt x="88" y="253"/>
                    </a:lnTo>
                    <a:lnTo>
                      <a:pt x="90" y="245"/>
                    </a:lnTo>
                    <a:lnTo>
                      <a:pt x="94" y="238"/>
                    </a:lnTo>
                    <a:lnTo>
                      <a:pt x="96" y="230"/>
                    </a:lnTo>
                    <a:lnTo>
                      <a:pt x="98" y="222"/>
                    </a:lnTo>
                    <a:lnTo>
                      <a:pt x="100" y="215"/>
                    </a:lnTo>
                    <a:lnTo>
                      <a:pt x="101" y="207"/>
                    </a:lnTo>
                    <a:lnTo>
                      <a:pt x="103" y="200"/>
                    </a:lnTo>
                    <a:lnTo>
                      <a:pt x="103" y="192"/>
                    </a:lnTo>
                    <a:lnTo>
                      <a:pt x="105" y="185"/>
                    </a:lnTo>
                    <a:lnTo>
                      <a:pt x="107" y="177"/>
                    </a:lnTo>
                    <a:lnTo>
                      <a:pt x="109" y="172"/>
                    </a:lnTo>
                    <a:lnTo>
                      <a:pt x="111" y="164"/>
                    </a:lnTo>
                    <a:lnTo>
                      <a:pt x="113" y="156"/>
                    </a:lnTo>
                    <a:lnTo>
                      <a:pt x="115" y="151"/>
                    </a:lnTo>
                    <a:lnTo>
                      <a:pt x="117" y="143"/>
                    </a:lnTo>
                    <a:lnTo>
                      <a:pt x="118" y="136"/>
                    </a:lnTo>
                    <a:lnTo>
                      <a:pt x="120" y="130"/>
                    </a:lnTo>
                    <a:lnTo>
                      <a:pt x="122" y="124"/>
                    </a:lnTo>
                    <a:lnTo>
                      <a:pt x="124" y="117"/>
                    </a:lnTo>
                    <a:lnTo>
                      <a:pt x="126" y="111"/>
                    </a:lnTo>
                    <a:lnTo>
                      <a:pt x="126" y="104"/>
                    </a:lnTo>
                    <a:lnTo>
                      <a:pt x="128" y="98"/>
                    </a:lnTo>
                    <a:lnTo>
                      <a:pt x="130" y="92"/>
                    </a:lnTo>
                    <a:lnTo>
                      <a:pt x="130" y="87"/>
                    </a:lnTo>
                    <a:lnTo>
                      <a:pt x="132" y="81"/>
                    </a:lnTo>
                    <a:lnTo>
                      <a:pt x="134" y="73"/>
                    </a:lnTo>
                    <a:lnTo>
                      <a:pt x="135" y="70"/>
                    </a:lnTo>
                    <a:lnTo>
                      <a:pt x="137" y="58"/>
                    </a:lnTo>
                    <a:lnTo>
                      <a:pt x="139" y="49"/>
                    </a:lnTo>
                    <a:lnTo>
                      <a:pt x="141" y="39"/>
                    </a:lnTo>
                    <a:lnTo>
                      <a:pt x="145" y="32"/>
                    </a:lnTo>
                    <a:lnTo>
                      <a:pt x="145" y="24"/>
                    </a:lnTo>
                    <a:lnTo>
                      <a:pt x="147" y="19"/>
                    </a:lnTo>
                    <a:lnTo>
                      <a:pt x="149" y="13"/>
                    </a:lnTo>
                    <a:lnTo>
                      <a:pt x="151" y="7"/>
                    </a:lnTo>
                    <a:lnTo>
                      <a:pt x="152" y="2"/>
                    </a:lnTo>
                    <a:lnTo>
                      <a:pt x="152" y="0"/>
                    </a:lnTo>
                    <a:close/>
                  </a:path>
                </a:pathLst>
              </a:custGeom>
              <a:gradFill rotWithShape="1">
                <a:gsLst>
                  <a:gs pos="0">
                    <a:srgbClr val="767647"/>
                  </a:gs>
                  <a:gs pos="50000">
                    <a:srgbClr val="FFFF99"/>
                  </a:gs>
                  <a:gs pos="100000">
                    <a:srgbClr val="767647"/>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44" name="Freeform 81"/>
              <p:cNvSpPr>
                <a:spLocks noChangeAspect="1"/>
              </p:cNvSpPr>
              <p:nvPr/>
            </p:nvSpPr>
            <p:spPr bwMode="auto">
              <a:xfrm>
                <a:off x="2914" y="1375"/>
                <a:ext cx="355" cy="676"/>
              </a:xfrm>
              <a:custGeom>
                <a:avLst/>
                <a:gdLst>
                  <a:gd name="T0" fmla="*/ 336 w 1170"/>
                  <a:gd name="T1" fmla="*/ 7 h 1766"/>
                  <a:gd name="T2" fmla="*/ 312 w 1170"/>
                  <a:gd name="T3" fmla="*/ 6 h 1766"/>
                  <a:gd name="T4" fmla="*/ 281 w 1170"/>
                  <a:gd name="T5" fmla="*/ 4 h 1766"/>
                  <a:gd name="T6" fmla="*/ 245 w 1170"/>
                  <a:gd name="T7" fmla="*/ 3 h 1766"/>
                  <a:gd name="T8" fmla="*/ 208 w 1170"/>
                  <a:gd name="T9" fmla="*/ 2 h 1766"/>
                  <a:gd name="T10" fmla="*/ 167 w 1170"/>
                  <a:gd name="T11" fmla="*/ 1 h 1766"/>
                  <a:gd name="T12" fmla="*/ 128 w 1170"/>
                  <a:gd name="T13" fmla="*/ 0 h 1766"/>
                  <a:gd name="T14" fmla="*/ 92 w 1170"/>
                  <a:gd name="T15" fmla="*/ 0 h 1766"/>
                  <a:gd name="T16" fmla="*/ 64 w 1170"/>
                  <a:gd name="T17" fmla="*/ 0 h 1766"/>
                  <a:gd name="T18" fmla="*/ 43 w 1170"/>
                  <a:gd name="T19" fmla="*/ 0 h 1766"/>
                  <a:gd name="T20" fmla="*/ 37 w 1170"/>
                  <a:gd name="T21" fmla="*/ 15 h 1766"/>
                  <a:gd name="T22" fmla="*/ 29 w 1170"/>
                  <a:gd name="T23" fmla="*/ 52 h 1766"/>
                  <a:gd name="T24" fmla="*/ 20 w 1170"/>
                  <a:gd name="T25" fmla="*/ 107 h 1766"/>
                  <a:gd name="T26" fmla="*/ 10 w 1170"/>
                  <a:gd name="T27" fmla="*/ 175 h 1766"/>
                  <a:gd name="T28" fmla="*/ 3 w 1170"/>
                  <a:gd name="T29" fmla="*/ 252 h 1766"/>
                  <a:gd name="T30" fmla="*/ 0 w 1170"/>
                  <a:gd name="T31" fmla="*/ 334 h 1766"/>
                  <a:gd name="T32" fmla="*/ 2 w 1170"/>
                  <a:gd name="T33" fmla="*/ 418 h 1766"/>
                  <a:gd name="T34" fmla="*/ 8 w 1170"/>
                  <a:gd name="T35" fmla="*/ 498 h 1766"/>
                  <a:gd name="T36" fmla="*/ 16 w 1170"/>
                  <a:gd name="T37" fmla="*/ 568 h 1766"/>
                  <a:gd name="T38" fmla="*/ 23 w 1170"/>
                  <a:gd name="T39" fmla="*/ 621 h 1766"/>
                  <a:gd name="T40" fmla="*/ 29 w 1170"/>
                  <a:gd name="T41" fmla="*/ 655 h 1766"/>
                  <a:gd name="T42" fmla="*/ 45 w 1170"/>
                  <a:gd name="T43" fmla="*/ 659 h 1766"/>
                  <a:gd name="T44" fmla="*/ 65 w 1170"/>
                  <a:gd name="T45" fmla="*/ 662 h 1766"/>
                  <a:gd name="T46" fmla="*/ 90 w 1170"/>
                  <a:gd name="T47" fmla="*/ 665 h 1766"/>
                  <a:gd name="T48" fmla="*/ 121 w 1170"/>
                  <a:gd name="T49" fmla="*/ 669 h 1766"/>
                  <a:gd name="T50" fmla="*/ 154 w 1170"/>
                  <a:gd name="T51" fmla="*/ 673 h 1766"/>
                  <a:gd name="T52" fmla="*/ 190 w 1170"/>
                  <a:gd name="T53" fmla="*/ 675 h 1766"/>
                  <a:gd name="T54" fmla="*/ 225 w 1170"/>
                  <a:gd name="T55" fmla="*/ 676 h 1766"/>
                  <a:gd name="T56" fmla="*/ 256 w 1170"/>
                  <a:gd name="T57" fmla="*/ 675 h 1766"/>
                  <a:gd name="T58" fmla="*/ 281 w 1170"/>
                  <a:gd name="T59" fmla="*/ 673 h 1766"/>
                  <a:gd name="T60" fmla="*/ 300 w 1170"/>
                  <a:gd name="T61" fmla="*/ 673 h 1766"/>
                  <a:gd name="T62" fmla="*/ 289 w 1170"/>
                  <a:gd name="T63" fmla="*/ 644 h 1766"/>
                  <a:gd name="T64" fmla="*/ 265 w 1170"/>
                  <a:gd name="T65" fmla="*/ 645 h 1766"/>
                  <a:gd name="T66" fmla="*/ 234 w 1170"/>
                  <a:gd name="T67" fmla="*/ 647 h 1766"/>
                  <a:gd name="T68" fmla="*/ 199 w 1170"/>
                  <a:gd name="T69" fmla="*/ 649 h 1766"/>
                  <a:gd name="T70" fmla="*/ 164 w 1170"/>
                  <a:gd name="T71" fmla="*/ 649 h 1766"/>
                  <a:gd name="T72" fmla="*/ 133 w 1170"/>
                  <a:gd name="T73" fmla="*/ 649 h 1766"/>
                  <a:gd name="T74" fmla="*/ 107 w 1170"/>
                  <a:gd name="T75" fmla="*/ 647 h 1766"/>
                  <a:gd name="T76" fmla="*/ 85 w 1170"/>
                  <a:gd name="T77" fmla="*/ 644 h 1766"/>
                  <a:gd name="T78" fmla="*/ 63 w 1170"/>
                  <a:gd name="T79" fmla="*/ 640 h 1766"/>
                  <a:gd name="T80" fmla="*/ 45 w 1170"/>
                  <a:gd name="T81" fmla="*/ 631 h 1766"/>
                  <a:gd name="T82" fmla="*/ 39 w 1170"/>
                  <a:gd name="T83" fmla="*/ 603 h 1766"/>
                  <a:gd name="T84" fmla="*/ 32 w 1170"/>
                  <a:gd name="T85" fmla="*/ 555 h 1766"/>
                  <a:gd name="T86" fmla="*/ 24 w 1170"/>
                  <a:gd name="T87" fmla="*/ 493 h 1766"/>
                  <a:gd name="T88" fmla="*/ 17 w 1170"/>
                  <a:gd name="T89" fmla="*/ 421 h 1766"/>
                  <a:gd name="T90" fmla="*/ 15 w 1170"/>
                  <a:gd name="T91" fmla="*/ 344 h 1766"/>
                  <a:gd name="T92" fmla="*/ 18 w 1170"/>
                  <a:gd name="T93" fmla="*/ 265 h 1766"/>
                  <a:gd name="T94" fmla="*/ 26 w 1170"/>
                  <a:gd name="T95" fmla="*/ 190 h 1766"/>
                  <a:gd name="T96" fmla="*/ 36 w 1170"/>
                  <a:gd name="T97" fmla="*/ 123 h 1766"/>
                  <a:gd name="T98" fmla="*/ 46 w 1170"/>
                  <a:gd name="T99" fmla="*/ 69 h 1766"/>
                  <a:gd name="T100" fmla="*/ 54 w 1170"/>
                  <a:gd name="T101" fmla="*/ 34 h 1766"/>
                  <a:gd name="T102" fmla="*/ 65 w 1170"/>
                  <a:gd name="T103" fmla="*/ 21 h 1766"/>
                  <a:gd name="T104" fmla="*/ 84 w 1170"/>
                  <a:gd name="T105" fmla="*/ 20 h 1766"/>
                  <a:gd name="T106" fmla="*/ 112 w 1170"/>
                  <a:gd name="T107" fmla="*/ 20 h 1766"/>
                  <a:gd name="T108" fmla="*/ 145 w 1170"/>
                  <a:gd name="T109" fmla="*/ 19 h 1766"/>
                  <a:gd name="T110" fmla="*/ 181 w 1170"/>
                  <a:gd name="T111" fmla="*/ 19 h 1766"/>
                  <a:gd name="T112" fmla="*/ 219 w 1170"/>
                  <a:gd name="T113" fmla="*/ 20 h 1766"/>
                  <a:gd name="T114" fmla="*/ 254 w 1170"/>
                  <a:gd name="T115" fmla="*/ 21 h 1766"/>
                  <a:gd name="T116" fmla="*/ 286 w 1170"/>
                  <a:gd name="T117" fmla="*/ 24 h 1766"/>
                  <a:gd name="T118" fmla="*/ 313 w 1170"/>
                  <a:gd name="T119" fmla="*/ 27 h 1766"/>
                  <a:gd name="T120" fmla="*/ 333 w 1170"/>
                  <a:gd name="T121" fmla="*/ 29 h 176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170" h="1766">
                    <a:moveTo>
                      <a:pt x="1170" y="21"/>
                    </a:moveTo>
                    <a:lnTo>
                      <a:pt x="1166" y="19"/>
                    </a:lnTo>
                    <a:lnTo>
                      <a:pt x="1159" y="19"/>
                    </a:lnTo>
                    <a:lnTo>
                      <a:pt x="1151" y="17"/>
                    </a:lnTo>
                    <a:lnTo>
                      <a:pt x="1145" y="17"/>
                    </a:lnTo>
                    <a:lnTo>
                      <a:pt x="1136" y="17"/>
                    </a:lnTo>
                    <a:lnTo>
                      <a:pt x="1128" y="17"/>
                    </a:lnTo>
                    <a:lnTo>
                      <a:pt x="1123" y="17"/>
                    </a:lnTo>
                    <a:lnTo>
                      <a:pt x="1117" y="17"/>
                    </a:lnTo>
                    <a:lnTo>
                      <a:pt x="1111" y="17"/>
                    </a:lnTo>
                    <a:lnTo>
                      <a:pt x="1106" y="17"/>
                    </a:lnTo>
                    <a:lnTo>
                      <a:pt x="1100" y="15"/>
                    </a:lnTo>
                    <a:lnTo>
                      <a:pt x="1094" y="15"/>
                    </a:lnTo>
                    <a:lnTo>
                      <a:pt x="1087" y="15"/>
                    </a:lnTo>
                    <a:lnTo>
                      <a:pt x="1081" y="15"/>
                    </a:lnTo>
                    <a:lnTo>
                      <a:pt x="1074" y="15"/>
                    </a:lnTo>
                    <a:lnTo>
                      <a:pt x="1066" y="15"/>
                    </a:lnTo>
                    <a:lnTo>
                      <a:pt x="1059" y="15"/>
                    </a:lnTo>
                    <a:lnTo>
                      <a:pt x="1051" y="15"/>
                    </a:lnTo>
                    <a:lnTo>
                      <a:pt x="1044" y="15"/>
                    </a:lnTo>
                    <a:lnTo>
                      <a:pt x="1036" y="15"/>
                    </a:lnTo>
                    <a:lnTo>
                      <a:pt x="1028" y="15"/>
                    </a:lnTo>
                    <a:lnTo>
                      <a:pt x="1019" y="15"/>
                    </a:lnTo>
                    <a:lnTo>
                      <a:pt x="1011" y="13"/>
                    </a:lnTo>
                    <a:lnTo>
                      <a:pt x="1002" y="13"/>
                    </a:lnTo>
                    <a:lnTo>
                      <a:pt x="993" y="13"/>
                    </a:lnTo>
                    <a:lnTo>
                      <a:pt x="985" y="13"/>
                    </a:lnTo>
                    <a:lnTo>
                      <a:pt x="976" y="11"/>
                    </a:lnTo>
                    <a:lnTo>
                      <a:pt x="966" y="11"/>
                    </a:lnTo>
                    <a:lnTo>
                      <a:pt x="957" y="11"/>
                    </a:lnTo>
                    <a:lnTo>
                      <a:pt x="947" y="11"/>
                    </a:lnTo>
                    <a:lnTo>
                      <a:pt x="936" y="11"/>
                    </a:lnTo>
                    <a:lnTo>
                      <a:pt x="926" y="11"/>
                    </a:lnTo>
                    <a:lnTo>
                      <a:pt x="917" y="11"/>
                    </a:lnTo>
                    <a:lnTo>
                      <a:pt x="908" y="11"/>
                    </a:lnTo>
                    <a:lnTo>
                      <a:pt x="896" y="9"/>
                    </a:lnTo>
                    <a:lnTo>
                      <a:pt x="887" y="9"/>
                    </a:lnTo>
                    <a:lnTo>
                      <a:pt x="876" y="9"/>
                    </a:lnTo>
                    <a:lnTo>
                      <a:pt x="866" y="9"/>
                    </a:lnTo>
                    <a:lnTo>
                      <a:pt x="853" y="9"/>
                    </a:lnTo>
                    <a:lnTo>
                      <a:pt x="843" y="9"/>
                    </a:lnTo>
                    <a:lnTo>
                      <a:pt x="832" y="7"/>
                    </a:lnTo>
                    <a:lnTo>
                      <a:pt x="821" y="7"/>
                    </a:lnTo>
                    <a:lnTo>
                      <a:pt x="809" y="7"/>
                    </a:lnTo>
                    <a:lnTo>
                      <a:pt x="798" y="7"/>
                    </a:lnTo>
                    <a:lnTo>
                      <a:pt x="787" y="7"/>
                    </a:lnTo>
                    <a:lnTo>
                      <a:pt x="775" y="7"/>
                    </a:lnTo>
                    <a:lnTo>
                      <a:pt x="764" y="5"/>
                    </a:lnTo>
                    <a:lnTo>
                      <a:pt x="753" y="5"/>
                    </a:lnTo>
                    <a:lnTo>
                      <a:pt x="742" y="5"/>
                    </a:lnTo>
                    <a:lnTo>
                      <a:pt x="730" y="5"/>
                    </a:lnTo>
                    <a:lnTo>
                      <a:pt x="717" y="5"/>
                    </a:lnTo>
                    <a:lnTo>
                      <a:pt x="708" y="5"/>
                    </a:lnTo>
                    <a:lnTo>
                      <a:pt x="696" y="5"/>
                    </a:lnTo>
                    <a:lnTo>
                      <a:pt x="685" y="5"/>
                    </a:lnTo>
                    <a:lnTo>
                      <a:pt x="672" y="4"/>
                    </a:lnTo>
                    <a:lnTo>
                      <a:pt x="660" y="4"/>
                    </a:lnTo>
                    <a:lnTo>
                      <a:pt x="649" y="4"/>
                    </a:lnTo>
                    <a:lnTo>
                      <a:pt x="636" y="4"/>
                    </a:lnTo>
                    <a:lnTo>
                      <a:pt x="623" y="2"/>
                    </a:lnTo>
                    <a:lnTo>
                      <a:pt x="611" y="2"/>
                    </a:lnTo>
                    <a:lnTo>
                      <a:pt x="600" y="2"/>
                    </a:lnTo>
                    <a:lnTo>
                      <a:pt x="589" y="2"/>
                    </a:lnTo>
                    <a:lnTo>
                      <a:pt x="575" y="2"/>
                    </a:lnTo>
                    <a:lnTo>
                      <a:pt x="564" y="2"/>
                    </a:lnTo>
                    <a:lnTo>
                      <a:pt x="551" y="2"/>
                    </a:lnTo>
                    <a:lnTo>
                      <a:pt x="540" y="2"/>
                    </a:lnTo>
                    <a:lnTo>
                      <a:pt x="526" y="2"/>
                    </a:lnTo>
                    <a:lnTo>
                      <a:pt x="515" y="2"/>
                    </a:lnTo>
                    <a:lnTo>
                      <a:pt x="504" y="2"/>
                    </a:lnTo>
                    <a:lnTo>
                      <a:pt x="492" y="2"/>
                    </a:lnTo>
                    <a:lnTo>
                      <a:pt x="479" y="0"/>
                    </a:lnTo>
                    <a:lnTo>
                      <a:pt x="468" y="0"/>
                    </a:lnTo>
                    <a:lnTo>
                      <a:pt x="456" y="0"/>
                    </a:lnTo>
                    <a:lnTo>
                      <a:pt x="445" y="0"/>
                    </a:lnTo>
                    <a:lnTo>
                      <a:pt x="432" y="0"/>
                    </a:lnTo>
                    <a:lnTo>
                      <a:pt x="421" y="0"/>
                    </a:lnTo>
                    <a:lnTo>
                      <a:pt x="409" y="0"/>
                    </a:lnTo>
                    <a:lnTo>
                      <a:pt x="400" y="0"/>
                    </a:lnTo>
                    <a:lnTo>
                      <a:pt x="387" y="0"/>
                    </a:lnTo>
                    <a:lnTo>
                      <a:pt x="377" y="0"/>
                    </a:lnTo>
                    <a:lnTo>
                      <a:pt x="366" y="0"/>
                    </a:lnTo>
                    <a:lnTo>
                      <a:pt x="355" y="0"/>
                    </a:lnTo>
                    <a:lnTo>
                      <a:pt x="345" y="0"/>
                    </a:lnTo>
                    <a:lnTo>
                      <a:pt x="334" y="0"/>
                    </a:lnTo>
                    <a:lnTo>
                      <a:pt x="324" y="0"/>
                    </a:lnTo>
                    <a:lnTo>
                      <a:pt x="315" y="0"/>
                    </a:lnTo>
                    <a:lnTo>
                      <a:pt x="304" y="0"/>
                    </a:lnTo>
                    <a:lnTo>
                      <a:pt x="294" y="0"/>
                    </a:lnTo>
                    <a:lnTo>
                      <a:pt x="285" y="0"/>
                    </a:lnTo>
                    <a:lnTo>
                      <a:pt x="277" y="0"/>
                    </a:lnTo>
                    <a:lnTo>
                      <a:pt x="266" y="0"/>
                    </a:lnTo>
                    <a:lnTo>
                      <a:pt x="258" y="0"/>
                    </a:lnTo>
                    <a:lnTo>
                      <a:pt x="249" y="0"/>
                    </a:lnTo>
                    <a:lnTo>
                      <a:pt x="241" y="0"/>
                    </a:lnTo>
                    <a:lnTo>
                      <a:pt x="232" y="0"/>
                    </a:lnTo>
                    <a:lnTo>
                      <a:pt x="224" y="0"/>
                    </a:lnTo>
                    <a:lnTo>
                      <a:pt x="217" y="0"/>
                    </a:lnTo>
                    <a:lnTo>
                      <a:pt x="211" y="0"/>
                    </a:lnTo>
                    <a:lnTo>
                      <a:pt x="204" y="0"/>
                    </a:lnTo>
                    <a:lnTo>
                      <a:pt x="196" y="0"/>
                    </a:lnTo>
                    <a:lnTo>
                      <a:pt x="190" y="0"/>
                    </a:lnTo>
                    <a:lnTo>
                      <a:pt x="185" y="0"/>
                    </a:lnTo>
                    <a:lnTo>
                      <a:pt x="177" y="0"/>
                    </a:lnTo>
                    <a:lnTo>
                      <a:pt x="171" y="0"/>
                    </a:lnTo>
                    <a:lnTo>
                      <a:pt x="168" y="0"/>
                    </a:lnTo>
                    <a:lnTo>
                      <a:pt x="162" y="0"/>
                    </a:lnTo>
                    <a:lnTo>
                      <a:pt x="153" y="0"/>
                    </a:lnTo>
                    <a:lnTo>
                      <a:pt x="147" y="0"/>
                    </a:lnTo>
                    <a:lnTo>
                      <a:pt x="141" y="0"/>
                    </a:lnTo>
                    <a:lnTo>
                      <a:pt x="137" y="0"/>
                    </a:lnTo>
                    <a:lnTo>
                      <a:pt x="136" y="0"/>
                    </a:lnTo>
                    <a:lnTo>
                      <a:pt x="136" y="2"/>
                    </a:lnTo>
                    <a:lnTo>
                      <a:pt x="134" y="2"/>
                    </a:lnTo>
                    <a:lnTo>
                      <a:pt x="134" y="5"/>
                    </a:lnTo>
                    <a:lnTo>
                      <a:pt x="130" y="9"/>
                    </a:lnTo>
                    <a:lnTo>
                      <a:pt x="128" y="19"/>
                    </a:lnTo>
                    <a:lnTo>
                      <a:pt x="126" y="22"/>
                    </a:lnTo>
                    <a:lnTo>
                      <a:pt x="126" y="28"/>
                    </a:lnTo>
                    <a:lnTo>
                      <a:pt x="124" y="32"/>
                    </a:lnTo>
                    <a:lnTo>
                      <a:pt x="122" y="39"/>
                    </a:lnTo>
                    <a:lnTo>
                      <a:pt x="120" y="45"/>
                    </a:lnTo>
                    <a:lnTo>
                      <a:pt x="119" y="53"/>
                    </a:lnTo>
                    <a:lnTo>
                      <a:pt x="117" y="60"/>
                    </a:lnTo>
                    <a:lnTo>
                      <a:pt x="115" y="70"/>
                    </a:lnTo>
                    <a:lnTo>
                      <a:pt x="113" y="77"/>
                    </a:lnTo>
                    <a:lnTo>
                      <a:pt x="111" y="85"/>
                    </a:lnTo>
                    <a:lnTo>
                      <a:pt x="107" y="94"/>
                    </a:lnTo>
                    <a:lnTo>
                      <a:pt x="105" y="104"/>
                    </a:lnTo>
                    <a:lnTo>
                      <a:pt x="102" y="115"/>
                    </a:lnTo>
                    <a:lnTo>
                      <a:pt x="100" y="124"/>
                    </a:lnTo>
                    <a:lnTo>
                      <a:pt x="96" y="136"/>
                    </a:lnTo>
                    <a:lnTo>
                      <a:pt x="94" y="147"/>
                    </a:lnTo>
                    <a:lnTo>
                      <a:pt x="92" y="158"/>
                    </a:lnTo>
                    <a:lnTo>
                      <a:pt x="88" y="170"/>
                    </a:lnTo>
                    <a:lnTo>
                      <a:pt x="87" y="183"/>
                    </a:lnTo>
                    <a:lnTo>
                      <a:pt x="83" y="196"/>
                    </a:lnTo>
                    <a:lnTo>
                      <a:pt x="79" y="209"/>
                    </a:lnTo>
                    <a:lnTo>
                      <a:pt x="77" y="222"/>
                    </a:lnTo>
                    <a:lnTo>
                      <a:pt x="73" y="236"/>
                    </a:lnTo>
                    <a:lnTo>
                      <a:pt x="71" y="251"/>
                    </a:lnTo>
                    <a:lnTo>
                      <a:pt x="68" y="264"/>
                    </a:lnTo>
                    <a:lnTo>
                      <a:pt x="66" y="279"/>
                    </a:lnTo>
                    <a:lnTo>
                      <a:pt x="62" y="294"/>
                    </a:lnTo>
                    <a:lnTo>
                      <a:pt x="58" y="309"/>
                    </a:lnTo>
                    <a:lnTo>
                      <a:pt x="56" y="324"/>
                    </a:lnTo>
                    <a:lnTo>
                      <a:pt x="53" y="339"/>
                    </a:lnTo>
                    <a:lnTo>
                      <a:pt x="51" y="355"/>
                    </a:lnTo>
                    <a:lnTo>
                      <a:pt x="47" y="372"/>
                    </a:lnTo>
                    <a:lnTo>
                      <a:pt x="45" y="389"/>
                    </a:lnTo>
                    <a:lnTo>
                      <a:pt x="41" y="406"/>
                    </a:lnTo>
                    <a:lnTo>
                      <a:pt x="39" y="421"/>
                    </a:lnTo>
                    <a:lnTo>
                      <a:pt x="36" y="440"/>
                    </a:lnTo>
                    <a:lnTo>
                      <a:pt x="34" y="456"/>
                    </a:lnTo>
                    <a:lnTo>
                      <a:pt x="30" y="473"/>
                    </a:lnTo>
                    <a:lnTo>
                      <a:pt x="28" y="490"/>
                    </a:lnTo>
                    <a:lnTo>
                      <a:pt x="26" y="509"/>
                    </a:lnTo>
                    <a:lnTo>
                      <a:pt x="24" y="528"/>
                    </a:lnTo>
                    <a:lnTo>
                      <a:pt x="20" y="545"/>
                    </a:lnTo>
                    <a:lnTo>
                      <a:pt x="19" y="564"/>
                    </a:lnTo>
                    <a:lnTo>
                      <a:pt x="17" y="583"/>
                    </a:lnTo>
                    <a:lnTo>
                      <a:pt x="13" y="600"/>
                    </a:lnTo>
                    <a:lnTo>
                      <a:pt x="13" y="621"/>
                    </a:lnTo>
                    <a:lnTo>
                      <a:pt x="11" y="640"/>
                    </a:lnTo>
                    <a:lnTo>
                      <a:pt x="9" y="658"/>
                    </a:lnTo>
                    <a:lnTo>
                      <a:pt x="7" y="677"/>
                    </a:lnTo>
                    <a:lnTo>
                      <a:pt x="5" y="696"/>
                    </a:lnTo>
                    <a:lnTo>
                      <a:pt x="3" y="715"/>
                    </a:lnTo>
                    <a:lnTo>
                      <a:pt x="3" y="736"/>
                    </a:lnTo>
                    <a:lnTo>
                      <a:pt x="2" y="755"/>
                    </a:lnTo>
                    <a:lnTo>
                      <a:pt x="2" y="775"/>
                    </a:lnTo>
                    <a:lnTo>
                      <a:pt x="2" y="794"/>
                    </a:lnTo>
                    <a:lnTo>
                      <a:pt x="2" y="815"/>
                    </a:lnTo>
                    <a:lnTo>
                      <a:pt x="0" y="832"/>
                    </a:lnTo>
                    <a:lnTo>
                      <a:pt x="0" y="853"/>
                    </a:lnTo>
                    <a:lnTo>
                      <a:pt x="0" y="872"/>
                    </a:lnTo>
                    <a:lnTo>
                      <a:pt x="0" y="892"/>
                    </a:lnTo>
                    <a:lnTo>
                      <a:pt x="0" y="913"/>
                    </a:lnTo>
                    <a:lnTo>
                      <a:pt x="0" y="932"/>
                    </a:lnTo>
                    <a:lnTo>
                      <a:pt x="0" y="951"/>
                    </a:lnTo>
                    <a:lnTo>
                      <a:pt x="0" y="974"/>
                    </a:lnTo>
                    <a:lnTo>
                      <a:pt x="0" y="992"/>
                    </a:lnTo>
                    <a:lnTo>
                      <a:pt x="2" y="1011"/>
                    </a:lnTo>
                    <a:lnTo>
                      <a:pt x="2" y="1032"/>
                    </a:lnTo>
                    <a:lnTo>
                      <a:pt x="3" y="1051"/>
                    </a:lnTo>
                    <a:lnTo>
                      <a:pt x="3" y="1072"/>
                    </a:lnTo>
                    <a:lnTo>
                      <a:pt x="5" y="1091"/>
                    </a:lnTo>
                    <a:lnTo>
                      <a:pt x="7" y="1111"/>
                    </a:lnTo>
                    <a:lnTo>
                      <a:pt x="9" y="1130"/>
                    </a:lnTo>
                    <a:lnTo>
                      <a:pt x="11" y="1149"/>
                    </a:lnTo>
                    <a:lnTo>
                      <a:pt x="13" y="1168"/>
                    </a:lnTo>
                    <a:lnTo>
                      <a:pt x="13" y="1187"/>
                    </a:lnTo>
                    <a:lnTo>
                      <a:pt x="17" y="1208"/>
                    </a:lnTo>
                    <a:lnTo>
                      <a:pt x="19" y="1227"/>
                    </a:lnTo>
                    <a:lnTo>
                      <a:pt x="20" y="1244"/>
                    </a:lnTo>
                    <a:lnTo>
                      <a:pt x="22" y="1262"/>
                    </a:lnTo>
                    <a:lnTo>
                      <a:pt x="24" y="1281"/>
                    </a:lnTo>
                    <a:lnTo>
                      <a:pt x="26" y="1300"/>
                    </a:lnTo>
                    <a:lnTo>
                      <a:pt x="28" y="1317"/>
                    </a:lnTo>
                    <a:lnTo>
                      <a:pt x="30" y="1334"/>
                    </a:lnTo>
                    <a:lnTo>
                      <a:pt x="34" y="1353"/>
                    </a:lnTo>
                    <a:lnTo>
                      <a:pt x="36" y="1370"/>
                    </a:lnTo>
                    <a:lnTo>
                      <a:pt x="37" y="1389"/>
                    </a:lnTo>
                    <a:lnTo>
                      <a:pt x="41" y="1404"/>
                    </a:lnTo>
                    <a:lnTo>
                      <a:pt x="43" y="1421"/>
                    </a:lnTo>
                    <a:lnTo>
                      <a:pt x="45" y="1438"/>
                    </a:lnTo>
                    <a:lnTo>
                      <a:pt x="47" y="1453"/>
                    </a:lnTo>
                    <a:lnTo>
                      <a:pt x="49" y="1468"/>
                    </a:lnTo>
                    <a:lnTo>
                      <a:pt x="53" y="1483"/>
                    </a:lnTo>
                    <a:lnTo>
                      <a:pt x="54" y="1498"/>
                    </a:lnTo>
                    <a:lnTo>
                      <a:pt x="56" y="1512"/>
                    </a:lnTo>
                    <a:lnTo>
                      <a:pt x="58" y="1527"/>
                    </a:lnTo>
                    <a:lnTo>
                      <a:pt x="62" y="1540"/>
                    </a:lnTo>
                    <a:lnTo>
                      <a:pt x="64" y="1553"/>
                    </a:lnTo>
                    <a:lnTo>
                      <a:pt x="66" y="1566"/>
                    </a:lnTo>
                    <a:lnTo>
                      <a:pt x="68" y="1578"/>
                    </a:lnTo>
                    <a:lnTo>
                      <a:pt x="70" y="1591"/>
                    </a:lnTo>
                    <a:lnTo>
                      <a:pt x="71" y="1600"/>
                    </a:lnTo>
                    <a:lnTo>
                      <a:pt x="73" y="1613"/>
                    </a:lnTo>
                    <a:lnTo>
                      <a:pt x="75" y="1623"/>
                    </a:lnTo>
                    <a:lnTo>
                      <a:pt x="79" y="1634"/>
                    </a:lnTo>
                    <a:lnTo>
                      <a:pt x="79" y="1644"/>
                    </a:lnTo>
                    <a:lnTo>
                      <a:pt x="81" y="1651"/>
                    </a:lnTo>
                    <a:lnTo>
                      <a:pt x="83" y="1661"/>
                    </a:lnTo>
                    <a:lnTo>
                      <a:pt x="87" y="1668"/>
                    </a:lnTo>
                    <a:lnTo>
                      <a:pt x="87" y="1676"/>
                    </a:lnTo>
                    <a:lnTo>
                      <a:pt x="88" y="1683"/>
                    </a:lnTo>
                    <a:lnTo>
                      <a:pt x="90" y="1689"/>
                    </a:lnTo>
                    <a:lnTo>
                      <a:pt x="92" y="1695"/>
                    </a:lnTo>
                    <a:lnTo>
                      <a:pt x="92" y="1704"/>
                    </a:lnTo>
                    <a:lnTo>
                      <a:pt x="94" y="1712"/>
                    </a:lnTo>
                    <a:lnTo>
                      <a:pt x="96" y="1715"/>
                    </a:lnTo>
                    <a:lnTo>
                      <a:pt x="96" y="1717"/>
                    </a:lnTo>
                    <a:lnTo>
                      <a:pt x="98" y="1717"/>
                    </a:lnTo>
                    <a:lnTo>
                      <a:pt x="104" y="1717"/>
                    </a:lnTo>
                    <a:lnTo>
                      <a:pt x="107" y="1717"/>
                    </a:lnTo>
                    <a:lnTo>
                      <a:pt x="113" y="1717"/>
                    </a:lnTo>
                    <a:lnTo>
                      <a:pt x="119" y="1719"/>
                    </a:lnTo>
                    <a:lnTo>
                      <a:pt x="128" y="1719"/>
                    </a:lnTo>
                    <a:lnTo>
                      <a:pt x="136" y="1719"/>
                    </a:lnTo>
                    <a:lnTo>
                      <a:pt x="145" y="1721"/>
                    </a:lnTo>
                    <a:lnTo>
                      <a:pt x="149" y="1721"/>
                    </a:lnTo>
                    <a:lnTo>
                      <a:pt x="153" y="1721"/>
                    </a:lnTo>
                    <a:lnTo>
                      <a:pt x="160" y="1723"/>
                    </a:lnTo>
                    <a:lnTo>
                      <a:pt x="166" y="1723"/>
                    </a:lnTo>
                    <a:lnTo>
                      <a:pt x="170" y="1723"/>
                    </a:lnTo>
                    <a:lnTo>
                      <a:pt x="175" y="1725"/>
                    </a:lnTo>
                    <a:lnTo>
                      <a:pt x="181" y="1727"/>
                    </a:lnTo>
                    <a:lnTo>
                      <a:pt x="188" y="1727"/>
                    </a:lnTo>
                    <a:lnTo>
                      <a:pt x="194" y="1727"/>
                    </a:lnTo>
                    <a:lnTo>
                      <a:pt x="200" y="1729"/>
                    </a:lnTo>
                    <a:lnTo>
                      <a:pt x="207" y="1729"/>
                    </a:lnTo>
                    <a:lnTo>
                      <a:pt x="215" y="1730"/>
                    </a:lnTo>
                    <a:lnTo>
                      <a:pt x="221" y="1730"/>
                    </a:lnTo>
                    <a:lnTo>
                      <a:pt x="228" y="1730"/>
                    </a:lnTo>
                    <a:lnTo>
                      <a:pt x="234" y="1732"/>
                    </a:lnTo>
                    <a:lnTo>
                      <a:pt x="241" y="1732"/>
                    </a:lnTo>
                    <a:lnTo>
                      <a:pt x="249" y="1732"/>
                    </a:lnTo>
                    <a:lnTo>
                      <a:pt x="256" y="1734"/>
                    </a:lnTo>
                    <a:lnTo>
                      <a:pt x="264" y="1734"/>
                    </a:lnTo>
                    <a:lnTo>
                      <a:pt x="273" y="1736"/>
                    </a:lnTo>
                    <a:lnTo>
                      <a:pt x="281" y="1736"/>
                    </a:lnTo>
                    <a:lnTo>
                      <a:pt x="288" y="1736"/>
                    </a:lnTo>
                    <a:lnTo>
                      <a:pt x="298" y="1738"/>
                    </a:lnTo>
                    <a:lnTo>
                      <a:pt x="305" y="1738"/>
                    </a:lnTo>
                    <a:lnTo>
                      <a:pt x="315" y="1738"/>
                    </a:lnTo>
                    <a:lnTo>
                      <a:pt x="324" y="1740"/>
                    </a:lnTo>
                    <a:lnTo>
                      <a:pt x="332" y="1740"/>
                    </a:lnTo>
                    <a:lnTo>
                      <a:pt x="343" y="1742"/>
                    </a:lnTo>
                    <a:lnTo>
                      <a:pt x="351" y="1742"/>
                    </a:lnTo>
                    <a:lnTo>
                      <a:pt x="360" y="1744"/>
                    </a:lnTo>
                    <a:lnTo>
                      <a:pt x="370" y="1744"/>
                    </a:lnTo>
                    <a:lnTo>
                      <a:pt x="379" y="1746"/>
                    </a:lnTo>
                    <a:lnTo>
                      <a:pt x="387" y="1746"/>
                    </a:lnTo>
                    <a:lnTo>
                      <a:pt x="398" y="1747"/>
                    </a:lnTo>
                    <a:lnTo>
                      <a:pt x="407" y="1747"/>
                    </a:lnTo>
                    <a:lnTo>
                      <a:pt x="417" y="1749"/>
                    </a:lnTo>
                    <a:lnTo>
                      <a:pt x="426" y="1749"/>
                    </a:lnTo>
                    <a:lnTo>
                      <a:pt x="438" y="1751"/>
                    </a:lnTo>
                    <a:lnTo>
                      <a:pt x="447" y="1751"/>
                    </a:lnTo>
                    <a:lnTo>
                      <a:pt x="456" y="1753"/>
                    </a:lnTo>
                    <a:lnTo>
                      <a:pt x="468" y="1753"/>
                    </a:lnTo>
                    <a:lnTo>
                      <a:pt x="477" y="1755"/>
                    </a:lnTo>
                    <a:lnTo>
                      <a:pt x="489" y="1755"/>
                    </a:lnTo>
                    <a:lnTo>
                      <a:pt x="498" y="1757"/>
                    </a:lnTo>
                    <a:lnTo>
                      <a:pt x="509" y="1757"/>
                    </a:lnTo>
                    <a:lnTo>
                      <a:pt x="519" y="1759"/>
                    </a:lnTo>
                    <a:lnTo>
                      <a:pt x="528" y="1759"/>
                    </a:lnTo>
                    <a:lnTo>
                      <a:pt x="540" y="1761"/>
                    </a:lnTo>
                    <a:lnTo>
                      <a:pt x="549" y="1761"/>
                    </a:lnTo>
                    <a:lnTo>
                      <a:pt x="560" y="1761"/>
                    </a:lnTo>
                    <a:lnTo>
                      <a:pt x="570" y="1763"/>
                    </a:lnTo>
                    <a:lnTo>
                      <a:pt x="583" y="1763"/>
                    </a:lnTo>
                    <a:lnTo>
                      <a:pt x="592" y="1763"/>
                    </a:lnTo>
                    <a:lnTo>
                      <a:pt x="604" y="1763"/>
                    </a:lnTo>
                    <a:lnTo>
                      <a:pt x="613" y="1763"/>
                    </a:lnTo>
                    <a:lnTo>
                      <a:pt x="626" y="1764"/>
                    </a:lnTo>
                    <a:lnTo>
                      <a:pt x="636" y="1764"/>
                    </a:lnTo>
                    <a:lnTo>
                      <a:pt x="647" y="1764"/>
                    </a:lnTo>
                    <a:lnTo>
                      <a:pt x="657" y="1764"/>
                    </a:lnTo>
                    <a:lnTo>
                      <a:pt x="668" y="1766"/>
                    </a:lnTo>
                    <a:lnTo>
                      <a:pt x="679" y="1766"/>
                    </a:lnTo>
                    <a:lnTo>
                      <a:pt x="689" y="1766"/>
                    </a:lnTo>
                    <a:lnTo>
                      <a:pt x="698" y="1766"/>
                    </a:lnTo>
                    <a:lnTo>
                      <a:pt x="709" y="1766"/>
                    </a:lnTo>
                    <a:lnTo>
                      <a:pt x="719" y="1766"/>
                    </a:lnTo>
                    <a:lnTo>
                      <a:pt x="730" y="1766"/>
                    </a:lnTo>
                    <a:lnTo>
                      <a:pt x="740" y="1766"/>
                    </a:lnTo>
                    <a:lnTo>
                      <a:pt x="751" y="1766"/>
                    </a:lnTo>
                    <a:lnTo>
                      <a:pt x="758" y="1764"/>
                    </a:lnTo>
                    <a:lnTo>
                      <a:pt x="770" y="1764"/>
                    </a:lnTo>
                    <a:lnTo>
                      <a:pt x="779" y="1764"/>
                    </a:lnTo>
                    <a:lnTo>
                      <a:pt x="789" y="1764"/>
                    </a:lnTo>
                    <a:lnTo>
                      <a:pt x="798" y="1764"/>
                    </a:lnTo>
                    <a:lnTo>
                      <a:pt x="808" y="1764"/>
                    </a:lnTo>
                    <a:lnTo>
                      <a:pt x="817" y="1764"/>
                    </a:lnTo>
                    <a:lnTo>
                      <a:pt x="826" y="1764"/>
                    </a:lnTo>
                    <a:lnTo>
                      <a:pt x="836" y="1764"/>
                    </a:lnTo>
                    <a:lnTo>
                      <a:pt x="843" y="1764"/>
                    </a:lnTo>
                    <a:lnTo>
                      <a:pt x="851" y="1763"/>
                    </a:lnTo>
                    <a:lnTo>
                      <a:pt x="860" y="1763"/>
                    </a:lnTo>
                    <a:lnTo>
                      <a:pt x="868" y="1763"/>
                    </a:lnTo>
                    <a:lnTo>
                      <a:pt x="876" y="1763"/>
                    </a:lnTo>
                    <a:lnTo>
                      <a:pt x="885" y="1763"/>
                    </a:lnTo>
                    <a:lnTo>
                      <a:pt x="893" y="1763"/>
                    </a:lnTo>
                    <a:lnTo>
                      <a:pt x="898" y="1761"/>
                    </a:lnTo>
                    <a:lnTo>
                      <a:pt x="906" y="1761"/>
                    </a:lnTo>
                    <a:lnTo>
                      <a:pt x="911" y="1761"/>
                    </a:lnTo>
                    <a:lnTo>
                      <a:pt x="919" y="1761"/>
                    </a:lnTo>
                    <a:lnTo>
                      <a:pt x="925" y="1759"/>
                    </a:lnTo>
                    <a:lnTo>
                      <a:pt x="930" y="1759"/>
                    </a:lnTo>
                    <a:lnTo>
                      <a:pt x="936" y="1759"/>
                    </a:lnTo>
                    <a:lnTo>
                      <a:pt x="943" y="1759"/>
                    </a:lnTo>
                    <a:lnTo>
                      <a:pt x="953" y="1759"/>
                    </a:lnTo>
                    <a:lnTo>
                      <a:pt x="962" y="1759"/>
                    </a:lnTo>
                    <a:lnTo>
                      <a:pt x="970" y="1757"/>
                    </a:lnTo>
                    <a:lnTo>
                      <a:pt x="977" y="1757"/>
                    </a:lnTo>
                    <a:lnTo>
                      <a:pt x="981" y="1757"/>
                    </a:lnTo>
                    <a:lnTo>
                      <a:pt x="985" y="1757"/>
                    </a:lnTo>
                    <a:lnTo>
                      <a:pt x="987" y="1757"/>
                    </a:lnTo>
                    <a:lnTo>
                      <a:pt x="989" y="1757"/>
                    </a:lnTo>
                    <a:lnTo>
                      <a:pt x="1002" y="1679"/>
                    </a:lnTo>
                    <a:lnTo>
                      <a:pt x="1000" y="1679"/>
                    </a:lnTo>
                    <a:lnTo>
                      <a:pt x="998" y="1679"/>
                    </a:lnTo>
                    <a:lnTo>
                      <a:pt x="993" y="1679"/>
                    </a:lnTo>
                    <a:lnTo>
                      <a:pt x="989" y="1679"/>
                    </a:lnTo>
                    <a:lnTo>
                      <a:pt x="981" y="1679"/>
                    </a:lnTo>
                    <a:lnTo>
                      <a:pt x="972" y="1681"/>
                    </a:lnTo>
                    <a:lnTo>
                      <a:pt x="968" y="1681"/>
                    </a:lnTo>
                    <a:lnTo>
                      <a:pt x="962" y="1681"/>
                    </a:lnTo>
                    <a:lnTo>
                      <a:pt x="957" y="1681"/>
                    </a:lnTo>
                    <a:lnTo>
                      <a:pt x="953" y="1683"/>
                    </a:lnTo>
                    <a:lnTo>
                      <a:pt x="945" y="1683"/>
                    </a:lnTo>
                    <a:lnTo>
                      <a:pt x="940" y="1683"/>
                    </a:lnTo>
                    <a:lnTo>
                      <a:pt x="932" y="1683"/>
                    </a:lnTo>
                    <a:lnTo>
                      <a:pt x="925" y="1683"/>
                    </a:lnTo>
                    <a:lnTo>
                      <a:pt x="917" y="1683"/>
                    </a:lnTo>
                    <a:lnTo>
                      <a:pt x="911" y="1685"/>
                    </a:lnTo>
                    <a:lnTo>
                      <a:pt x="904" y="1685"/>
                    </a:lnTo>
                    <a:lnTo>
                      <a:pt x="896" y="1685"/>
                    </a:lnTo>
                    <a:lnTo>
                      <a:pt x="889" y="1685"/>
                    </a:lnTo>
                    <a:lnTo>
                      <a:pt x="881" y="1685"/>
                    </a:lnTo>
                    <a:lnTo>
                      <a:pt x="872" y="1685"/>
                    </a:lnTo>
                    <a:lnTo>
                      <a:pt x="864" y="1687"/>
                    </a:lnTo>
                    <a:lnTo>
                      <a:pt x="855" y="1687"/>
                    </a:lnTo>
                    <a:lnTo>
                      <a:pt x="847" y="1687"/>
                    </a:lnTo>
                    <a:lnTo>
                      <a:pt x="838" y="1689"/>
                    </a:lnTo>
                    <a:lnTo>
                      <a:pt x="828" y="1689"/>
                    </a:lnTo>
                    <a:lnTo>
                      <a:pt x="819" y="1689"/>
                    </a:lnTo>
                    <a:lnTo>
                      <a:pt x="809" y="1689"/>
                    </a:lnTo>
                    <a:lnTo>
                      <a:pt x="800" y="1689"/>
                    </a:lnTo>
                    <a:lnTo>
                      <a:pt x="791" y="1691"/>
                    </a:lnTo>
                    <a:lnTo>
                      <a:pt x="779" y="1691"/>
                    </a:lnTo>
                    <a:lnTo>
                      <a:pt x="770" y="1691"/>
                    </a:lnTo>
                    <a:lnTo>
                      <a:pt x="760" y="1691"/>
                    </a:lnTo>
                    <a:lnTo>
                      <a:pt x="751" y="1693"/>
                    </a:lnTo>
                    <a:lnTo>
                      <a:pt x="740" y="1693"/>
                    </a:lnTo>
                    <a:lnTo>
                      <a:pt x="730" y="1693"/>
                    </a:lnTo>
                    <a:lnTo>
                      <a:pt x="719" y="1693"/>
                    </a:lnTo>
                    <a:lnTo>
                      <a:pt x="709" y="1693"/>
                    </a:lnTo>
                    <a:lnTo>
                      <a:pt x="698" y="1693"/>
                    </a:lnTo>
                    <a:lnTo>
                      <a:pt x="689" y="1695"/>
                    </a:lnTo>
                    <a:lnTo>
                      <a:pt x="677" y="1695"/>
                    </a:lnTo>
                    <a:lnTo>
                      <a:pt x="668" y="1695"/>
                    </a:lnTo>
                    <a:lnTo>
                      <a:pt x="657" y="1695"/>
                    </a:lnTo>
                    <a:lnTo>
                      <a:pt x="647" y="1695"/>
                    </a:lnTo>
                    <a:lnTo>
                      <a:pt x="634" y="1695"/>
                    </a:lnTo>
                    <a:lnTo>
                      <a:pt x="624" y="1696"/>
                    </a:lnTo>
                    <a:lnTo>
                      <a:pt x="613" y="1696"/>
                    </a:lnTo>
                    <a:lnTo>
                      <a:pt x="604" y="1696"/>
                    </a:lnTo>
                    <a:lnTo>
                      <a:pt x="592" y="1696"/>
                    </a:lnTo>
                    <a:lnTo>
                      <a:pt x="583" y="1696"/>
                    </a:lnTo>
                    <a:lnTo>
                      <a:pt x="572" y="1696"/>
                    </a:lnTo>
                    <a:lnTo>
                      <a:pt x="562" y="1696"/>
                    </a:lnTo>
                    <a:lnTo>
                      <a:pt x="551" y="1696"/>
                    </a:lnTo>
                    <a:lnTo>
                      <a:pt x="541" y="1696"/>
                    </a:lnTo>
                    <a:lnTo>
                      <a:pt x="532" y="1696"/>
                    </a:lnTo>
                    <a:lnTo>
                      <a:pt x="523" y="1696"/>
                    </a:lnTo>
                    <a:lnTo>
                      <a:pt x="513" y="1696"/>
                    </a:lnTo>
                    <a:lnTo>
                      <a:pt x="504" y="1698"/>
                    </a:lnTo>
                    <a:lnTo>
                      <a:pt x="494" y="1696"/>
                    </a:lnTo>
                    <a:lnTo>
                      <a:pt x="485" y="1696"/>
                    </a:lnTo>
                    <a:lnTo>
                      <a:pt x="475" y="1696"/>
                    </a:lnTo>
                    <a:lnTo>
                      <a:pt x="466" y="1696"/>
                    </a:lnTo>
                    <a:lnTo>
                      <a:pt x="456" y="1695"/>
                    </a:lnTo>
                    <a:lnTo>
                      <a:pt x="449" y="1695"/>
                    </a:lnTo>
                    <a:lnTo>
                      <a:pt x="439" y="1695"/>
                    </a:lnTo>
                    <a:lnTo>
                      <a:pt x="432" y="1695"/>
                    </a:lnTo>
                    <a:lnTo>
                      <a:pt x="423" y="1695"/>
                    </a:lnTo>
                    <a:lnTo>
                      <a:pt x="413" y="1695"/>
                    </a:lnTo>
                    <a:lnTo>
                      <a:pt x="406" y="1693"/>
                    </a:lnTo>
                    <a:lnTo>
                      <a:pt x="398" y="1693"/>
                    </a:lnTo>
                    <a:lnTo>
                      <a:pt x="390" y="1693"/>
                    </a:lnTo>
                    <a:lnTo>
                      <a:pt x="383" y="1693"/>
                    </a:lnTo>
                    <a:lnTo>
                      <a:pt x="375" y="1693"/>
                    </a:lnTo>
                    <a:lnTo>
                      <a:pt x="368" y="1693"/>
                    </a:lnTo>
                    <a:lnTo>
                      <a:pt x="360" y="1691"/>
                    </a:lnTo>
                    <a:lnTo>
                      <a:pt x="353" y="1691"/>
                    </a:lnTo>
                    <a:lnTo>
                      <a:pt x="345" y="1689"/>
                    </a:lnTo>
                    <a:lnTo>
                      <a:pt x="338" y="1689"/>
                    </a:lnTo>
                    <a:lnTo>
                      <a:pt x="332" y="1689"/>
                    </a:lnTo>
                    <a:lnTo>
                      <a:pt x="324" y="1689"/>
                    </a:lnTo>
                    <a:lnTo>
                      <a:pt x="317" y="1687"/>
                    </a:lnTo>
                    <a:lnTo>
                      <a:pt x="311" y="1687"/>
                    </a:lnTo>
                    <a:lnTo>
                      <a:pt x="305" y="1687"/>
                    </a:lnTo>
                    <a:lnTo>
                      <a:pt x="300" y="1685"/>
                    </a:lnTo>
                    <a:lnTo>
                      <a:pt x="292" y="1685"/>
                    </a:lnTo>
                    <a:lnTo>
                      <a:pt x="287" y="1685"/>
                    </a:lnTo>
                    <a:lnTo>
                      <a:pt x="281" y="1683"/>
                    </a:lnTo>
                    <a:lnTo>
                      <a:pt x="275" y="1683"/>
                    </a:lnTo>
                    <a:lnTo>
                      <a:pt x="270" y="1683"/>
                    </a:lnTo>
                    <a:lnTo>
                      <a:pt x="266" y="1683"/>
                    </a:lnTo>
                    <a:lnTo>
                      <a:pt x="260" y="1681"/>
                    </a:lnTo>
                    <a:lnTo>
                      <a:pt x="255" y="1681"/>
                    </a:lnTo>
                    <a:lnTo>
                      <a:pt x="249" y="1679"/>
                    </a:lnTo>
                    <a:lnTo>
                      <a:pt x="243" y="1679"/>
                    </a:lnTo>
                    <a:lnTo>
                      <a:pt x="234" y="1676"/>
                    </a:lnTo>
                    <a:lnTo>
                      <a:pt x="224" y="1676"/>
                    </a:lnTo>
                    <a:lnTo>
                      <a:pt x="217" y="1674"/>
                    </a:lnTo>
                    <a:lnTo>
                      <a:pt x="207" y="1672"/>
                    </a:lnTo>
                    <a:lnTo>
                      <a:pt x="200" y="1670"/>
                    </a:lnTo>
                    <a:lnTo>
                      <a:pt x="194" y="1670"/>
                    </a:lnTo>
                    <a:lnTo>
                      <a:pt x="187" y="1668"/>
                    </a:lnTo>
                    <a:lnTo>
                      <a:pt x="181" y="1668"/>
                    </a:lnTo>
                    <a:lnTo>
                      <a:pt x="173" y="1666"/>
                    </a:lnTo>
                    <a:lnTo>
                      <a:pt x="170" y="1664"/>
                    </a:lnTo>
                    <a:lnTo>
                      <a:pt x="160" y="1663"/>
                    </a:lnTo>
                    <a:lnTo>
                      <a:pt x="153" y="1663"/>
                    </a:lnTo>
                    <a:lnTo>
                      <a:pt x="153" y="1661"/>
                    </a:lnTo>
                    <a:lnTo>
                      <a:pt x="151" y="1657"/>
                    </a:lnTo>
                    <a:lnTo>
                      <a:pt x="149" y="1649"/>
                    </a:lnTo>
                    <a:lnTo>
                      <a:pt x="147" y="1644"/>
                    </a:lnTo>
                    <a:lnTo>
                      <a:pt x="145" y="1638"/>
                    </a:lnTo>
                    <a:lnTo>
                      <a:pt x="145" y="1632"/>
                    </a:lnTo>
                    <a:lnTo>
                      <a:pt x="143" y="1627"/>
                    </a:lnTo>
                    <a:lnTo>
                      <a:pt x="141" y="1621"/>
                    </a:lnTo>
                    <a:lnTo>
                      <a:pt x="139" y="1615"/>
                    </a:lnTo>
                    <a:lnTo>
                      <a:pt x="139" y="1608"/>
                    </a:lnTo>
                    <a:lnTo>
                      <a:pt x="137" y="1600"/>
                    </a:lnTo>
                    <a:lnTo>
                      <a:pt x="136" y="1593"/>
                    </a:lnTo>
                    <a:lnTo>
                      <a:pt x="134" y="1583"/>
                    </a:lnTo>
                    <a:lnTo>
                      <a:pt x="130" y="1574"/>
                    </a:lnTo>
                    <a:lnTo>
                      <a:pt x="128" y="1564"/>
                    </a:lnTo>
                    <a:lnTo>
                      <a:pt x="126" y="1555"/>
                    </a:lnTo>
                    <a:lnTo>
                      <a:pt x="122" y="1545"/>
                    </a:lnTo>
                    <a:lnTo>
                      <a:pt x="120" y="1534"/>
                    </a:lnTo>
                    <a:lnTo>
                      <a:pt x="119" y="1525"/>
                    </a:lnTo>
                    <a:lnTo>
                      <a:pt x="117" y="1513"/>
                    </a:lnTo>
                    <a:lnTo>
                      <a:pt x="115" y="1500"/>
                    </a:lnTo>
                    <a:lnTo>
                      <a:pt x="113" y="1489"/>
                    </a:lnTo>
                    <a:lnTo>
                      <a:pt x="109" y="1478"/>
                    </a:lnTo>
                    <a:lnTo>
                      <a:pt x="107" y="1464"/>
                    </a:lnTo>
                    <a:lnTo>
                      <a:pt x="104" y="1451"/>
                    </a:lnTo>
                    <a:lnTo>
                      <a:pt x="102" y="1438"/>
                    </a:lnTo>
                    <a:lnTo>
                      <a:pt x="100" y="1425"/>
                    </a:lnTo>
                    <a:lnTo>
                      <a:pt x="98" y="1411"/>
                    </a:lnTo>
                    <a:lnTo>
                      <a:pt x="96" y="1396"/>
                    </a:lnTo>
                    <a:lnTo>
                      <a:pt x="92" y="1381"/>
                    </a:lnTo>
                    <a:lnTo>
                      <a:pt x="90" y="1366"/>
                    </a:lnTo>
                    <a:lnTo>
                      <a:pt x="88" y="1351"/>
                    </a:lnTo>
                    <a:lnTo>
                      <a:pt x="85" y="1336"/>
                    </a:lnTo>
                    <a:lnTo>
                      <a:pt x="83" y="1321"/>
                    </a:lnTo>
                    <a:lnTo>
                      <a:pt x="81" y="1306"/>
                    </a:lnTo>
                    <a:lnTo>
                      <a:pt x="79" y="1289"/>
                    </a:lnTo>
                    <a:lnTo>
                      <a:pt x="75" y="1274"/>
                    </a:lnTo>
                    <a:lnTo>
                      <a:pt x="73" y="1257"/>
                    </a:lnTo>
                    <a:lnTo>
                      <a:pt x="71" y="1240"/>
                    </a:lnTo>
                    <a:lnTo>
                      <a:pt x="70" y="1223"/>
                    </a:lnTo>
                    <a:lnTo>
                      <a:pt x="68" y="1206"/>
                    </a:lnTo>
                    <a:lnTo>
                      <a:pt x="66" y="1189"/>
                    </a:lnTo>
                    <a:lnTo>
                      <a:pt x="64" y="1172"/>
                    </a:lnTo>
                    <a:lnTo>
                      <a:pt x="64" y="1155"/>
                    </a:lnTo>
                    <a:lnTo>
                      <a:pt x="60" y="1136"/>
                    </a:lnTo>
                    <a:lnTo>
                      <a:pt x="58" y="1119"/>
                    </a:lnTo>
                    <a:lnTo>
                      <a:pt x="56" y="1100"/>
                    </a:lnTo>
                    <a:lnTo>
                      <a:pt x="56" y="1083"/>
                    </a:lnTo>
                    <a:lnTo>
                      <a:pt x="54" y="1064"/>
                    </a:lnTo>
                    <a:lnTo>
                      <a:pt x="54" y="1047"/>
                    </a:lnTo>
                    <a:lnTo>
                      <a:pt x="53" y="1028"/>
                    </a:lnTo>
                    <a:lnTo>
                      <a:pt x="53" y="1009"/>
                    </a:lnTo>
                    <a:lnTo>
                      <a:pt x="53" y="991"/>
                    </a:lnTo>
                    <a:lnTo>
                      <a:pt x="51" y="974"/>
                    </a:lnTo>
                    <a:lnTo>
                      <a:pt x="51" y="953"/>
                    </a:lnTo>
                    <a:lnTo>
                      <a:pt x="51" y="936"/>
                    </a:lnTo>
                    <a:lnTo>
                      <a:pt x="51" y="917"/>
                    </a:lnTo>
                    <a:lnTo>
                      <a:pt x="51" y="898"/>
                    </a:lnTo>
                    <a:lnTo>
                      <a:pt x="51" y="879"/>
                    </a:lnTo>
                    <a:lnTo>
                      <a:pt x="53" y="862"/>
                    </a:lnTo>
                    <a:lnTo>
                      <a:pt x="53" y="842"/>
                    </a:lnTo>
                    <a:lnTo>
                      <a:pt x="53" y="823"/>
                    </a:lnTo>
                    <a:lnTo>
                      <a:pt x="53" y="804"/>
                    </a:lnTo>
                    <a:lnTo>
                      <a:pt x="54" y="785"/>
                    </a:lnTo>
                    <a:lnTo>
                      <a:pt x="54" y="766"/>
                    </a:lnTo>
                    <a:lnTo>
                      <a:pt x="56" y="749"/>
                    </a:lnTo>
                    <a:lnTo>
                      <a:pt x="56" y="728"/>
                    </a:lnTo>
                    <a:lnTo>
                      <a:pt x="60" y="711"/>
                    </a:lnTo>
                    <a:lnTo>
                      <a:pt x="60" y="692"/>
                    </a:lnTo>
                    <a:lnTo>
                      <a:pt x="64" y="674"/>
                    </a:lnTo>
                    <a:lnTo>
                      <a:pt x="64" y="655"/>
                    </a:lnTo>
                    <a:lnTo>
                      <a:pt x="68" y="638"/>
                    </a:lnTo>
                    <a:lnTo>
                      <a:pt x="70" y="619"/>
                    </a:lnTo>
                    <a:lnTo>
                      <a:pt x="71" y="602"/>
                    </a:lnTo>
                    <a:lnTo>
                      <a:pt x="73" y="583"/>
                    </a:lnTo>
                    <a:lnTo>
                      <a:pt x="77" y="566"/>
                    </a:lnTo>
                    <a:lnTo>
                      <a:pt x="79" y="549"/>
                    </a:lnTo>
                    <a:lnTo>
                      <a:pt x="81" y="530"/>
                    </a:lnTo>
                    <a:lnTo>
                      <a:pt x="83" y="513"/>
                    </a:lnTo>
                    <a:lnTo>
                      <a:pt x="87" y="496"/>
                    </a:lnTo>
                    <a:lnTo>
                      <a:pt x="90" y="479"/>
                    </a:lnTo>
                    <a:lnTo>
                      <a:pt x="92" y="462"/>
                    </a:lnTo>
                    <a:lnTo>
                      <a:pt x="96" y="445"/>
                    </a:lnTo>
                    <a:lnTo>
                      <a:pt x="98" y="430"/>
                    </a:lnTo>
                    <a:lnTo>
                      <a:pt x="102" y="413"/>
                    </a:lnTo>
                    <a:lnTo>
                      <a:pt x="104" y="396"/>
                    </a:lnTo>
                    <a:lnTo>
                      <a:pt x="107" y="381"/>
                    </a:lnTo>
                    <a:lnTo>
                      <a:pt x="111" y="366"/>
                    </a:lnTo>
                    <a:lnTo>
                      <a:pt x="113" y="351"/>
                    </a:lnTo>
                    <a:lnTo>
                      <a:pt x="117" y="338"/>
                    </a:lnTo>
                    <a:lnTo>
                      <a:pt x="120" y="322"/>
                    </a:lnTo>
                    <a:lnTo>
                      <a:pt x="124" y="307"/>
                    </a:lnTo>
                    <a:lnTo>
                      <a:pt x="126" y="294"/>
                    </a:lnTo>
                    <a:lnTo>
                      <a:pt x="130" y="279"/>
                    </a:lnTo>
                    <a:lnTo>
                      <a:pt x="134" y="266"/>
                    </a:lnTo>
                    <a:lnTo>
                      <a:pt x="136" y="253"/>
                    </a:lnTo>
                    <a:lnTo>
                      <a:pt x="139" y="239"/>
                    </a:lnTo>
                    <a:lnTo>
                      <a:pt x="141" y="228"/>
                    </a:lnTo>
                    <a:lnTo>
                      <a:pt x="145" y="215"/>
                    </a:lnTo>
                    <a:lnTo>
                      <a:pt x="147" y="205"/>
                    </a:lnTo>
                    <a:lnTo>
                      <a:pt x="149" y="192"/>
                    </a:lnTo>
                    <a:lnTo>
                      <a:pt x="153" y="181"/>
                    </a:lnTo>
                    <a:lnTo>
                      <a:pt x="156" y="170"/>
                    </a:lnTo>
                    <a:lnTo>
                      <a:pt x="158" y="160"/>
                    </a:lnTo>
                    <a:lnTo>
                      <a:pt x="160" y="151"/>
                    </a:lnTo>
                    <a:lnTo>
                      <a:pt x="164" y="141"/>
                    </a:lnTo>
                    <a:lnTo>
                      <a:pt x="166" y="132"/>
                    </a:lnTo>
                    <a:lnTo>
                      <a:pt x="170" y="124"/>
                    </a:lnTo>
                    <a:lnTo>
                      <a:pt x="170" y="117"/>
                    </a:lnTo>
                    <a:lnTo>
                      <a:pt x="173" y="107"/>
                    </a:lnTo>
                    <a:lnTo>
                      <a:pt x="173" y="100"/>
                    </a:lnTo>
                    <a:lnTo>
                      <a:pt x="177" y="94"/>
                    </a:lnTo>
                    <a:lnTo>
                      <a:pt x="177" y="88"/>
                    </a:lnTo>
                    <a:lnTo>
                      <a:pt x="181" y="83"/>
                    </a:lnTo>
                    <a:lnTo>
                      <a:pt x="183" y="77"/>
                    </a:lnTo>
                    <a:lnTo>
                      <a:pt x="185" y="73"/>
                    </a:lnTo>
                    <a:lnTo>
                      <a:pt x="187" y="66"/>
                    </a:lnTo>
                    <a:lnTo>
                      <a:pt x="188" y="60"/>
                    </a:lnTo>
                    <a:lnTo>
                      <a:pt x="188" y="56"/>
                    </a:lnTo>
                    <a:lnTo>
                      <a:pt x="190" y="56"/>
                    </a:lnTo>
                    <a:lnTo>
                      <a:pt x="192" y="54"/>
                    </a:lnTo>
                    <a:lnTo>
                      <a:pt x="200" y="54"/>
                    </a:lnTo>
                    <a:lnTo>
                      <a:pt x="207" y="54"/>
                    </a:lnTo>
                    <a:lnTo>
                      <a:pt x="215" y="54"/>
                    </a:lnTo>
                    <a:lnTo>
                      <a:pt x="219" y="54"/>
                    </a:lnTo>
                    <a:lnTo>
                      <a:pt x="222" y="54"/>
                    </a:lnTo>
                    <a:lnTo>
                      <a:pt x="228" y="54"/>
                    </a:lnTo>
                    <a:lnTo>
                      <a:pt x="234" y="54"/>
                    </a:lnTo>
                    <a:lnTo>
                      <a:pt x="239" y="53"/>
                    </a:lnTo>
                    <a:lnTo>
                      <a:pt x="243" y="53"/>
                    </a:lnTo>
                    <a:lnTo>
                      <a:pt x="251" y="53"/>
                    </a:lnTo>
                    <a:lnTo>
                      <a:pt x="256" y="53"/>
                    </a:lnTo>
                    <a:lnTo>
                      <a:pt x="262" y="53"/>
                    </a:lnTo>
                    <a:lnTo>
                      <a:pt x="270" y="53"/>
                    </a:lnTo>
                    <a:lnTo>
                      <a:pt x="277" y="53"/>
                    </a:lnTo>
                    <a:lnTo>
                      <a:pt x="285" y="53"/>
                    </a:lnTo>
                    <a:lnTo>
                      <a:pt x="290" y="51"/>
                    </a:lnTo>
                    <a:lnTo>
                      <a:pt x="300" y="51"/>
                    </a:lnTo>
                    <a:lnTo>
                      <a:pt x="305" y="51"/>
                    </a:lnTo>
                    <a:lnTo>
                      <a:pt x="315" y="51"/>
                    </a:lnTo>
                    <a:lnTo>
                      <a:pt x="322" y="51"/>
                    </a:lnTo>
                    <a:lnTo>
                      <a:pt x="332" y="51"/>
                    </a:lnTo>
                    <a:lnTo>
                      <a:pt x="339" y="51"/>
                    </a:lnTo>
                    <a:lnTo>
                      <a:pt x="351" y="51"/>
                    </a:lnTo>
                    <a:lnTo>
                      <a:pt x="358" y="51"/>
                    </a:lnTo>
                    <a:lnTo>
                      <a:pt x="368" y="51"/>
                    </a:lnTo>
                    <a:lnTo>
                      <a:pt x="377" y="51"/>
                    </a:lnTo>
                    <a:lnTo>
                      <a:pt x="387" y="51"/>
                    </a:lnTo>
                    <a:lnTo>
                      <a:pt x="396" y="49"/>
                    </a:lnTo>
                    <a:lnTo>
                      <a:pt x="406" y="49"/>
                    </a:lnTo>
                    <a:lnTo>
                      <a:pt x="415" y="49"/>
                    </a:lnTo>
                    <a:lnTo>
                      <a:pt x="426" y="49"/>
                    </a:lnTo>
                    <a:lnTo>
                      <a:pt x="434" y="49"/>
                    </a:lnTo>
                    <a:lnTo>
                      <a:pt x="445" y="49"/>
                    </a:lnTo>
                    <a:lnTo>
                      <a:pt x="455" y="49"/>
                    </a:lnTo>
                    <a:lnTo>
                      <a:pt x="466" y="49"/>
                    </a:lnTo>
                    <a:lnTo>
                      <a:pt x="477" y="49"/>
                    </a:lnTo>
                    <a:lnTo>
                      <a:pt x="489" y="49"/>
                    </a:lnTo>
                    <a:lnTo>
                      <a:pt x="498" y="49"/>
                    </a:lnTo>
                    <a:lnTo>
                      <a:pt x="511" y="49"/>
                    </a:lnTo>
                    <a:lnTo>
                      <a:pt x="521" y="49"/>
                    </a:lnTo>
                    <a:lnTo>
                      <a:pt x="532" y="49"/>
                    </a:lnTo>
                    <a:lnTo>
                      <a:pt x="541" y="49"/>
                    </a:lnTo>
                    <a:lnTo>
                      <a:pt x="555" y="49"/>
                    </a:lnTo>
                    <a:lnTo>
                      <a:pt x="564" y="49"/>
                    </a:lnTo>
                    <a:lnTo>
                      <a:pt x="575" y="49"/>
                    </a:lnTo>
                    <a:lnTo>
                      <a:pt x="587" y="49"/>
                    </a:lnTo>
                    <a:lnTo>
                      <a:pt x="598" y="49"/>
                    </a:lnTo>
                    <a:lnTo>
                      <a:pt x="609" y="49"/>
                    </a:lnTo>
                    <a:lnTo>
                      <a:pt x="621" y="49"/>
                    </a:lnTo>
                    <a:lnTo>
                      <a:pt x="632" y="49"/>
                    </a:lnTo>
                    <a:lnTo>
                      <a:pt x="643" y="51"/>
                    </a:lnTo>
                    <a:lnTo>
                      <a:pt x="655" y="51"/>
                    </a:lnTo>
                    <a:lnTo>
                      <a:pt x="666" y="51"/>
                    </a:lnTo>
                    <a:lnTo>
                      <a:pt x="677" y="51"/>
                    </a:lnTo>
                    <a:lnTo>
                      <a:pt x="689" y="53"/>
                    </a:lnTo>
                    <a:lnTo>
                      <a:pt x="700" y="53"/>
                    </a:lnTo>
                    <a:lnTo>
                      <a:pt x="711" y="53"/>
                    </a:lnTo>
                    <a:lnTo>
                      <a:pt x="721" y="53"/>
                    </a:lnTo>
                    <a:lnTo>
                      <a:pt x="732" y="53"/>
                    </a:lnTo>
                    <a:lnTo>
                      <a:pt x="743" y="53"/>
                    </a:lnTo>
                    <a:lnTo>
                      <a:pt x="755" y="53"/>
                    </a:lnTo>
                    <a:lnTo>
                      <a:pt x="764" y="53"/>
                    </a:lnTo>
                    <a:lnTo>
                      <a:pt x="775" y="54"/>
                    </a:lnTo>
                    <a:lnTo>
                      <a:pt x="787" y="54"/>
                    </a:lnTo>
                    <a:lnTo>
                      <a:pt x="796" y="54"/>
                    </a:lnTo>
                    <a:lnTo>
                      <a:pt x="806" y="54"/>
                    </a:lnTo>
                    <a:lnTo>
                      <a:pt x="817" y="56"/>
                    </a:lnTo>
                    <a:lnTo>
                      <a:pt x="826" y="56"/>
                    </a:lnTo>
                    <a:lnTo>
                      <a:pt x="838" y="56"/>
                    </a:lnTo>
                    <a:lnTo>
                      <a:pt x="847" y="58"/>
                    </a:lnTo>
                    <a:lnTo>
                      <a:pt x="859" y="58"/>
                    </a:lnTo>
                    <a:lnTo>
                      <a:pt x="868" y="58"/>
                    </a:lnTo>
                    <a:lnTo>
                      <a:pt x="877" y="58"/>
                    </a:lnTo>
                    <a:lnTo>
                      <a:pt x="887" y="60"/>
                    </a:lnTo>
                    <a:lnTo>
                      <a:pt x="896" y="60"/>
                    </a:lnTo>
                    <a:lnTo>
                      <a:pt x="906" y="60"/>
                    </a:lnTo>
                    <a:lnTo>
                      <a:pt x="915" y="62"/>
                    </a:lnTo>
                    <a:lnTo>
                      <a:pt x="925" y="62"/>
                    </a:lnTo>
                    <a:lnTo>
                      <a:pt x="934" y="64"/>
                    </a:lnTo>
                    <a:lnTo>
                      <a:pt x="943" y="64"/>
                    </a:lnTo>
                    <a:lnTo>
                      <a:pt x="953" y="66"/>
                    </a:lnTo>
                    <a:lnTo>
                      <a:pt x="960" y="66"/>
                    </a:lnTo>
                    <a:lnTo>
                      <a:pt x="970" y="68"/>
                    </a:lnTo>
                    <a:lnTo>
                      <a:pt x="977" y="68"/>
                    </a:lnTo>
                    <a:lnTo>
                      <a:pt x="985" y="68"/>
                    </a:lnTo>
                    <a:lnTo>
                      <a:pt x="993" y="70"/>
                    </a:lnTo>
                    <a:lnTo>
                      <a:pt x="1002" y="70"/>
                    </a:lnTo>
                    <a:lnTo>
                      <a:pt x="1010" y="70"/>
                    </a:lnTo>
                    <a:lnTo>
                      <a:pt x="1015" y="70"/>
                    </a:lnTo>
                    <a:lnTo>
                      <a:pt x="1023" y="71"/>
                    </a:lnTo>
                    <a:lnTo>
                      <a:pt x="1030" y="71"/>
                    </a:lnTo>
                    <a:lnTo>
                      <a:pt x="1038" y="71"/>
                    </a:lnTo>
                    <a:lnTo>
                      <a:pt x="1044" y="71"/>
                    </a:lnTo>
                    <a:lnTo>
                      <a:pt x="1051" y="73"/>
                    </a:lnTo>
                    <a:lnTo>
                      <a:pt x="1057" y="73"/>
                    </a:lnTo>
                    <a:lnTo>
                      <a:pt x="1062" y="73"/>
                    </a:lnTo>
                    <a:lnTo>
                      <a:pt x="1068" y="75"/>
                    </a:lnTo>
                    <a:lnTo>
                      <a:pt x="1074" y="75"/>
                    </a:lnTo>
                    <a:lnTo>
                      <a:pt x="1079" y="75"/>
                    </a:lnTo>
                    <a:lnTo>
                      <a:pt x="1085" y="75"/>
                    </a:lnTo>
                    <a:lnTo>
                      <a:pt x="1091" y="77"/>
                    </a:lnTo>
                    <a:lnTo>
                      <a:pt x="1096" y="77"/>
                    </a:lnTo>
                    <a:lnTo>
                      <a:pt x="1100" y="79"/>
                    </a:lnTo>
                    <a:lnTo>
                      <a:pt x="1108" y="79"/>
                    </a:lnTo>
                    <a:lnTo>
                      <a:pt x="1115" y="79"/>
                    </a:lnTo>
                    <a:lnTo>
                      <a:pt x="1121" y="81"/>
                    </a:lnTo>
                    <a:lnTo>
                      <a:pt x="1128" y="81"/>
                    </a:lnTo>
                    <a:lnTo>
                      <a:pt x="1134" y="83"/>
                    </a:lnTo>
                    <a:lnTo>
                      <a:pt x="1138" y="83"/>
                    </a:lnTo>
                    <a:lnTo>
                      <a:pt x="1170" y="2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45" name="Freeform 82"/>
              <p:cNvSpPr>
                <a:spLocks noChangeAspect="1"/>
              </p:cNvSpPr>
              <p:nvPr/>
            </p:nvSpPr>
            <p:spPr bwMode="auto">
              <a:xfrm>
                <a:off x="2990" y="2034"/>
                <a:ext cx="188" cy="402"/>
              </a:xfrm>
              <a:custGeom>
                <a:avLst/>
                <a:gdLst>
                  <a:gd name="T0" fmla="*/ 37 w 617"/>
                  <a:gd name="T1" fmla="*/ 9 h 1049"/>
                  <a:gd name="T2" fmla="*/ 39 w 617"/>
                  <a:gd name="T3" fmla="*/ 23 h 1049"/>
                  <a:gd name="T4" fmla="*/ 40 w 617"/>
                  <a:gd name="T5" fmla="*/ 35 h 1049"/>
                  <a:gd name="T6" fmla="*/ 42 w 617"/>
                  <a:gd name="T7" fmla="*/ 50 h 1049"/>
                  <a:gd name="T8" fmla="*/ 43 w 617"/>
                  <a:gd name="T9" fmla="*/ 67 h 1049"/>
                  <a:gd name="T10" fmla="*/ 45 w 617"/>
                  <a:gd name="T11" fmla="*/ 85 h 1049"/>
                  <a:gd name="T12" fmla="*/ 47 w 617"/>
                  <a:gd name="T13" fmla="*/ 103 h 1049"/>
                  <a:gd name="T14" fmla="*/ 48 w 617"/>
                  <a:gd name="T15" fmla="*/ 123 h 1049"/>
                  <a:gd name="T16" fmla="*/ 49 w 617"/>
                  <a:gd name="T17" fmla="*/ 143 h 1049"/>
                  <a:gd name="T18" fmla="*/ 51 w 617"/>
                  <a:gd name="T19" fmla="*/ 164 h 1049"/>
                  <a:gd name="T20" fmla="*/ 52 w 617"/>
                  <a:gd name="T21" fmla="*/ 184 h 1049"/>
                  <a:gd name="T22" fmla="*/ 53 w 617"/>
                  <a:gd name="T23" fmla="*/ 203 h 1049"/>
                  <a:gd name="T24" fmla="*/ 53 w 617"/>
                  <a:gd name="T25" fmla="*/ 222 h 1049"/>
                  <a:gd name="T26" fmla="*/ 54 w 617"/>
                  <a:gd name="T27" fmla="*/ 241 h 1049"/>
                  <a:gd name="T28" fmla="*/ 55 w 617"/>
                  <a:gd name="T29" fmla="*/ 258 h 1049"/>
                  <a:gd name="T30" fmla="*/ 55 w 617"/>
                  <a:gd name="T31" fmla="*/ 273 h 1049"/>
                  <a:gd name="T32" fmla="*/ 55 w 617"/>
                  <a:gd name="T33" fmla="*/ 289 h 1049"/>
                  <a:gd name="T34" fmla="*/ 55 w 617"/>
                  <a:gd name="T35" fmla="*/ 301 h 1049"/>
                  <a:gd name="T36" fmla="*/ 55 w 617"/>
                  <a:gd name="T37" fmla="*/ 313 h 1049"/>
                  <a:gd name="T38" fmla="*/ 55 w 617"/>
                  <a:gd name="T39" fmla="*/ 330 h 1049"/>
                  <a:gd name="T40" fmla="*/ 55 w 617"/>
                  <a:gd name="T41" fmla="*/ 341 h 1049"/>
                  <a:gd name="T42" fmla="*/ 3 w 617"/>
                  <a:gd name="T43" fmla="*/ 391 h 1049"/>
                  <a:gd name="T44" fmla="*/ 11 w 617"/>
                  <a:gd name="T45" fmla="*/ 390 h 1049"/>
                  <a:gd name="T46" fmla="*/ 23 w 617"/>
                  <a:gd name="T47" fmla="*/ 388 h 1049"/>
                  <a:gd name="T48" fmla="*/ 31 w 617"/>
                  <a:gd name="T49" fmla="*/ 388 h 1049"/>
                  <a:gd name="T50" fmla="*/ 40 w 617"/>
                  <a:gd name="T51" fmla="*/ 388 h 1049"/>
                  <a:gd name="T52" fmla="*/ 49 w 617"/>
                  <a:gd name="T53" fmla="*/ 387 h 1049"/>
                  <a:gd name="T54" fmla="*/ 59 w 617"/>
                  <a:gd name="T55" fmla="*/ 387 h 1049"/>
                  <a:gd name="T56" fmla="*/ 69 w 617"/>
                  <a:gd name="T57" fmla="*/ 387 h 1049"/>
                  <a:gd name="T58" fmla="*/ 80 w 617"/>
                  <a:gd name="T59" fmla="*/ 387 h 1049"/>
                  <a:gd name="T60" fmla="*/ 92 w 617"/>
                  <a:gd name="T61" fmla="*/ 388 h 1049"/>
                  <a:gd name="T62" fmla="*/ 102 w 617"/>
                  <a:gd name="T63" fmla="*/ 388 h 1049"/>
                  <a:gd name="T64" fmla="*/ 113 w 617"/>
                  <a:gd name="T65" fmla="*/ 390 h 1049"/>
                  <a:gd name="T66" fmla="*/ 123 w 617"/>
                  <a:gd name="T67" fmla="*/ 391 h 1049"/>
                  <a:gd name="T68" fmla="*/ 134 w 617"/>
                  <a:gd name="T69" fmla="*/ 392 h 1049"/>
                  <a:gd name="T70" fmla="*/ 144 w 617"/>
                  <a:gd name="T71" fmla="*/ 394 h 1049"/>
                  <a:gd name="T72" fmla="*/ 154 w 617"/>
                  <a:gd name="T73" fmla="*/ 395 h 1049"/>
                  <a:gd name="T74" fmla="*/ 167 w 617"/>
                  <a:gd name="T75" fmla="*/ 397 h 1049"/>
                  <a:gd name="T76" fmla="*/ 179 w 617"/>
                  <a:gd name="T77" fmla="*/ 400 h 1049"/>
                  <a:gd name="T78" fmla="*/ 187 w 617"/>
                  <a:gd name="T79" fmla="*/ 402 h 1049"/>
                  <a:gd name="T80" fmla="*/ 145 w 617"/>
                  <a:gd name="T81" fmla="*/ 351 h 1049"/>
                  <a:gd name="T82" fmla="*/ 144 w 617"/>
                  <a:gd name="T83" fmla="*/ 338 h 1049"/>
                  <a:gd name="T84" fmla="*/ 143 w 617"/>
                  <a:gd name="T85" fmla="*/ 326 h 1049"/>
                  <a:gd name="T86" fmla="*/ 142 w 617"/>
                  <a:gd name="T87" fmla="*/ 315 h 1049"/>
                  <a:gd name="T88" fmla="*/ 141 w 617"/>
                  <a:gd name="T89" fmla="*/ 301 h 1049"/>
                  <a:gd name="T90" fmla="*/ 141 w 617"/>
                  <a:gd name="T91" fmla="*/ 286 h 1049"/>
                  <a:gd name="T92" fmla="*/ 141 w 617"/>
                  <a:gd name="T93" fmla="*/ 270 h 1049"/>
                  <a:gd name="T94" fmla="*/ 141 w 617"/>
                  <a:gd name="T95" fmla="*/ 253 h 1049"/>
                  <a:gd name="T96" fmla="*/ 141 w 617"/>
                  <a:gd name="T97" fmla="*/ 234 h 1049"/>
                  <a:gd name="T98" fmla="*/ 143 w 617"/>
                  <a:gd name="T99" fmla="*/ 215 h 1049"/>
                  <a:gd name="T100" fmla="*/ 144 w 617"/>
                  <a:gd name="T101" fmla="*/ 197 h 1049"/>
                  <a:gd name="T102" fmla="*/ 145 w 617"/>
                  <a:gd name="T103" fmla="*/ 176 h 1049"/>
                  <a:gd name="T104" fmla="*/ 147 w 617"/>
                  <a:gd name="T105" fmla="*/ 157 h 1049"/>
                  <a:gd name="T106" fmla="*/ 150 w 617"/>
                  <a:gd name="T107" fmla="*/ 137 h 1049"/>
                  <a:gd name="T108" fmla="*/ 152 w 617"/>
                  <a:gd name="T109" fmla="*/ 118 h 1049"/>
                  <a:gd name="T110" fmla="*/ 155 w 617"/>
                  <a:gd name="T111" fmla="*/ 100 h 1049"/>
                  <a:gd name="T112" fmla="*/ 158 w 617"/>
                  <a:gd name="T113" fmla="*/ 83 h 1049"/>
                  <a:gd name="T114" fmla="*/ 160 w 617"/>
                  <a:gd name="T115" fmla="*/ 67 h 1049"/>
                  <a:gd name="T116" fmla="*/ 164 w 617"/>
                  <a:gd name="T117" fmla="*/ 54 h 1049"/>
                  <a:gd name="T118" fmla="*/ 165 w 617"/>
                  <a:gd name="T119" fmla="*/ 41 h 1049"/>
                  <a:gd name="T120" fmla="*/ 168 w 617"/>
                  <a:gd name="T121" fmla="*/ 28 h 1049"/>
                  <a:gd name="T122" fmla="*/ 37 w 617"/>
                  <a:gd name="T123" fmla="*/ 0 h 104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617" h="1049">
                    <a:moveTo>
                      <a:pt x="120" y="0"/>
                    </a:moveTo>
                    <a:lnTo>
                      <a:pt x="120" y="2"/>
                    </a:lnTo>
                    <a:lnTo>
                      <a:pt x="122" y="11"/>
                    </a:lnTo>
                    <a:lnTo>
                      <a:pt x="122" y="17"/>
                    </a:lnTo>
                    <a:lnTo>
                      <a:pt x="122" y="24"/>
                    </a:lnTo>
                    <a:lnTo>
                      <a:pt x="124" y="32"/>
                    </a:lnTo>
                    <a:lnTo>
                      <a:pt x="126" y="43"/>
                    </a:lnTo>
                    <a:lnTo>
                      <a:pt x="126" y="49"/>
                    </a:lnTo>
                    <a:lnTo>
                      <a:pt x="126" y="53"/>
                    </a:lnTo>
                    <a:lnTo>
                      <a:pt x="128" y="60"/>
                    </a:lnTo>
                    <a:lnTo>
                      <a:pt x="128" y="66"/>
                    </a:lnTo>
                    <a:lnTo>
                      <a:pt x="128" y="72"/>
                    </a:lnTo>
                    <a:lnTo>
                      <a:pt x="130" y="77"/>
                    </a:lnTo>
                    <a:lnTo>
                      <a:pt x="130" y="85"/>
                    </a:lnTo>
                    <a:lnTo>
                      <a:pt x="132" y="92"/>
                    </a:lnTo>
                    <a:lnTo>
                      <a:pt x="132" y="98"/>
                    </a:lnTo>
                    <a:lnTo>
                      <a:pt x="134" y="107"/>
                    </a:lnTo>
                    <a:lnTo>
                      <a:pt x="134" y="113"/>
                    </a:lnTo>
                    <a:lnTo>
                      <a:pt x="136" y="123"/>
                    </a:lnTo>
                    <a:lnTo>
                      <a:pt x="137" y="130"/>
                    </a:lnTo>
                    <a:lnTo>
                      <a:pt x="137" y="140"/>
                    </a:lnTo>
                    <a:lnTo>
                      <a:pt x="139" y="147"/>
                    </a:lnTo>
                    <a:lnTo>
                      <a:pt x="141" y="157"/>
                    </a:lnTo>
                    <a:lnTo>
                      <a:pt x="141" y="164"/>
                    </a:lnTo>
                    <a:lnTo>
                      <a:pt x="141" y="174"/>
                    </a:lnTo>
                    <a:lnTo>
                      <a:pt x="143" y="183"/>
                    </a:lnTo>
                    <a:lnTo>
                      <a:pt x="143" y="192"/>
                    </a:lnTo>
                    <a:lnTo>
                      <a:pt x="145" y="202"/>
                    </a:lnTo>
                    <a:lnTo>
                      <a:pt x="145" y="209"/>
                    </a:lnTo>
                    <a:lnTo>
                      <a:pt x="147" y="221"/>
                    </a:lnTo>
                    <a:lnTo>
                      <a:pt x="149" y="230"/>
                    </a:lnTo>
                    <a:lnTo>
                      <a:pt x="149" y="240"/>
                    </a:lnTo>
                    <a:lnTo>
                      <a:pt x="151" y="249"/>
                    </a:lnTo>
                    <a:lnTo>
                      <a:pt x="151" y="258"/>
                    </a:lnTo>
                    <a:lnTo>
                      <a:pt x="153" y="270"/>
                    </a:lnTo>
                    <a:lnTo>
                      <a:pt x="153" y="279"/>
                    </a:lnTo>
                    <a:lnTo>
                      <a:pt x="154" y="291"/>
                    </a:lnTo>
                    <a:lnTo>
                      <a:pt x="154" y="300"/>
                    </a:lnTo>
                    <a:lnTo>
                      <a:pt x="156" y="311"/>
                    </a:lnTo>
                    <a:lnTo>
                      <a:pt x="156" y="321"/>
                    </a:lnTo>
                    <a:lnTo>
                      <a:pt x="158" y="332"/>
                    </a:lnTo>
                    <a:lnTo>
                      <a:pt x="158" y="341"/>
                    </a:lnTo>
                    <a:lnTo>
                      <a:pt x="160" y="353"/>
                    </a:lnTo>
                    <a:lnTo>
                      <a:pt x="160" y="362"/>
                    </a:lnTo>
                    <a:lnTo>
                      <a:pt x="162" y="374"/>
                    </a:lnTo>
                    <a:lnTo>
                      <a:pt x="162" y="385"/>
                    </a:lnTo>
                    <a:lnTo>
                      <a:pt x="164" y="396"/>
                    </a:lnTo>
                    <a:lnTo>
                      <a:pt x="164" y="406"/>
                    </a:lnTo>
                    <a:lnTo>
                      <a:pt x="166" y="417"/>
                    </a:lnTo>
                    <a:lnTo>
                      <a:pt x="166" y="428"/>
                    </a:lnTo>
                    <a:lnTo>
                      <a:pt x="168" y="438"/>
                    </a:lnTo>
                    <a:lnTo>
                      <a:pt x="168" y="449"/>
                    </a:lnTo>
                    <a:lnTo>
                      <a:pt x="170" y="460"/>
                    </a:lnTo>
                    <a:lnTo>
                      <a:pt x="170" y="470"/>
                    </a:lnTo>
                    <a:lnTo>
                      <a:pt x="171" y="481"/>
                    </a:lnTo>
                    <a:lnTo>
                      <a:pt x="171" y="492"/>
                    </a:lnTo>
                    <a:lnTo>
                      <a:pt x="171" y="502"/>
                    </a:lnTo>
                    <a:lnTo>
                      <a:pt x="171" y="511"/>
                    </a:lnTo>
                    <a:lnTo>
                      <a:pt x="173" y="523"/>
                    </a:lnTo>
                    <a:lnTo>
                      <a:pt x="173" y="530"/>
                    </a:lnTo>
                    <a:lnTo>
                      <a:pt x="173" y="542"/>
                    </a:lnTo>
                    <a:lnTo>
                      <a:pt x="173" y="551"/>
                    </a:lnTo>
                    <a:lnTo>
                      <a:pt x="175" y="562"/>
                    </a:lnTo>
                    <a:lnTo>
                      <a:pt x="175" y="570"/>
                    </a:lnTo>
                    <a:lnTo>
                      <a:pt x="175" y="579"/>
                    </a:lnTo>
                    <a:lnTo>
                      <a:pt x="175" y="591"/>
                    </a:lnTo>
                    <a:lnTo>
                      <a:pt x="177" y="600"/>
                    </a:lnTo>
                    <a:lnTo>
                      <a:pt x="177" y="609"/>
                    </a:lnTo>
                    <a:lnTo>
                      <a:pt x="177" y="619"/>
                    </a:lnTo>
                    <a:lnTo>
                      <a:pt x="177" y="628"/>
                    </a:lnTo>
                    <a:lnTo>
                      <a:pt x="179" y="638"/>
                    </a:lnTo>
                    <a:lnTo>
                      <a:pt x="179" y="645"/>
                    </a:lnTo>
                    <a:lnTo>
                      <a:pt x="179" y="655"/>
                    </a:lnTo>
                    <a:lnTo>
                      <a:pt x="179" y="664"/>
                    </a:lnTo>
                    <a:lnTo>
                      <a:pt x="179" y="674"/>
                    </a:lnTo>
                    <a:lnTo>
                      <a:pt x="179" y="681"/>
                    </a:lnTo>
                    <a:lnTo>
                      <a:pt x="179" y="689"/>
                    </a:lnTo>
                    <a:lnTo>
                      <a:pt x="179" y="698"/>
                    </a:lnTo>
                    <a:lnTo>
                      <a:pt x="179" y="706"/>
                    </a:lnTo>
                    <a:lnTo>
                      <a:pt x="179" y="713"/>
                    </a:lnTo>
                    <a:lnTo>
                      <a:pt x="179" y="723"/>
                    </a:lnTo>
                    <a:lnTo>
                      <a:pt x="179" y="728"/>
                    </a:lnTo>
                    <a:lnTo>
                      <a:pt x="179" y="738"/>
                    </a:lnTo>
                    <a:lnTo>
                      <a:pt x="179" y="745"/>
                    </a:lnTo>
                    <a:lnTo>
                      <a:pt x="179" y="753"/>
                    </a:lnTo>
                    <a:lnTo>
                      <a:pt x="179" y="759"/>
                    </a:lnTo>
                    <a:lnTo>
                      <a:pt x="181" y="768"/>
                    </a:lnTo>
                    <a:lnTo>
                      <a:pt x="179" y="774"/>
                    </a:lnTo>
                    <a:lnTo>
                      <a:pt x="179" y="779"/>
                    </a:lnTo>
                    <a:lnTo>
                      <a:pt x="179" y="785"/>
                    </a:lnTo>
                    <a:lnTo>
                      <a:pt x="179" y="793"/>
                    </a:lnTo>
                    <a:lnTo>
                      <a:pt x="179" y="798"/>
                    </a:lnTo>
                    <a:lnTo>
                      <a:pt x="179" y="804"/>
                    </a:lnTo>
                    <a:lnTo>
                      <a:pt x="179" y="811"/>
                    </a:lnTo>
                    <a:lnTo>
                      <a:pt x="179" y="817"/>
                    </a:lnTo>
                    <a:lnTo>
                      <a:pt x="179" y="827"/>
                    </a:lnTo>
                    <a:lnTo>
                      <a:pt x="179" y="838"/>
                    </a:lnTo>
                    <a:lnTo>
                      <a:pt x="179" y="845"/>
                    </a:lnTo>
                    <a:lnTo>
                      <a:pt x="179" y="855"/>
                    </a:lnTo>
                    <a:lnTo>
                      <a:pt x="179" y="862"/>
                    </a:lnTo>
                    <a:lnTo>
                      <a:pt x="179" y="868"/>
                    </a:lnTo>
                    <a:lnTo>
                      <a:pt x="179" y="874"/>
                    </a:lnTo>
                    <a:lnTo>
                      <a:pt x="179" y="879"/>
                    </a:lnTo>
                    <a:lnTo>
                      <a:pt x="179" y="885"/>
                    </a:lnTo>
                    <a:lnTo>
                      <a:pt x="179" y="889"/>
                    </a:lnTo>
                    <a:lnTo>
                      <a:pt x="51" y="889"/>
                    </a:lnTo>
                    <a:lnTo>
                      <a:pt x="0" y="1023"/>
                    </a:lnTo>
                    <a:lnTo>
                      <a:pt x="2" y="1021"/>
                    </a:lnTo>
                    <a:lnTo>
                      <a:pt x="5" y="1021"/>
                    </a:lnTo>
                    <a:lnTo>
                      <a:pt x="9" y="1019"/>
                    </a:lnTo>
                    <a:lnTo>
                      <a:pt x="13" y="1019"/>
                    </a:lnTo>
                    <a:lnTo>
                      <a:pt x="18" y="1019"/>
                    </a:lnTo>
                    <a:lnTo>
                      <a:pt x="24" y="1019"/>
                    </a:lnTo>
                    <a:lnTo>
                      <a:pt x="30" y="1019"/>
                    </a:lnTo>
                    <a:lnTo>
                      <a:pt x="37" y="1017"/>
                    </a:lnTo>
                    <a:lnTo>
                      <a:pt x="45" y="1017"/>
                    </a:lnTo>
                    <a:lnTo>
                      <a:pt x="54" y="1017"/>
                    </a:lnTo>
                    <a:lnTo>
                      <a:pt x="62" y="1015"/>
                    </a:lnTo>
                    <a:lnTo>
                      <a:pt x="71" y="1013"/>
                    </a:lnTo>
                    <a:lnTo>
                      <a:pt x="75" y="1013"/>
                    </a:lnTo>
                    <a:lnTo>
                      <a:pt x="81" y="1013"/>
                    </a:lnTo>
                    <a:lnTo>
                      <a:pt x="86" y="1013"/>
                    </a:lnTo>
                    <a:lnTo>
                      <a:pt x="92" y="1013"/>
                    </a:lnTo>
                    <a:lnTo>
                      <a:pt x="98" y="1013"/>
                    </a:lnTo>
                    <a:lnTo>
                      <a:pt x="102" y="1013"/>
                    </a:lnTo>
                    <a:lnTo>
                      <a:pt x="107" y="1012"/>
                    </a:lnTo>
                    <a:lnTo>
                      <a:pt x="113" y="1012"/>
                    </a:lnTo>
                    <a:lnTo>
                      <a:pt x="120" y="1012"/>
                    </a:lnTo>
                    <a:lnTo>
                      <a:pt x="126" y="1012"/>
                    </a:lnTo>
                    <a:lnTo>
                      <a:pt x="132" y="1012"/>
                    </a:lnTo>
                    <a:lnTo>
                      <a:pt x="137" y="1012"/>
                    </a:lnTo>
                    <a:lnTo>
                      <a:pt x="143" y="1010"/>
                    </a:lnTo>
                    <a:lnTo>
                      <a:pt x="149" y="1010"/>
                    </a:lnTo>
                    <a:lnTo>
                      <a:pt x="154" y="1010"/>
                    </a:lnTo>
                    <a:lnTo>
                      <a:pt x="162" y="1010"/>
                    </a:lnTo>
                    <a:lnTo>
                      <a:pt x="168" y="1010"/>
                    </a:lnTo>
                    <a:lnTo>
                      <a:pt x="175" y="1010"/>
                    </a:lnTo>
                    <a:lnTo>
                      <a:pt x="181" y="1010"/>
                    </a:lnTo>
                    <a:lnTo>
                      <a:pt x="188" y="1010"/>
                    </a:lnTo>
                    <a:lnTo>
                      <a:pt x="194" y="1010"/>
                    </a:lnTo>
                    <a:lnTo>
                      <a:pt x="202" y="1010"/>
                    </a:lnTo>
                    <a:lnTo>
                      <a:pt x="209" y="1010"/>
                    </a:lnTo>
                    <a:lnTo>
                      <a:pt x="215" y="1010"/>
                    </a:lnTo>
                    <a:lnTo>
                      <a:pt x="220" y="1010"/>
                    </a:lnTo>
                    <a:lnTo>
                      <a:pt x="228" y="1010"/>
                    </a:lnTo>
                    <a:lnTo>
                      <a:pt x="236" y="1010"/>
                    </a:lnTo>
                    <a:lnTo>
                      <a:pt x="243" y="1010"/>
                    </a:lnTo>
                    <a:lnTo>
                      <a:pt x="249" y="1010"/>
                    </a:lnTo>
                    <a:lnTo>
                      <a:pt x="256" y="1010"/>
                    </a:lnTo>
                    <a:lnTo>
                      <a:pt x="264" y="1010"/>
                    </a:lnTo>
                    <a:lnTo>
                      <a:pt x="271" y="1010"/>
                    </a:lnTo>
                    <a:lnTo>
                      <a:pt x="279" y="1010"/>
                    </a:lnTo>
                    <a:lnTo>
                      <a:pt x="287" y="1012"/>
                    </a:lnTo>
                    <a:lnTo>
                      <a:pt x="292" y="1012"/>
                    </a:lnTo>
                    <a:lnTo>
                      <a:pt x="302" y="1013"/>
                    </a:lnTo>
                    <a:lnTo>
                      <a:pt x="307" y="1013"/>
                    </a:lnTo>
                    <a:lnTo>
                      <a:pt x="315" y="1013"/>
                    </a:lnTo>
                    <a:lnTo>
                      <a:pt x="321" y="1013"/>
                    </a:lnTo>
                    <a:lnTo>
                      <a:pt x="330" y="1013"/>
                    </a:lnTo>
                    <a:lnTo>
                      <a:pt x="336" y="1013"/>
                    </a:lnTo>
                    <a:lnTo>
                      <a:pt x="343" y="1013"/>
                    </a:lnTo>
                    <a:lnTo>
                      <a:pt x="351" y="1013"/>
                    </a:lnTo>
                    <a:lnTo>
                      <a:pt x="358" y="1015"/>
                    </a:lnTo>
                    <a:lnTo>
                      <a:pt x="364" y="1015"/>
                    </a:lnTo>
                    <a:lnTo>
                      <a:pt x="371" y="1017"/>
                    </a:lnTo>
                    <a:lnTo>
                      <a:pt x="377" y="1017"/>
                    </a:lnTo>
                    <a:lnTo>
                      <a:pt x="385" y="1019"/>
                    </a:lnTo>
                    <a:lnTo>
                      <a:pt x="392" y="1019"/>
                    </a:lnTo>
                    <a:lnTo>
                      <a:pt x="400" y="1019"/>
                    </a:lnTo>
                    <a:lnTo>
                      <a:pt x="405" y="1021"/>
                    </a:lnTo>
                    <a:lnTo>
                      <a:pt x="413" y="1021"/>
                    </a:lnTo>
                    <a:lnTo>
                      <a:pt x="421" y="1021"/>
                    </a:lnTo>
                    <a:lnTo>
                      <a:pt x="426" y="1021"/>
                    </a:lnTo>
                    <a:lnTo>
                      <a:pt x="434" y="1023"/>
                    </a:lnTo>
                    <a:lnTo>
                      <a:pt x="441" y="1023"/>
                    </a:lnTo>
                    <a:lnTo>
                      <a:pt x="447" y="1023"/>
                    </a:lnTo>
                    <a:lnTo>
                      <a:pt x="453" y="1025"/>
                    </a:lnTo>
                    <a:lnTo>
                      <a:pt x="460" y="1025"/>
                    </a:lnTo>
                    <a:lnTo>
                      <a:pt x="468" y="1027"/>
                    </a:lnTo>
                    <a:lnTo>
                      <a:pt x="473" y="1027"/>
                    </a:lnTo>
                    <a:lnTo>
                      <a:pt x="479" y="1027"/>
                    </a:lnTo>
                    <a:lnTo>
                      <a:pt x="485" y="1028"/>
                    </a:lnTo>
                    <a:lnTo>
                      <a:pt x="492" y="1028"/>
                    </a:lnTo>
                    <a:lnTo>
                      <a:pt x="498" y="1028"/>
                    </a:lnTo>
                    <a:lnTo>
                      <a:pt x="504" y="1030"/>
                    </a:lnTo>
                    <a:lnTo>
                      <a:pt x="509" y="1030"/>
                    </a:lnTo>
                    <a:lnTo>
                      <a:pt x="517" y="1032"/>
                    </a:lnTo>
                    <a:lnTo>
                      <a:pt x="526" y="1034"/>
                    </a:lnTo>
                    <a:lnTo>
                      <a:pt x="538" y="1036"/>
                    </a:lnTo>
                    <a:lnTo>
                      <a:pt x="547" y="1036"/>
                    </a:lnTo>
                    <a:lnTo>
                      <a:pt x="556" y="1038"/>
                    </a:lnTo>
                    <a:lnTo>
                      <a:pt x="564" y="1040"/>
                    </a:lnTo>
                    <a:lnTo>
                      <a:pt x="573" y="1042"/>
                    </a:lnTo>
                    <a:lnTo>
                      <a:pt x="581" y="1042"/>
                    </a:lnTo>
                    <a:lnTo>
                      <a:pt x="589" y="1044"/>
                    </a:lnTo>
                    <a:lnTo>
                      <a:pt x="594" y="1045"/>
                    </a:lnTo>
                    <a:lnTo>
                      <a:pt x="600" y="1045"/>
                    </a:lnTo>
                    <a:lnTo>
                      <a:pt x="604" y="1047"/>
                    </a:lnTo>
                    <a:lnTo>
                      <a:pt x="609" y="1047"/>
                    </a:lnTo>
                    <a:lnTo>
                      <a:pt x="613" y="1049"/>
                    </a:lnTo>
                    <a:lnTo>
                      <a:pt x="617" y="1049"/>
                    </a:lnTo>
                    <a:lnTo>
                      <a:pt x="609" y="919"/>
                    </a:lnTo>
                    <a:lnTo>
                      <a:pt x="477" y="925"/>
                    </a:lnTo>
                    <a:lnTo>
                      <a:pt x="475" y="923"/>
                    </a:lnTo>
                    <a:lnTo>
                      <a:pt x="475" y="915"/>
                    </a:lnTo>
                    <a:lnTo>
                      <a:pt x="473" y="910"/>
                    </a:lnTo>
                    <a:lnTo>
                      <a:pt x="473" y="904"/>
                    </a:lnTo>
                    <a:lnTo>
                      <a:pt x="473" y="896"/>
                    </a:lnTo>
                    <a:lnTo>
                      <a:pt x="473" y="891"/>
                    </a:lnTo>
                    <a:lnTo>
                      <a:pt x="472" y="881"/>
                    </a:lnTo>
                    <a:lnTo>
                      <a:pt x="470" y="872"/>
                    </a:lnTo>
                    <a:lnTo>
                      <a:pt x="470" y="866"/>
                    </a:lnTo>
                    <a:lnTo>
                      <a:pt x="470" y="862"/>
                    </a:lnTo>
                    <a:lnTo>
                      <a:pt x="470" y="857"/>
                    </a:lnTo>
                    <a:lnTo>
                      <a:pt x="470" y="851"/>
                    </a:lnTo>
                    <a:lnTo>
                      <a:pt x="468" y="845"/>
                    </a:lnTo>
                    <a:lnTo>
                      <a:pt x="468" y="840"/>
                    </a:lnTo>
                    <a:lnTo>
                      <a:pt x="468" y="834"/>
                    </a:lnTo>
                    <a:lnTo>
                      <a:pt x="468" y="827"/>
                    </a:lnTo>
                    <a:lnTo>
                      <a:pt x="466" y="821"/>
                    </a:lnTo>
                    <a:lnTo>
                      <a:pt x="466" y="813"/>
                    </a:lnTo>
                    <a:lnTo>
                      <a:pt x="466" y="806"/>
                    </a:lnTo>
                    <a:lnTo>
                      <a:pt x="466" y="800"/>
                    </a:lnTo>
                    <a:lnTo>
                      <a:pt x="464" y="793"/>
                    </a:lnTo>
                    <a:lnTo>
                      <a:pt x="464" y="785"/>
                    </a:lnTo>
                    <a:lnTo>
                      <a:pt x="464" y="777"/>
                    </a:lnTo>
                    <a:lnTo>
                      <a:pt x="464" y="770"/>
                    </a:lnTo>
                    <a:lnTo>
                      <a:pt x="462" y="760"/>
                    </a:lnTo>
                    <a:lnTo>
                      <a:pt x="462" y="755"/>
                    </a:lnTo>
                    <a:lnTo>
                      <a:pt x="462" y="745"/>
                    </a:lnTo>
                    <a:lnTo>
                      <a:pt x="462" y="738"/>
                    </a:lnTo>
                    <a:lnTo>
                      <a:pt x="462" y="730"/>
                    </a:lnTo>
                    <a:lnTo>
                      <a:pt x="462" y="721"/>
                    </a:lnTo>
                    <a:lnTo>
                      <a:pt x="462" y="711"/>
                    </a:lnTo>
                    <a:lnTo>
                      <a:pt x="462" y="704"/>
                    </a:lnTo>
                    <a:lnTo>
                      <a:pt x="462" y="696"/>
                    </a:lnTo>
                    <a:lnTo>
                      <a:pt x="462" y="687"/>
                    </a:lnTo>
                    <a:lnTo>
                      <a:pt x="462" y="677"/>
                    </a:lnTo>
                    <a:lnTo>
                      <a:pt x="462" y="668"/>
                    </a:lnTo>
                    <a:lnTo>
                      <a:pt x="462" y="659"/>
                    </a:lnTo>
                    <a:lnTo>
                      <a:pt x="462" y="649"/>
                    </a:lnTo>
                    <a:lnTo>
                      <a:pt x="462" y="640"/>
                    </a:lnTo>
                    <a:lnTo>
                      <a:pt x="462" y="630"/>
                    </a:lnTo>
                    <a:lnTo>
                      <a:pt x="462" y="621"/>
                    </a:lnTo>
                    <a:lnTo>
                      <a:pt x="464" y="611"/>
                    </a:lnTo>
                    <a:lnTo>
                      <a:pt x="464" y="602"/>
                    </a:lnTo>
                    <a:lnTo>
                      <a:pt x="464" y="593"/>
                    </a:lnTo>
                    <a:lnTo>
                      <a:pt x="464" y="583"/>
                    </a:lnTo>
                    <a:lnTo>
                      <a:pt x="466" y="572"/>
                    </a:lnTo>
                    <a:lnTo>
                      <a:pt x="468" y="562"/>
                    </a:lnTo>
                    <a:lnTo>
                      <a:pt x="468" y="553"/>
                    </a:lnTo>
                    <a:lnTo>
                      <a:pt x="468" y="542"/>
                    </a:lnTo>
                    <a:lnTo>
                      <a:pt x="470" y="532"/>
                    </a:lnTo>
                    <a:lnTo>
                      <a:pt x="470" y="523"/>
                    </a:lnTo>
                    <a:lnTo>
                      <a:pt x="472" y="513"/>
                    </a:lnTo>
                    <a:lnTo>
                      <a:pt x="472" y="502"/>
                    </a:lnTo>
                    <a:lnTo>
                      <a:pt x="473" y="492"/>
                    </a:lnTo>
                    <a:lnTo>
                      <a:pt x="473" y="481"/>
                    </a:lnTo>
                    <a:lnTo>
                      <a:pt x="475" y="472"/>
                    </a:lnTo>
                    <a:lnTo>
                      <a:pt x="475" y="460"/>
                    </a:lnTo>
                    <a:lnTo>
                      <a:pt x="477" y="451"/>
                    </a:lnTo>
                    <a:lnTo>
                      <a:pt x="479" y="440"/>
                    </a:lnTo>
                    <a:lnTo>
                      <a:pt x="481" y="430"/>
                    </a:lnTo>
                    <a:lnTo>
                      <a:pt x="481" y="419"/>
                    </a:lnTo>
                    <a:lnTo>
                      <a:pt x="483" y="409"/>
                    </a:lnTo>
                    <a:lnTo>
                      <a:pt x="485" y="398"/>
                    </a:lnTo>
                    <a:lnTo>
                      <a:pt x="487" y="389"/>
                    </a:lnTo>
                    <a:lnTo>
                      <a:pt x="489" y="377"/>
                    </a:lnTo>
                    <a:lnTo>
                      <a:pt x="490" y="368"/>
                    </a:lnTo>
                    <a:lnTo>
                      <a:pt x="492" y="357"/>
                    </a:lnTo>
                    <a:lnTo>
                      <a:pt x="494" y="347"/>
                    </a:lnTo>
                    <a:lnTo>
                      <a:pt x="496" y="338"/>
                    </a:lnTo>
                    <a:lnTo>
                      <a:pt x="498" y="326"/>
                    </a:lnTo>
                    <a:lnTo>
                      <a:pt x="498" y="317"/>
                    </a:lnTo>
                    <a:lnTo>
                      <a:pt x="500" y="308"/>
                    </a:lnTo>
                    <a:lnTo>
                      <a:pt x="502" y="298"/>
                    </a:lnTo>
                    <a:lnTo>
                      <a:pt x="504" y="289"/>
                    </a:lnTo>
                    <a:lnTo>
                      <a:pt x="505" y="279"/>
                    </a:lnTo>
                    <a:lnTo>
                      <a:pt x="507" y="270"/>
                    </a:lnTo>
                    <a:lnTo>
                      <a:pt x="509" y="260"/>
                    </a:lnTo>
                    <a:lnTo>
                      <a:pt x="511" y="251"/>
                    </a:lnTo>
                    <a:lnTo>
                      <a:pt x="513" y="243"/>
                    </a:lnTo>
                    <a:lnTo>
                      <a:pt x="515" y="234"/>
                    </a:lnTo>
                    <a:lnTo>
                      <a:pt x="517" y="224"/>
                    </a:lnTo>
                    <a:lnTo>
                      <a:pt x="519" y="217"/>
                    </a:lnTo>
                    <a:lnTo>
                      <a:pt x="521" y="207"/>
                    </a:lnTo>
                    <a:lnTo>
                      <a:pt x="522" y="200"/>
                    </a:lnTo>
                    <a:lnTo>
                      <a:pt x="524" y="191"/>
                    </a:lnTo>
                    <a:lnTo>
                      <a:pt x="526" y="183"/>
                    </a:lnTo>
                    <a:lnTo>
                      <a:pt x="526" y="175"/>
                    </a:lnTo>
                    <a:lnTo>
                      <a:pt x="530" y="168"/>
                    </a:lnTo>
                    <a:lnTo>
                      <a:pt x="530" y="158"/>
                    </a:lnTo>
                    <a:lnTo>
                      <a:pt x="534" y="153"/>
                    </a:lnTo>
                    <a:lnTo>
                      <a:pt x="534" y="145"/>
                    </a:lnTo>
                    <a:lnTo>
                      <a:pt x="538" y="140"/>
                    </a:lnTo>
                    <a:lnTo>
                      <a:pt x="538" y="132"/>
                    </a:lnTo>
                    <a:lnTo>
                      <a:pt x="539" y="124"/>
                    </a:lnTo>
                    <a:lnTo>
                      <a:pt x="541" y="119"/>
                    </a:lnTo>
                    <a:lnTo>
                      <a:pt x="543" y="113"/>
                    </a:lnTo>
                    <a:lnTo>
                      <a:pt x="543" y="107"/>
                    </a:lnTo>
                    <a:lnTo>
                      <a:pt x="545" y="100"/>
                    </a:lnTo>
                    <a:lnTo>
                      <a:pt x="547" y="96"/>
                    </a:lnTo>
                    <a:lnTo>
                      <a:pt x="549" y="92"/>
                    </a:lnTo>
                    <a:lnTo>
                      <a:pt x="549" y="83"/>
                    </a:lnTo>
                    <a:lnTo>
                      <a:pt x="551" y="73"/>
                    </a:lnTo>
                    <a:lnTo>
                      <a:pt x="553" y="66"/>
                    </a:lnTo>
                    <a:lnTo>
                      <a:pt x="555" y="62"/>
                    </a:lnTo>
                    <a:lnTo>
                      <a:pt x="556" y="53"/>
                    </a:lnTo>
                    <a:lnTo>
                      <a:pt x="558" y="51"/>
                    </a:lnTo>
                    <a:lnTo>
                      <a:pt x="12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46" name="Freeform 83"/>
              <p:cNvSpPr>
                <a:spLocks noChangeAspect="1"/>
              </p:cNvSpPr>
              <p:nvPr/>
            </p:nvSpPr>
            <p:spPr bwMode="auto">
              <a:xfrm>
                <a:off x="3024" y="1821"/>
                <a:ext cx="125" cy="141"/>
              </a:xfrm>
              <a:custGeom>
                <a:avLst/>
                <a:gdLst>
                  <a:gd name="T0" fmla="*/ 53 w 409"/>
                  <a:gd name="T1" fmla="*/ 0 h 368"/>
                  <a:gd name="T2" fmla="*/ 48 w 409"/>
                  <a:gd name="T3" fmla="*/ 2 h 368"/>
                  <a:gd name="T4" fmla="*/ 41 w 409"/>
                  <a:gd name="T5" fmla="*/ 7 h 368"/>
                  <a:gd name="T6" fmla="*/ 32 w 409"/>
                  <a:gd name="T7" fmla="*/ 13 h 368"/>
                  <a:gd name="T8" fmla="*/ 22 w 409"/>
                  <a:gd name="T9" fmla="*/ 20 h 368"/>
                  <a:gd name="T10" fmla="*/ 15 w 409"/>
                  <a:gd name="T11" fmla="*/ 29 h 368"/>
                  <a:gd name="T12" fmla="*/ 8 w 409"/>
                  <a:gd name="T13" fmla="*/ 39 h 368"/>
                  <a:gd name="T14" fmla="*/ 3 w 409"/>
                  <a:gd name="T15" fmla="*/ 50 h 368"/>
                  <a:gd name="T16" fmla="*/ 1 w 409"/>
                  <a:gd name="T17" fmla="*/ 61 h 368"/>
                  <a:gd name="T18" fmla="*/ 0 w 409"/>
                  <a:gd name="T19" fmla="*/ 72 h 368"/>
                  <a:gd name="T20" fmla="*/ 1 w 409"/>
                  <a:gd name="T21" fmla="*/ 85 h 368"/>
                  <a:gd name="T22" fmla="*/ 3 w 409"/>
                  <a:gd name="T23" fmla="*/ 95 h 368"/>
                  <a:gd name="T24" fmla="*/ 6 w 409"/>
                  <a:gd name="T25" fmla="*/ 106 h 368"/>
                  <a:gd name="T26" fmla="*/ 10 w 409"/>
                  <a:gd name="T27" fmla="*/ 114 h 368"/>
                  <a:gd name="T28" fmla="*/ 17 w 409"/>
                  <a:gd name="T29" fmla="*/ 123 h 368"/>
                  <a:gd name="T30" fmla="*/ 24 w 409"/>
                  <a:gd name="T31" fmla="*/ 130 h 368"/>
                  <a:gd name="T32" fmla="*/ 33 w 409"/>
                  <a:gd name="T33" fmla="*/ 136 h 368"/>
                  <a:gd name="T34" fmla="*/ 39 w 409"/>
                  <a:gd name="T35" fmla="*/ 138 h 368"/>
                  <a:gd name="T36" fmla="*/ 44 w 409"/>
                  <a:gd name="T37" fmla="*/ 139 h 368"/>
                  <a:gd name="T38" fmla="*/ 50 w 409"/>
                  <a:gd name="T39" fmla="*/ 139 h 368"/>
                  <a:gd name="T40" fmla="*/ 55 w 409"/>
                  <a:gd name="T41" fmla="*/ 141 h 368"/>
                  <a:gd name="T42" fmla="*/ 61 w 409"/>
                  <a:gd name="T43" fmla="*/ 141 h 368"/>
                  <a:gd name="T44" fmla="*/ 67 w 409"/>
                  <a:gd name="T45" fmla="*/ 141 h 368"/>
                  <a:gd name="T46" fmla="*/ 73 w 409"/>
                  <a:gd name="T47" fmla="*/ 140 h 368"/>
                  <a:gd name="T48" fmla="*/ 79 w 409"/>
                  <a:gd name="T49" fmla="*/ 139 h 368"/>
                  <a:gd name="T50" fmla="*/ 84 w 409"/>
                  <a:gd name="T51" fmla="*/ 138 h 368"/>
                  <a:gd name="T52" fmla="*/ 90 w 409"/>
                  <a:gd name="T53" fmla="*/ 137 h 368"/>
                  <a:gd name="T54" fmla="*/ 96 w 409"/>
                  <a:gd name="T55" fmla="*/ 134 h 368"/>
                  <a:gd name="T56" fmla="*/ 105 w 409"/>
                  <a:gd name="T57" fmla="*/ 129 h 368"/>
                  <a:gd name="T58" fmla="*/ 113 w 409"/>
                  <a:gd name="T59" fmla="*/ 121 h 368"/>
                  <a:gd name="T60" fmla="*/ 119 w 409"/>
                  <a:gd name="T61" fmla="*/ 112 h 368"/>
                  <a:gd name="T62" fmla="*/ 123 w 409"/>
                  <a:gd name="T63" fmla="*/ 102 h 368"/>
                  <a:gd name="T64" fmla="*/ 124 w 409"/>
                  <a:gd name="T65" fmla="*/ 94 h 368"/>
                  <a:gd name="T66" fmla="*/ 125 w 409"/>
                  <a:gd name="T67" fmla="*/ 87 h 368"/>
                  <a:gd name="T68" fmla="*/ 125 w 409"/>
                  <a:gd name="T69" fmla="*/ 81 h 368"/>
                  <a:gd name="T70" fmla="*/ 124 w 409"/>
                  <a:gd name="T71" fmla="*/ 74 h 368"/>
                  <a:gd name="T72" fmla="*/ 123 w 409"/>
                  <a:gd name="T73" fmla="*/ 67 h 368"/>
                  <a:gd name="T74" fmla="*/ 122 w 409"/>
                  <a:gd name="T75" fmla="*/ 60 h 368"/>
                  <a:gd name="T76" fmla="*/ 120 w 409"/>
                  <a:gd name="T77" fmla="*/ 54 h 368"/>
                  <a:gd name="T78" fmla="*/ 118 w 409"/>
                  <a:gd name="T79" fmla="*/ 46 h 368"/>
                  <a:gd name="T80" fmla="*/ 114 w 409"/>
                  <a:gd name="T81" fmla="*/ 37 h 368"/>
                  <a:gd name="T82" fmla="*/ 109 w 409"/>
                  <a:gd name="T83" fmla="*/ 27 h 368"/>
                  <a:gd name="T84" fmla="*/ 104 w 409"/>
                  <a:gd name="T85" fmla="*/ 19 h 368"/>
                  <a:gd name="T86" fmla="*/ 98 w 409"/>
                  <a:gd name="T87" fmla="*/ 14 h 368"/>
                  <a:gd name="T88" fmla="*/ 92 w 409"/>
                  <a:gd name="T89" fmla="*/ 10 h 368"/>
                  <a:gd name="T90" fmla="*/ 85 w 409"/>
                  <a:gd name="T91" fmla="*/ 7 h 368"/>
                  <a:gd name="T92" fmla="*/ 79 w 409"/>
                  <a:gd name="T93" fmla="*/ 6 h 368"/>
                  <a:gd name="T94" fmla="*/ 73 w 409"/>
                  <a:gd name="T95" fmla="*/ 3 h 368"/>
                  <a:gd name="T96" fmla="*/ 66 w 409"/>
                  <a:gd name="T97" fmla="*/ 2 h 368"/>
                  <a:gd name="T98" fmla="*/ 61 w 409"/>
                  <a:gd name="T99" fmla="*/ 1 h 368"/>
                  <a:gd name="T100" fmla="*/ 57 w 409"/>
                  <a:gd name="T101" fmla="*/ 0 h 368"/>
                  <a:gd name="T102" fmla="*/ 55 w 409"/>
                  <a:gd name="T103" fmla="*/ 0 h 36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409" h="368">
                    <a:moveTo>
                      <a:pt x="179" y="0"/>
                    </a:moveTo>
                    <a:lnTo>
                      <a:pt x="177" y="0"/>
                    </a:lnTo>
                    <a:lnTo>
                      <a:pt x="175" y="0"/>
                    </a:lnTo>
                    <a:lnTo>
                      <a:pt x="170" y="2"/>
                    </a:lnTo>
                    <a:lnTo>
                      <a:pt x="166" y="4"/>
                    </a:lnTo>
                    <a:lnTo>
                      <a:pt x="158" y="6"/>
                    </a:lnTo>
                    <a:lnTo>
                      <a:pt x="151" y="9"/>
                    </a:lnTo>
                    <a:lnTo>
                      <a:pt x="141" y="13"/>
                    </a:lnTo>
                    <a:lnTo>
                      <a:pt x="134" y="19"/>
                    </a:lnTo>
                    <a:lnTo>
                      <a:pt x="122" y="23"/>
                    </a:lnTo>
                    <a:lnTo>
                      <a:pt x="113" y="26"/>
                    </a:lnTo>
                    <a:lnTo>
                      <a:pt x="104" y="34"/>
                    </a:lnTo>
                    <a:lnTo>
                      <a:pt x="92" y="40"/>
                    </a:lnTo>
                    <a:lnTo>
                      <a:pt x="83" y="45"/>
                    </a:lnTo>
                    <a:lnTo>
                      <a:pt x="73" y="53"/>
                    </a:lnTo>
                    <a:lnTo>
                      <a:pt x="64" y="60"/>
                    </a:lnTo>
                    <a:lnTo>
                      <a:pt x="56" y="68"/>
                    </a:lnTo>
                    <a:lnTo>
                      <a:pt x="49" y="75"/>
                    </a:lnTo>
                    <a:lnTo>
                      <a:pt x="39" y="85"/>
                    </a:lnTo>
                    <a:lnTo>
                      <a:pt x="32" y="92"/>
                    </a:lnTo>
                    <a:lnTo>
                      <a:pt x="26" y="102"/>
                    </a:lnTo>
                    <a:lnTo>
                      <a:pt x="20" y="111"/>
                    </a:lnTo>
                    <a:lnTo>
                      <a:pt x="15" y="119"/>
                    </a:lnTo>
                    <a:lnTo>
                      <a:pt x="11" y="130"/>
                    </a:lnTo>
                    <a:lnTo>
                      <a:pt x="9" y="140"/>
                    </a:lnTo>
                    <a:lnTo>
                      <a:pt x="5" y="149"/>
                    </a:lnTo>
                    <a:lnTo>
                      <a:pt x="3" y="160"/>
                    </a:lnTo>
                    <a:lnTo>
                      <a:pt x="2" y="170"/>
                    </a:lnTo>
                    <a:lnTo>
                      <a:pt x="2" y="181"/>
                    </a:lnTo>
                    <a:lnTo>
                      <a:pt x="0" y="189"/>
                    </a:lnTo>
                    <a:lnTo>
                      <a:pt x="2" y="200"/>
                    </a:lnTo>
                    <a:lnTo>
                      <a:pt x="2" y="209"/>
                    </a:lnTo>
                    <a:lnTo>
                      <a:pt x="3" y="221"/>
                    </a:lnTo>
                    <a:lnTo>
                      <a:pt x="3" y="230"/>
                    </a:lnTo>
                    <a:lnTo>
                      <a:pt x="5" y="238"/>
                    </a:lnTo>
                    <a:lnTo>
                      <a:pt x="9" y="247"/>
                    </a:lnTo>
                    <a:lnTo>
                      <a:pt x="11" y="257"/>
                    </a:lnTo>
                    <a:lnTo>
                      <a:pt x="15" y="266"/>
                    </a:lnTo>
                    <a:lnTo>
                      <a:pt x="19" y="276"/>
                    </a:lnTo>
                    <a:lnTo>
                      <a:pt x="22" y="283"/>
                    </a:lnTo>
                    <a:lnTo>
                      <a:pt x="30" y="293"/>
                    </a:lnTo>
                    <a:lnTo>
                      <a:pt x="34" y="298"/>
                    </a:lnTo>
                    <a:lnTo>
                      <a:pt x="39" y="306"/>
                    </a:lnTo>
                    <a:lnTo>
                      <a:pt x="45" y="313"/>
                    </a:lnTo>
                    <a:lnTo>
                      <a:pt x="54" y="321"/>
                    </a:lnTo>
                    <a:lnTo>
                      <a:pt x="62" y="328"/>
                    </a:lnTo>
                    <a:lnTo>
                      <a:pt x="70" y="334"/>
                    </a:lnTo>
                    <a:lnTo>
                      <a:pt x="79" y="340"/>
                    </a:lnTo>
                    <a:lnTo>
                      <a:pt x="90" y="345"/>
                    </a:lnTo>
                    <a:lnTo>
                      <a:pt x="100" y="349"/>
                    </a:lnTo>
                    <a:lnTo>
                      <a:pt x="109" y="355"/>
                    </a:lnTo>
                    <a:lnTo>
                      <a:pt x="115" y="355"/>
                    </a:lnTo>
                    <a:lnTo>
                      <a:pt x="121" y="357"/>
                    </a:lnTo>
                    <a:lnTo>
                      <a:pt x="126" y="359"/>
                    </a:lnTo>
                    <a:lnTo>
                      <a:pt x="132" y="360"/>
                    </a:lnTo>
                    <a:lnTo>
                      <a:pt x="138" y="360"/>
                    </a:lnTo>
                    <a:lnTo>
                      <a:pt x="145" y="362"/>
                    </a:lnTo>
                    <a:lnTo>
                      <a:pt x="151" y="362"/>
                    </a:lnTo>
                    <a:lnTo>
                      <a:pt x="156" y="364"/>
                    </a:lnTo>
                    <a:lnTo>
                      <a:pt x="162" y="364"/>
                    </a:lnTo>
                    <a:lnTo>
                      <a:pt x="170" y="366"/>
                    </a:lnTo>
                    <a:lnTo>
                      <a:pt x="175" y="366"/>
                    </a:lnTo>
                    <a:lnTo>
                      <a:pt x="181" y="368"/>
                    </a:lnTo>
                    <a:lnTo>
                      <a:pt x="187" y="368"/>
                    </a:lnTo>
                    <a:lnTo>
                      <a:pt x="194" y="368"/>
                    </a:lnTo>
                    <a:lnTo>
                      <a:pt x="200" y="368"/>
                    </a:lnTo>
                    <a:lnTo>
                      <a:pt x="207" y="368"/>
                    </a:lnTo>
                    <a:lnTo>
                      <a:pt x="213" y="368"/>
                    </a:lnTo>
                    <a:lnTo>
                      <a:pt x="219" y="368"/>
                    </a:lnTo>
                    <a:lnTo>
                      <a:pt x="226" y="368"/>
                    </a:lnTo>
                    <a:lnTo>
                      <a:pt x="232" y="368"/>
                    </a:lnTo>
                    <a:lnTo>
                      <a:pt x="239" y="366"/>
                    </a:lnTo>
                    <a:lnTo>
                      <a:pt x="245" y="366"/>
                    </a:lnTo>
                    <a:lnTo>
                      <a:pt x="251" y="364"/>
                    </a:lnTo>
                    <a:lnTo>
                      <a:pt x="258" y="364"/>
                    </a:lnTo>
                    <a:lnTo>
                      <a:pt x="264" y="362"/>
                    </a:lnTo>
                    <a:lnTo>
                      <a:pt x="270" y="362"/>
                    </a:lnTo>
                    <a:lnTo>
                      <a:pt x="275" y="360"/>
                    </a:lnTo>
                    <a:lnTo>
                      <a:pt x="283" y="360"/>
                    </a:lnTo>
                    <a:lnTo>
                      <a:pt x="289" y="359"/>
                    </a:lnTo>
                    <a:lnTo>
                      <a:pt x="294" y="357"/>
                    </a:lnTo>
                    <a:lnTo>
                      <a:pt x="298" y="355"/>
                    </a:lnTo>
                    <a:lnTo>
                      <a:pt x="306" y="355"/>
                    </a:lnTo>
                    <a:lnTo>
                      <a:pt x="315" y="349"/>
                    </a:lnTo>
                    <a:lnTo>
                      <a:pt x="324" y="345"/>
                    </a:lnTo>
                    <a:lnTo>
                      <a:pt x="336" y="340"/>
                    </a:lnTo>
                    <a:lnTo>
                      <a:pt x="345" y="336"/>
                    </a:lnTo>
                    <a:lnTo>
                      <a:pt x="355" y="330"/>
                    </a:lnTo>
                    <a:lnTo>
                      <a:pt x="362" y="323"/>
                    </a:lnTo>
                    <a:lnTo>
                      <a:pt x="370" y="315"/>
                    </a:lnTo>
                    <a:lnTo>
                      <a:pt x="377" y="309"/>
                    </a:lnTo>
                    <a:lnTo>
                      <a:pt x="385" y="300"/>
                    </a:lnTo>
                    <a:lnTo>
                      <a:pt x="390" y="293"/>
                    </a:lnTo>
                    <a:lnTo>
                      <a:pt x="394" y="285"/>
                    </a:lnTo>
                    <a:lnTo>
                      <a:pt x="400" y="276"/>
                    </a:lnTo>
                    <a:lnTo>
                      <a:pt x="404" y="266"/>
                    </a:lnTo>
                    <a:lnTo>
                      <a:pt x="407" y="257"/>
                    </a:lnTo>
                    <a:lnTo>
                      <a:pt x="407" y="251"/>
                    </a:lnTo>
                    <a:lnTo>
                      <a:pt x="407" y="245"/>
                    </a:lnTo>
                    <a:lnTo>
                      <a:pt x="407" y="238"/>
                    </a:lnTo>
                    <a:lnTo>
                      <a:pt x="409" y="234"/>
                    </a:lnTo>
                    <a:lnTo>
                      <a:pt x="409" y="228"/>
                    </a:lnTo>
                    <a:lnTo>
                      <a:pt x="409" y="223"/>
                    </a:lnTo>
                    <a:lnTo>
                      <a:pt x="409" y="217"/>
                    </a:lnTo>
                    <a:lnTo>
                      <a:pt x="409" y="211"/>
                    </a:lnTo>
                    <a:lnTo>
                      <a:pt x="407" y="204"/>
                    </a:lnTo>
                    <a:lnTo>
                      <a:pt x="407" y="198"/>
                    </a:lnTo>
                    <a:lnTo>
                      <a:pt x="406" y="192"/>
                    </a:lnTo>
                    <a:lnTo>
                      <a:pt x="406" y="187"/>
                    </a:lnTo>
                    <a:lnTo>
                      <a:pt x="404" y="181"/>
                    </a:lnTo>
                    <a:lnTo>
                      <a:pt x="402" y="175"/>
                    </a:lnTo>
                    <a:lnTo>
                      <a:pt x="402" y="168"/>
                    </a:lnTo>
                    <a:lnTo>
                      <a:pt x="400" y="162"/>
                    </a:lnTo>
                    <a:lnTo>
                      <a:pt x="398" y="157"/>
                    </a:lnTo>
                    <a:lnTo>
                      <a:pt x="396" y="151"/>
                    </a:lnTo>
                    <a:lnTo>
                      <a:pt x="394" y="145"/>
                    </a:lnTo>
                    <a:lnTo>
                      <a:pt x="392" y="140"/>
                    </a:lnTo>
                    <a:lnTo>
                      <a:pt x="390" y="134"/>
                    </a:lnTo>
                    <a:lnTo>
                      <a:pt x="389" y="128"/>
                    </a:lnTo>
                    <a:lnTo>
                      <a:pt x="387" y="121"/>
                    </a:lnTo>
                    <a:lnTo>
                      <a:pt x="385" y="117"/>
                    </a:lnTo>
                    <a:lnTo>
                      <a:pt x="379" y="106"/>
                    </a:lnTo>
                    <a:lnTo>
                      <a:pt x="373" y="96"/>
                    </a:lnTo>
                    <a:lnTo>
                      <a:pt x="368" y="87"/>
                    </a:lnTo>
                    <a:lnTo>
                      <a:pt x="364" y="77"/>
                    </a:lnTo>
                    <a:lnTo>
                      <a:pt x="356" y="70"/>
                    </a:lnTo>
                    <a:lnTo>
                      <a:pt x="351" y="62"/>
                    </a:lnTo>
                    <a:lnTo>
                      <a:pt x="345" y="55"/>
                    </a:lnTo>
                    <a:lnTo>
                      <a:pt x="339" y="49"/>
                    </a:lnTo>
                    <a:lnTo>
                      <a:pt x="332" y="43"/>
                    </a:lnTo>
                    <a:lnTo>
                      <a:pt x="326" y="40"/>
                    </a:lnTo>
                    <a:lnTo>
                      <a:pt x="321" y="36"/>
                    </a:lnTo>
                    <a:lnTo>
                      <a:pt x="315" y="34"/>
                    </a:lnTo>
                    <a:lnTo>
                      <a:pt x="307" y="28"/>
                    </a:lnTo>
                    <a:lnTo>
                      <a:pt x="300" y="26"/>
                    </a:lnTo>
                    <a:lnTo>
                      <a:pt x="292" y="23"/>
                    </a:lnTo>
                    <a:lnTo>
                      <a:pt x="287" y="21"/>
                    </a:lnTo>
                    <a:lnTo>
                      <a:pt x="279" y="19"/>
                    </a:lnTo>
                    <a:lnTo>
                      <a:pt x="273" y="19"/>
                    </a:lnTo>
                    <a:lnTo>
                      <a:pt x="266" y="17"/>
                    </a:lnTo>
                    <a:lnTo>
                      <a:pt x="260" y="15"/>
                    </a:lnTo>
                    <a:lnTo>
                      <a:pt x="251" y="13"/>
                    </a:lnTo>
                    <a:lnTo>
                      <a:pt x="245" y="11"/>
                    </a:lnTo>
                    <a:lnTo>
                      <a:pt x="238" y="9"/>
                    </a:lnTo>
                    <a:lnTo>
                      <a:pt x="230" y="8"/>
                    </a:lnTo>
                    <a:lnTo>
                      <a:pt x="222" y="6"/>
                    </a:lnTo>
                    <a:lnTo>
                      <a:pt x="217" y="6"/>
                    </a:lnTo>
                    <a:lnTo>
                      <a:pt x="211" y="4"/>
                    </a:lnTo>
                    <a:lnTo>
                      <a:pt x="204" y="4"/>
                    </a:lnTo>
                    <a:lnTo>
                      <a:pt x="198" y="2"/>
                    </a:lnTo>
                    <a:lnTo>
                      <a:pt x="194" y="2"/>
                    </a:lnTo>
                    <a:lnTo>
                      <a:pt x="188" y="0"/>
                    </a:lnTo>
                    <a:lnTo>
                      <a:pt x="185" y="0"/>
                    </a:lnTo>
                    <a:lnTo>
                      <a:pt x="179"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47" name="Freeform 84"/>
              <p:cNvSpPr>
                <a:spLocks noChangeAspect="1"/>
              </p:cNvSpPr>
              <p:nvPr/>
            </p:nvSpPr>
            <p:spPr bwMode="auto">
              <a:xfrm>
                <a:off x="3027" y="1642"/>
                <a:ext cx="132" cy="157"/>
              </a:xfrm>
              <a:custGeom>
                <a:avLst/>
                <a:gdLst>
                  <a:gd name="T0" fmla="*/ 49 w 436"/>
                  <a:gd name="T1" fmla="*/ 1 h 407"/>
                  <a:gd name="T2" fmla="*/ 44 w 436"/>
                  <a:gd name="T3" fmla="*/ 3 h 407"/>
                  <a:gd name="T4" fmla="*/ 36 w 436"/>
                  <a:gd name="T5" fmla="*/ 9 h 407"/>
                  <a:gd name="T6" fmla="*/ 31 w 436"/>
                  <a:gd name="T7" fmla="*/ 12 h 407"/>
                  <a:gd name="T8" fmla="*/ 23 w 436"/>
                  <a:gd name="T9" fmla="*/ 20 h 407"/>
                  <a:gd name="T10" fmla="*/ 14 w 436"/>
                  <a:gd name="T11" fmla="*/ 30 h 407"/>
                  <a:gd name="T12" fmla="*/ 8 w 436"/>
                  <a:gd name="T13" fmla="*/ 42 h 407"/>
                  <a:gd name="T14" fmla="*/ 5 w 436"/>
                  <a:gd name="T15" fmla="*/ 49 h 407"/>
                  <a:gd name="T16" fmla="*/ 2 w 436"/>
                  <a:gd name="T17" fmla="*/ 56 h 407"/>
                  <a:gd name="T18" fmla="*/ 1 w 436"/>
                  <a:gd name="T19" fmla="*/ 63 h 407"/>
                  <a:gd name="T20" fmla="*/ 1 w 436"/>
                  <a:gd name="T21" fmla="*/ 71 h 407"/>
                  <a:gd name="T22" fmla="*/ 0 w 436"/>
                  <a:gd name="T23" fmla="*/ 78 h 407"/>
                  <a:gd name="T24" fmla="*/ 0 w 436"/>
                  <a:gd name="T25" fmla="*/ 85 h 407"/>
                  <a:gd name="T26" fmla="*/ 1 w 436"/>
                  <a:gd name="T27" fmla="*/ 92 h 407"/>
                  <a:gd name="T28" fmla="*/ 2 w 436"/>
                  <a:gd name="T29" fmla="*/ 99 h 407"/>
                  <a:gd name="T30" fmla="*/ 4 w 436"/>
                  <a:gd name="T31" fmla="*/ 105 h 407"/>
                  <a:gd name="T32" fmla="*/ 8 w 436"/>
                  <a:gd name="T33" fmla="*/ 116 h 407"/>
                  <a:gd name="T34" fmla="*/ 14 w 436"/>
                  <a:gd name="T35" fmla="*/ 127 h 407"/>
                  <a:gd name="T36" fmla="*/ 22 w 436"/>
                  <a:gd name="T37" fmla="*/ 137 h 407"/>
                  <a:gd name="T38" fmla="*/ 29 w 436"/>
                  <a:gd name="T39" fmla="*/ 143 h 407"/>
                  <a:gd name="T40" fmla="*/ 34 w 436"/>
                  <a:gd name="T41" fmla="*/ 147 h 407"/>
                  <a:gd name="T42" fmla="*/ 38 w 436"/>
                  <a:gd name="T43" fmla="*/ 149 h 407"/>
                  <a:gd name="T44" fmla="*/ 44 w 436"/>
                  <a:gd name="T45" fmla="*/ 152 h 407"/>
                  <a:gd name="T46" fmla="*/ 49 w 436"/>
                  <a:gd name="T47" fmla="*/ 154 h 407"/>
                  <a:gd name="T48" fmla="*/ 55 w 436"/>
                  <a:gd name="T49" fmla="*/ 156 h 407"/>
                  <a:gd name="T50" fmla="*/ 61 w 436"/>
                  <a:gd name="T51" fmla="*/ 156 h 407"/>
                  <a:gd name="T52" fmla="*/ 67 w 436"/>
                  <a:gd name="T53" fmla="*/ 157 h 407"/>
                  <a:gd name="T54" fmla="*/ 73 w 436"/>
                  <a:gd name="T55" fmla="*/ 157 h 407"/>
                  <a:gd name="T56" fmla="*/ 80 w 436"/>
                  <a:gd name="T57" fmla="*/ 157 h 407"/>
                  <a:gd name="T58" fmla="*/ 85 w 436"/>
                  <a:gd name="T59" fmla="*/ 156 h 407"/>
                  <a:gd name="T60" fmla="*/ 91 w 436"/>
                  <a:gd name="T61" fmla="*/ 155 h 407"/>
                  <a:gd name="T62" fmla="*/ 97 w 436"/>
                  <a:gd name="T63" fmla="*/ 153 h 407"/>
                  <a:gd name="T64" fmla="*/ 102 w 436"/>
                  <a:gd name="T65" fmla="*/ 150 h 407"/>
                  <a:gd name="T66" fmla="*/ 107 w 436"/>
                  <a:gd name="T67" fmla="*/ 147 h 407"/>
                  <a:gd name="T68" fmla="*/ 114 w 436"/>
                  <a:gd name="T69" fmla="*/ 140 h 407"/>
                  <a:gd name="T70" fmla="*/ 121 w 436"/>
                  <a:gd name="T71" fmla="*/ 130 h 407"/>
                  <a:gd name="T72" fmla="*/ 126 w 436"/>
                  <a:gd name="T73" fmla="*/ 118 h 407"/>
                  <a:gd name="T74" fmla="*/ 127 w 436"/>
                  <a:gd name="T75" fmla="*/ 111 h 407"/>
                  <a:gd name="T76" fmla="*/ 129 w 436"/>
                  <a:gd name="T77" fmla="*/ 104 h 407"/>
                  <a:gd name="T78" fmla="*/ 130 w 436"/>
                  <a:gd name="T79" fmla="*/ 98 h 407"/>
                  <a:gd name="T80" fmla="*/ 131 w 436"/>
                  <a:gd name="T81" fmla="*/ 91 h 407"/>
                  <a:gd name="T82" fmla="*/ 131 w 436"/>
                  <a:gd name="T83" fmla="*/ 84 h 407"/>
                  <a:gd name="T84" fmla="*/ 131 w 436"/>
                  <a:gd name="T85" fmla="*/ 77 h 407"/>
                  <a:gd name="T86" fmla="*/ 131 w 436"/>
                  <a:gd name="T87" fmla="*/ 70 h 407"/>
                  <a:gd name="T88" fmla="*/ 131 w 436"/>
                  <a:gd name="T89" fmla="*/ 62 h 407"/>
                  <a:gd name="T90" fmla="*/ 130 w 436"/>
                  <a:gd name="T91" fmla="*/ 56 h 407"/>
                  <a:gd name="T92" fmla="*/ 129 w 436"/>
                  <a:gd name="T93" fmla="*/ 49 h 407"/>
                  <a:gd name="T94" fmla="*/ 127 w 436"/>
                  <a:gd name="T95" fmla="*/ 43 h 407"/>
                  <a:gd name="T96" fmla="*/ 124 w 436"/>
                  <a:gd name="T97" fmla="*/ 37 h 407"/>
                  <a:gd name="T98" fmla="*/ 117 w 436"/>
                  <a:gd name="T99" fmla="*/ 26 h 407"/>
                  <a:gd name="T100" fmla="*/ 111 w 436"/>
                  <a:gd name="T101" fmla="*/ 20 h 407"/>
                  <a:gd name="T102" fmla="*/ 105 w 436"/>
                  <a:gd name="T103" fmla="*/ 17 h 407"/>
                  <a:gd name="T104" fmla="*/ 99 w 436"/>
                  <a:gd name="T105" fmla="*/ 13 h 407"/>
                  <a:gd name="T106" fmla="*/ 91 w 436"/>
                  <a:gd name="T107" fmla="*/ 10 h 407"/>
                  <a:gd name="T108" fmla="*/ 85 w 436"/>
                  <a:gd name="T109" fmla="*/ 7 h 407"/>
                  <a:gd name="T110" fmla="*/ 77 w 436"/>
                  <a:gd name="T111" fmla="*/ 5 h 407"/>
                  <a:gd name="T112" fmla="*/ 71 w 436"/>
                  <a:gd name="T113" fmla="*/ 3 h 407"/>
                  <a:gd name="T114" fmla="*/ 65 w 436"/>
                  <a:gd name="T115" fmla="*/ 2 h 407"/>
                  <a:gd name="T116" fmla="*/ 59 w 436"/>
                  <a:gd name="T117" fmla="*/ 1 h 407"/>
                  <a:gd name="T118" fmla="*/ 53 w 436"/>
                  <a:gd name="T119" fmla="*/ 0 h 407"/>
                  <a:gd name="T120" fmla="*/ 50 w 436"/>
                  <a:gd name="T121" fmla="*/ 0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36" h="407">
                    <a:moveTo>
                      <a:pt x="166" y="0"/>
                    </a:moveTo>
                    <a:lnTo>
                      <a:pt x="164" y="0"/>
                    </a:lnTo>
                    <a:lnTo>
                      <a:pt x="163" y="2"/>
                    </a:lnTo>
                    <a:lnTo>
                      <a:pt x="157" y="3"/>
                    </a:lnTo>
                    <a:lnTo>
                      <a:pt x="151" y="7"/>
                    </a:lnTo>
                    <a:lnTo>
                      <a:pt x="144" y="9"/>
                    </a:lnTo>
                    <a:lnTo>
                      <a:pt x="136" y="13"/>
                    </a:lnTo>
                    <a:lnTo>
                      <a:pt x="127" y="19"/>
                    </a:lnTo>
                    <a:lnTo>
                      <a:pt x="119" y="24"/>
                    </a:lnTo>
                    <a:lnTo>
                      <a:pt x="114" y="26"/>
                    </a:lnTo>
                    <a:lnTo>
                      <a:pt x="108" y="30"/>
                    </a:lnTo>
                    <a:lnTo>
                      <a:pt x="102" y="32"/>
                    </a:lnTo>
                    <a:lnTo>
                      <a:pt x="97" y="36"/>
                    </a:lnTo>
                    <a:lnTo>
                      <a:pt x="85" y="43"/>
                    </a:lnTo>
                    <a:lnTo>
                      <a:pt x="76" y="53"/>
                    </a:lnTo>
                    <a:lnTo>
                      <a:pt x="66" y="60"/>
                    </a:lnTo>
                    <a:lnTo>
                      <a:pt x="55" y="68"/>
                    </a:lnTo>
                    <a:lnTo>
                      <a:pt x="47" y="79"/>
                    </a:lnTo>
                    <a:lnTo>
                      <a:pt x="38" y="88"/>
                    </a:lnTo>
                    <a:lnTo>
                      <a:pt x="30" y="100"/>
                    </a:lnTo>
                    <a:lnTo>
                      <a:pt x="25" y="109"/>
                    </a:lnTo>
                    <a:lnTo>
                      <a:pt x="21" y="115"/>
                    </a:lnTo>
                    <a:lnTo>
                      <a:pt x="17" y="122"/>
                    </a:lnTo>
                    <a:lnTo>
                      <a:pt x="15" y="128"/>
                    </a:lnTo>
                    <a:lnTo>
                      <a:pt x="13" y="134"/>
                    </a:lnTo>
                    <a:lnTo>
                      <a:pt x="10" y="139"/>
                    </a:lnTo>
                    <a:lnTo>
                      <a:pt x="8" y="145"/>
                    </a:lnTo>
                    <a:lnTo>
                      <a:pt x="6" y="151"/>
                    </a:lnTo>
                    <a:lnTo>
                      <a:pt x="6" y="158"/>
                    </a:lnTo>
                    <a:lnTo>
                      <a:pt x="4" y="164"/>
                    </a:lnTo>
                    <a:lnTo>
                      <a:pt x="2" y="171"/>
                    </a:lnTo>
                    <a:lnTo>
                      <a:pt x="2" y="177"/>
                    </a:lnTo>
                    <a:lnTo>
                      <a:pt x="2" y="185"/>
                    </a:lnTo>
                    <a:lnTo>
                      <a:pt x="0" y="190"/>
                    </a:lnTo>
                    <a:lnTo>
                      <a:pt x="0" y="196"/>
                    </a:lnTo>
                    <a:lnTo>
                      <a:pt x="0" y="202"/>
                    </a:lnTo>
                    <a:lnTo>
                      <a:pt x="0" y="209"/>
                    </a:lnTo>
                    <a:lnTo>
                      <a:pt x="0" y="215"/>
                    </a:lnTo>
                    <a:lnTo>
                      <a:pt x="0" y="220"/>
                    </a:lnTo>
                    <a:lnTo>
                      <a:pt x="2" y="226"/>
                    </a:lnTo>
                    <a:lnTo>
                      <a:pt x="2" y="234"/>
                    </a:lnTo>
                    <a:lnTo>
                      <a:pt x="2" y="239"/>
                    </a:lnTo>
                    <a:lnTo>
                      <a:pt x="4" y="245"/>
                    </a:lnTo>
                    <a:lnTo>
                      <a:pt x="4" y="251"/>
                    </a:lnTo>
                    <a:lnTo>
                      <a:pt x="8" y="256"/>
                    </a:lnTo>
                    <a:lnTo>
                      <a:pt x="8" y="262"/>
                    </a:lnTo>
                    <a:lnTo>
                      <a:pt x="10" y="268"/>
                    </a:lnTo>
                    <a:lnTo>
                      <a:pt x="12" y="273"/>
                    </a:lnTo>
                    <a:lnTo>
                      <a:pt x="15" y="281"/>
                    </a:lnTo>
                    <a:lnTo>
                      <a:pt x="19" y="290"/>
                    </a:lnTo>
                    <a:lnTo>
                      <a:pt x="25" y="302"/>
                    </a:lnTo>
                    <a:lnTo>
                      <a:pt x="30" y="311"/>
                    </a:lnTo>
                    <a:lnTo>
                      <a:pt x="38" y="321"/>
                    </a:lnTo>
                    <a:lnTo>
                      <a:pt x="46" y="330"/>
                    </a:lnTo>
                    <a:lnTo>
                      <a:pt x="53" y="338"/>
                    </a:lnTo>
                    <a:lnTo>
                      <a:pt x="61" y="347"/>
                    </a:lnTo>
                    <a:lnTo>
                      <a:pt x="72" y="354"/>
                    </a:lnTo>
                    <a:lnTo>
                      <a:pt x="80" y="360"/>
                    </a:lnTo>
                    <a:lnTo>
                      <a:pt x="89" y="368"/>
                    </a:lnTo>
                    <a:lnTo>
                      <a:pt x="95" y="371"/>
                    </a:lnTo>
                    <a:lnTo>
                      <a:pt x="98" y="373"/>
                    </a:lnTo>
                    <a:lnTo>
                      <a:pt x="104" y="377"/>
                    </a:lnTo>
                    <a:lnTo>
                      <a:pt x="112" y="381"/>
                    </a:lnTo>
                    <a:lnTo>
                      <a:pt x="115" y="383"/>
                    </a:lnTo>
                    <a:lnTo>
                      <a:pt x="121" y="385"/>
                    </a:lnTo>
                    <a:lnTo>
                      <a:pt x="127" y="387"/>
                    </a:lnTo>
                    <a:lnTo>
                      <a:pt x="132" y="388"/>
                    </a:lnTo>
                    <a:lnTo>
                      <a:pt x="138" y="392"/>
                    </a:lnTo>
                    <a:lnTo>
                      <a:pt x="144" y="394"/>
                    </a:lnTo>
                    <a:lnTo>
                      <a:pt x="149" y="396"/>
                    </a:lnTo>
                    <a:lnTo>
                      <a:pt x="157" y="398"/>
                    </a:lnTo>
                    <a:lnTo>
                      <a:pt x="163" y="400"/>
                    </a:lnTo>
                    <a:lnTo>
                      <a:pt x="168" y="402"/>
                    </a:lnTo>
                    <a:lnTo>
                      <a:pt x="174" y="402"/>
                    </a:lnTo>
                    <a:lnTo>
                      <a:pt x="181" y="404"/>
                    </a:lnTo>
                    <a:lnTo>
                      <a:pt x="187" y="404"/>
                    </a:lnTo>
                    <a:lnTo>
                      <a:pt x="195" y="405"/>
                    </a:lnTo>
                    <a:lnTo>
                      <a:pt x="200" y="405"/>
                    </a:lnTo>
                    <a:lnTo>
                      <a:pt x="208" y="407"/>
                    </a:lnTo>
                    <a:lnTo>
                      <a:pt x="214" y="407"/>
                    </a:lnTo>
                    <a:lnTo>
                      <a:pt x="221" y="407"/>
                    </a:lnTo>
                    <a:lnTo>
                      <a:pt x="227" y="407"/>
                    </a:lnTo>
                    <a:lnTo>
                      <a:pt x="234" y="407"/>
                    </a:lnTo>
                    <a:lnTo>
                      <a:pt x="240" y="407"/>
                    </a:lnTo>
                    <a:lnTo>
                      <a:pt x="248" y="407"/>
                    </a:lnTo>
                    <a:lnTo>
                      <a:pt x="255" y="407"/>
                    </a:lnTo>
                    <a:lnTo>
                      <a:pt x="263" y="407"/>
                    </a:lnTo>
                    <a:lnTo>
                      <a:pt x="268" y="405"/>
                    </a:lnTo>
                    <a:lnTo>
                      <a:pt x="274" y="405"/>
                    </a:lnTo>
                    <a:lnTo>
                      <a:pt x="282" y="404"/>
                    </a:lnTo>
                    <a:lnTo>
                      <a:pt x="287" y="404"/>
                    </a:lnTo>
                    <a:lnTo>
                      <a:pt x="293" y="402"/>
                    </a:lnTo>
                    <a:lnTo>
                      <a:pt x="300" y="402"/>
                    </a:lnTo>
                    <a:lnTo>
                      <a:pt x="306" y="400"/>
                    </a:lnTo>
                    <a:lnTo>
                      <a:pt x="314" y="398"/>
                    </a:lnTo>
                    <a:lnTo>
                      <a:pt x="319" y="396"/>
                    </a:lnTo>
                    <a:lnTo>
                      <a:pt x="325" y="394"/>
                    </a:lnTo>
                    <a:lnTo>
                      <a:pt x="331" y="392"/>
                    </a:lnTo>
                    <a:lnTo>
                      <a:pt x="336" y="388"/>
                    </a:lnTo>
                    <a:lnTo>
                      <a:pt x="342" y="387"/>
                    </a:lnTo>
                    <a:lnTo>
                      <a:pt x="348" y="383"/>
                    </a:lnTo>
                    <a:lnTo>
                      <a:pt x="353" y="381"/>
                    </a:lnTo>
                    <a:lnTo>
                      <a:pt x="359" y="377"/>
                    </a:lnTo>
                    <a:lnTo>
                      <a:pt x="366" y="370"/>
                    </a:lnTo>
                    <a:lnTo>
                      <a:pt x="376" y="362"/>
                    </a:lnTo>
                    <a:lnTo>
                      <a:pt x="383" y="354"/>
                    </a:lnTo>
                    <a:lnTo>
                      <a:pt x="393" y="345"/>
                    </a:lnTo>
                    <a:lnTo>
                      <a:pt x="399" y="336"/>
                    </a:lnTo>
                    <a:lnTo>
                      <a:pt x="404" y="326"/>
                    </a:lnTo>
                    <a:lnTo>
                      <a:pt x="410" y="315"/>
                    </a:lnTo>
                    <a:lnTo>
                      <a:pt x="417" y="305"/>
                    </a:lnTo>
                    <a:lnTo>
                      <a:pt x="417" y="300"/>
                    </a:lnTo>
                    <a:lnTo>
                      <a:pt x="419" y="292"/>
                    </a:lnTo>
                    <a:lnTo>
                      <a:pt x="421" y="287"/>
                    </a:lnTo>
                    <a:lnTo>
                      <a:pt x="423" y="283"/>
                    </a:lnTo>
                    <a:lnTo>
                      <a:pt x="425" y="275"/>
                    </a:lnTo>
                    <a:lnTo>
                      <a:pt x="427" y="270"/>
                    </a:lnTo>
                    <a:lnTo>
                      <a:pt x="429" y="264"/>
                    </a:lnTo>
                    <a:lnTo>
                      <a:pt x="431" y="260"/>
                    </a:lnTo>
                    <a:lnTo>
                      <a:pt x="431" y="254"/>
                    </a:lnTo>
                    <a:lnTo>
                      <a:pt x="431" y="247"/>
                    </a:lnTo>
                    <a:lnTo>
                      <a:pt x="433" y="241"/>
                    </a:lnTo>
                    <a:lnTo>
                      <a:pt x="433" y="236"/>
                    </a:lnTo>
                    <a:lnTo>
                      <a:pt x="433" y="230"/>
                    </a:lnTo>
                    <a:lnTo>
                      <a:pt x="434" y="224"/>
                    </a:lnTo>
                    <a:lnTo>
                      <a:pt x="434" y="219"/>
                    </a:lnTo>
                    <a:lnTo>
                      <a:pt x="436" y="213"/>
                    </a:lnTo>
                    <a:lnTo>
                      <a:pt x="434" y="205"/>
                    </a:lnTo>
                    <a:lnTo>
                      <a:pt x="434" y="200"/>
                    </a:lnTo>
                    <a:lnTo>
                      <a:pt x="434" y="192"/>
                    </a:lnTo>
                    <a:lnTo>
                      <a:pt x="434" y="187"/>
                    </a:lnTo>
                    <a:lnTo>
                      <a:pt x="434" y="181"/>
                    </a:lnTo>
                    <a:lnTo>
                      <a:pt x="434" y="175"/>
                    </a:lnTo>
                    <a:lnTo>
                      <a:pt x="433" y="170"/>
                    </a:lnTo>
                    <a:lnTo>
                      <a:pt x="433" y="162"/>
                    </a:lnTo>
                    <a:lnTo>
                      <a:pt x="431" y="156"/>
                    </a:lnTo>
                    <a:lnTo>
                      <a:pt x="431" y="151"/>
                    </a:lnTo>
                    <a:lnTo>
                      <a:pt x="429" y="145"/>
                    </a:lnTo>
                    <a:lnTo>
                      <a:pt x="429" y="139"/>
                    </a:lnTo>
                    <a:lnTo>
                      <a:pt x="427" y="134"/>
                    </a:lnTo>
                    <a:lnTo>
                      <a:pt x="425" y="128"/>
                    </a:lnTo>
                    <a:lnTo>
                      <a:pt x="423" y="122"/>
                    </a:lnTo>
                    <a:lnTo>
                      <a:pt x="421" y="119"/>
                    </a:lnTo>
                    <a:lnTo>
                      <a:pt x="419" y="111"/>
                    </a:lnTo>
                    <a:lnTo>
                      <a:pt x="416" y="105"/>
                    </a:lnTo>
                    <a:lnTo>
                      <a:pt x="412" y="102"/>
                    </a:lnTo>
                    <a:lnTo>
                      <a:pt x="410" y="96"/>
                    </a:lnTo>
                    <a:lnTo>
                      <a:pt x="402" y="86"/>
                    </a:lnTo>
                    <a:lnTo>
                      <a:pt x="395" y="77"/>
                    </a:lnTo>
                    <a:lnTo>
                      <a:pt x="385" y="68"/>
                    </a:lnTo>
                    <a:lnTo>
                      <a:pt x="376" y="60"/>
                    </a:lnTo>
                    <a:lnTo>
                      <a:pt x="370" y="56"/>
                    </a:lnTo>
                    <a:lnTo>
                      <a:pt x="365" y="53"/>
                    </a:lnTo>
                    <a:lnTo>
                      <a:pt x="359" y="51"/>
                    </a:lnTo>
                    <a:lnTo>
                      <a:pt x="353" y="47"/>
                    </a:lnTo>
                    <a:lnTo>
                      <a:pt x="348" y="43"/>
                    </a:lnTo>
                    <a:lnTo>
                      <a:pt x="340" y="39"/>
                    </a:lnTo>
                    <a:lnTo>
                      <a:pt x="332" y="36"/>
                    </a:lnTo>
                    <a:lnTo>
                      <a:pt x="327" y="34"/>
                    </a:lnTo>
                    <a:lnTo>
                      <a:pt x="317" y="30"/>
                    </a:lnTo>
                    <a:lnTo>
                      <a:pt x="310" y="28"/>
                    </a:lnTo>
                    <a:lnTo>
                      <a:pt x="302" y="26"/>
                    </a:lnTo>
                    <a:lnTo>
                      <a:pt x="295" y="22"/>
                    </a:lnTo>
                    <a:lnTo>
                      <a:pt x="287" y="20"/>
                    </a:lnTo>
                    <a:lnTo>
                      <a:pt x="280" y="19"/>
                    </a:lnTo>
                    <a:lnTo>
                      <a:pt x="270" y="17"/>
                    </a:lnTo>
                    <a:lnTo>
                      <a:pt x="265" y="15"/>
                    </a:lnTo>
                    <a:lnTo>
                      <a:pt x="255" y="13"/>
                    </a:lnTo>
                    <a:lnTo>
                      <a:pt x="248" y="11"/>
                    </a:lnTo>
                    <a:lnTo>
                      <a:pt x="240" y="9"/>
                    </a:lnTo>
                    <a:lnTo>
                      <a:pt x="234" y="9"/>
                    </a:lnTo>
                    <a:lnTo>
                      <a:pt x="227" y="7"/>
                    </a:lnTo>
                    <a:lnTo>
                      <a:pt x="219" y="7"/>
                    </a:lnTo>
                    <a:lnTo>
                      <a:pt x="214" y="5"/>
                    </a:lnTo>
                    <a:lnTo>
                      <a:pt x="208" y="5"/>
                    </a:lnTo>
                    <a:lnTo>
                      <a:pt x="200" y="3"/>
                    </a:lnTo>
                    <a:lnTo>
                      <a:pt x="195" y="3"/>
                    </a:lnTo>
                    <a:lnTo>
                      <a:pt x="189" y="2"/>
                    </a:lnTo>
                    <a:lnTo>
                      <a:pt x="185" y="2"/>
                    </a:lnTo>
                    <a:lnTo>
                      <a:pt x="176" y="0"/>
                    </a:lnTo>
                    <a:lnTo>
                      <a:pt x="170" y="0"/>
                    </a:lnTo>
                    <a:lnTo>
                      <a:pt x="166" y="0"/>
                    </a:lnTo>
                    <a:close/>
                  </a:path>
                </a:pathLst>
              </a:cu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48" name="Freeform 85"/>
              <p:cNvSpPr>
                <a:spLocks noChangeAspect="1"/>
              </p:cNvSpPr>
              <p:nvPr/>
            </p:nvSpPr>
            <p:spPr bwMode="auto">
              <a:xfrm>
                <a:off x="3032" y="1479"/>
                <a:ext cx="134" cy="160"/>
              </a:xfrm>
              <a:custGeom>
                <a:avLst/>
                <a:gdLst>
                  <a:gd name="T0" fmla="*/ 75 w 440"/>
                  <a:gd name="T1" fmla="*/ 0 h 417"/>
                  <a:gd name="T2" fmla="*/ 70 w 440"/>
                  <a:gd name="T3" fmla="*/ 0 h 417"/>
                  <a:gd name="T4" fmla="*/ 65 w 440"/>
                  <a:gd name="T5" fmla="*/ 1 h 417"/>
                  <a:gd name="T6" fmla="*/ 59 w 440"/>
                  <a:gd name="T7" fmla="*/ 2 h 417"/>
                  <a:gd name="T8" fmla="*/ 53 w 440"/>
                  <a:gd name="T9" fmla="*/ 3 h 417"/>
                  <a:gd name="T10" fmla="*/ 47 w 440"/>
                  <a:gd name="T11" fmla="*/ 5 h 417"/>
                  <a:gd name="T12" fmla="*/ 40 w 440"/>
                  <a:gd name="T13" fmla="*/ 7 h 417"/>
                  <a:gd name="T14" fmla="*/ 34 w 440"/>
                  <a:gd name="T15" fmla="*/ 10 h 417"/>
                  <a:gd name="T16" fmla="*/ 28 w 440"/>
                  <a:gd name="T17" fmla="*/ 15 h 417"/>
                  <a:gd name="T18" fmla="*/ 22 w 440"/>
                  <a:gd name="T19" fmla="*/ 20 h 417"/>
                  <a:gd name="T20" fmla="*/ 17 w 440"/>
                  <a:gd name="T21" fmla="*/ 26 h 417"/>
                  <a:gd name="T22" fmla="*/ 12 w 440"/>
                  <a:gd name="T23" fmla="*/ 33 h 417"/>
                  <a:gd name="T24" fmla="*/ 9 w 440"/>
                  <a:gd name="T25" fmla="*/ 40 h 417"/>
                  <a:gd name="T26" fmla="*/ 5 w 440"/>
                  <a:gd name="T27" fmla="*/ 48 h 417"/>
                  <a:gd name="T28" fmla="*/ 3 w 440"/>
                  <a:gd name="T29" fmla="*/ 56 h 417"/>
                  <a:gd name="T30" fmla="*/ 1 w 440"/>
                  <a:gd name="T31" fmla="*/ 64 h 417"/>
                  <a:gd name="T32" fmla="*/ 0 w 440"/>
                  <a:gd name="T33" fmla="*/ 73 h 417"/>
                  <a:gd name="T34" fmla="*/ 0 w 440"/>
                  <a:gd name="T35" fmla="*/ 81 h 417"/>
                  <a:gd name="T36" fmla="*/ 0 w 440"/>
                  <a:gd name="T37" fmla="*/ 89 h 417"/>
                  <a:gd name="T38" fmla="*/ 1 w 440"/>
                  <a:gd name="T39" fmla="*/ 97 h 417"/>
                  <a:gd name="T40" fmla="*/ 2 w 440"/>
                  <a:gd name="T41" fmla="*/ 105 h 417"/>
                  <a:gd name="T42" fmla="*/ 3 w 440"/>
                  <a:gd name="T43" fmla="*/ 112 h 417"/>
                  <a:gd name="T44" fmla="*/ 6 w 440"/>
                  <a:gd name="T45" fmla="*/ 119 h 417"/>
                  <a:gd name="T46" fmla="*/ 13 w 440"/>
                  <a:gd name="T47" fmla="*/ 130 h 417"/>
                  <a:gd name="T48" fmla="*/ 21 w 440"/>
                  <a:gd name="T49" fmla="*/ 140 h 417"/>
                  <a:gd name="T50" fmla="*/ 25 w 440"/>
                  <a:gd name="T51" fmla="*/ 145 h 417"/>
                  <a:gd name="T52" fmla="*/ 30 w 440"/>
                  <a:gd name="T53" fmla="*/ 148 h 417"/>
                  <a:gd name="T54" fmla="*/ 36 w 440"/>
                  <a:gd name="T55" fmla="*/ 152 h 417"/>
                  <a:gd name="T56" fmla="*/ 43 w 440"/>
                  <a:gd name="T57" fmla="*/ 155 h 417"/>
                  <a:gd name="T58" fmla="*/ 49 w 440"/>
                  <a:gd name="T59" fmla="*/ 157 h 417"/>
                  <a:gd name="T60" fmla="*/ 56 w 440"/>
                  <a:gd name="T61" fmla="*/ 158 h 417"/>
                  <a:gd name="T62" fmla="*/ 63 w 440"/>
                  <a:gd name="T63" fmla="*/ 159 h 417"/>
                  <a:gd name="T64" fmla="*/ 70 w 440"/>
                  <a:gd name="T65" fmla="*/ 160 h 417"/>
                  <a:gd name="T66" fmla="*/ 76 w 440"/>
                  <a:gd name="T67" fmla="*/ 159 h 417"/>
                  <a:gd name="T68" fmla="*/ 83 w 440"/>
                  <a:gd name="T69" fmla="*/ 159 h 417"/>
                  <a:gd name="T70" fmla="*/ 90 w 440"/>
                  <a:gd name="T71" fmla="*/ 157 h 417"/>
                  <a:gd name="T72" fmla="*/ 97 w 440"/>
                  <a:gd name="T73" fmla="*/ 155 h 417"/>
                  <a:gd name="T74" fmla="*/ 103 w 440"/>
                  <a:gd name="T75" fmla="*/ 152 h 417"/>
                  <a:gd name="T76" fmla="*/ 109 w 440"/>
                  <a:gd name="T77" fmla="*/ 147 h 417"/>
                  <a:gd name="T78" fmla="*/ 114 w 440"/>
                  <a:gd name="T79" fmla="*/ 142 h 417"/>
                  <a:gd name="T80" fmla="*/ 118 w 440"/>
                  <a:gd name="T81" fmla="*/ 136 h 417"/>
                  <a:gd name="T82" fmla="*/ 122 w 440"/>
                  <a:gd name="T83" fmla="*/ 129 h 417"/>
                  <a:gd name="T84" fmla="*/ 125 w 440"/>
                  <a:gd name="T85" fmla="*/ 122 h 417"/>
                  <a:gd name="T86" fmla="*/ 128 w 440"/>
                  <a:gd name="T87" fmla="*/ 114 h 417"/>
                  <a:gd name="T88" fmla="*/ 131 w 440"/>
                  <a:gd name="T89" fmla="*/ 106 h 417"/>
                  <a:gd name="T90" fmla="*/ 132 w 440"/>
                  <a:gd name="T91" fmla="*/ 97 h 417"/>
                  <a:gd name="T92" fmla="*/ 133 w 440"/>
                  <a:gd name="T93" fmla="*/ 89 h 417"/>
                  <a:gd name="T94" fmla="*/ 134 w 440"/>
                  <a:gd name="T95" fmla="*/ 81 h 417"/>
                  <a:gd name="T96" fmla="*/ 134 w 440"/>
                  <a:gd name="T97" fmla="*/ 73 h 417"/>
                  <a:gd name="T98" fmla="*/ 134 w 440"/>
                  <a:gd name="T99" fmla="*/ 65 h 417"/>
                  <a:gd name="T100" fmla="*/ 133 w 440"/>
                  <a:gd name="T101" fmla="*/ 58 h 417"/>
                  <a:gd name="T102" fmla="*/ 132 w 440"/>
                  <a:gd name="T103" fmla="*/ 51 h 417"/>
                  <a:gd name="T104" fmla="*/ 131 w 440"/>
                  <a:gd name="T105" fmla="*/ 45 h 417"/>
                  <a:gd name="T106" fmla="*/ 127 w 440"/>
                  <a:gd name="T107" fmla="*/ 34 h 417"/>
                  <a:gd name="T108" fmla="*/ 122 w 440"/>
                  <a:gd name="T109" fmla="*/ 25 h 417"/>
                  <a:gd name="T110" fmla="*/ 116 w 440"/>
                  <a:gd name="T111" fmla="*/ 18 h 417"/>
                  <a:gd name="T112" fmla="*/ 109 w 440"/>
                  <a:gd name="T113" fmla="*/ 12 h 417"/>
                  <a:gd name="T114" fmla="*/ 100 w 440"/>
                  <a:gd name="T115" fmla="*/ 8 h 417"/>
                  <a:gd name="T116" fmla="*/ 92 w 440"/>
                  <a:gd name="T117" fmla="*/ 5 h 417"/>
                  <a:gd name="T118" fmla="*/ 85 w 440"/>
                  <a:gd name="T119" fmla="*/ 2 h 417"/>
                  <a:gd name="T120" fmla="*/ 80 w 440"/>
                  <a:gd name="T121" fmla="*/ 1 h 417"/>
                  <a:gd name="T122" fmla="*/ 77 w 440"/>
                  <a:gd name="T123" fmla="*/ 0 h 41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40" h="417">
                    <a:moveTo>
                      <a:pt x="253" y="0"/>
                    </a:moveTo>
                    <a:lnTo>
                      <a:pt x="251" y="0"/>
                    </a:lnTo>
                    <a:lnTo>
                      <a:pt x="247" y="0"/>
                    </a:lnTo>
                    <a:lnTo>
                      <a:pt x="242" y="0"/>
                    </a:lnTo>
                    <a:lnTo>
                      <a:pt x="234" y="0"/>
                    </a:lnTo>
                    <a:lnTo>
                      <a:pt x="229" y="0"/>
                    </a:lnTo>
                    <a:lnTo>
                      <a:pt x="225" y="0"/>
                    </a:lnTo>
                    <a:lnTo>
                      <a:pt x="219" y="0"/>
                    </a:lnTo>
                    <a:lnTo>
                      <a:pt x="213" y="2"/>
                    </a:lnTo>
                    <a:lnTo>
                      <a:pt x="206" y="2"/>
                    </a:lnTo>
                    <a:lnTo>
                      <a:pt x="200" y="2"/>
                    </a:lnTo>
                    <a:lnTo>
                      <a:pt x="195" y="4"/>
                    </a:lnTo>
                    <a:lnTo>
                      <a:pt x="189" y="6"/>
                    </a:lnTo>
                    <a:lnTo>
                      <a:pt x="181" y="6"/>
                    </a:lnTo>
                    <a:lnTo>
                      <a:pt x="174" y="8"/>
                    </a:lnTo>
                    <a:lnTo>
                      <a:pt x="168" y="10"/>
                    </a:lnTo>
                    <a:lnTo>
                      <a:pt x="161" y="12"/>
                    </a:lnTo>
                    <a:lnTo>
                      <a:pt x="153" y="12"/>
                    </a:lnTo>
                    <a:lnTo>
                      <a:pt x="145" y="13"/>
                    </a:lnTo>
                    <a:lnTo>
                      <a:pt x="140" y="17"/>
                    </a:lnTo>
                    <a:lnTo>
                      <a:pt x="132" y="19"/>
                    </a:lnTo>
                    <a:lnTo>
                      <a:pt x="125" y="21"/>
                    </a:lnTo>
                    <a:lnTo>
                      <a:pt x="117" y="25"/>
                    </a:lnTo>
                    <a:lnTo>
                      <a:pt x="110" y="27"/>
                    </a:lnTo>
                    <a:lnTo>
                      <a:pt x="104" y="30"/>
                    </a:lnTo>
                    <a:lnTo>
                      <a:pt x="96" y="34"/>
                    </a:lnTo>
                    <a:lnTo>
                      <a:pt x="91" y="38"/>
                    </a:lnTo>
                    <a:lnTo>
                      <a:pt x="85" y="42"/>
                    </a:lnTo>
                    <a:lnTo>
                      <a:pt x="79" y="47"/>
                    </a:lnTo>
                    <a:lnTo>
                      <a:pt x="72" y="51"/>
                    </a:lnTo>
                    <a:lnTo>
                      <a:pt x="66" y="57"/>
                    </a:lnTo>
                    <a:lnTo>
                      <a:pt x="61" y="63"/>
                    </a:lnTo>
                    <a:lnTo>
                      <a:pt x="55" y="68"/>
                    </a:lnTo>
                    <a:lnTo>
                      <a:pt x="49" y="72"/>
                    </a:lnTo>
                    <a:lnTo>
                      <a:pt x="45" y="80"/>
                    </a:lnTo>
                    <a:lnTo>
                      <a:pt x="40" y="85"/>
                    </a:lnTo>
                    <a:lnTo>
                      <a:pt x="36" y="91"/>
                    </a:lnTo>
                    <a:lnTo>
                      <a:pt x="32" y="97"/>
                    </a:lnTo>
                    <a:lnTo>
                      <a:pt x="28" y="104"/>
                    </a:lnTo>
                    <a:lnTo>
                      <a:pt x="25" y="110"/>
                    </a:lnTo>
                    <a:lnTo>
                      <a:pt x="23" y="117"/>
                    </a:lnTo>
                    <a:lnTo>
                      <a:pt x="17" y="125"/>
                    </a:lnTo>
                    <a:lnTo>
                      <a:pt x="15" y="132"/>
                    </a:lnTo>
                    <a:lnTo>
                      <a:pt x="13" y="138"/>
                    </a:lnTo>
                    <a:lnTo>
                      <a:pt x="11" y="146"/>
                    </a:lnTo>
                    <a:lnTo>
                      <a:pt x="8" y="153"/>
                    </a:lnTo>
                    <a:lnTo>
                      <a:pt x="6" y="161"/>
                    </a:lnTo>
                    <a:lnTo>
                      <a:pt x="4" y="166"/>
                    </a:lnTo>
                    <a:lnTo>
                      <a:pt x="4" y="176"/>
                    </a:lnTo>
                    <a:lnTo>
                      <a:pt x="2" y="181"/>
                    </a:lnTo>
                    <a:lnTo>
                      <a:pt x="0" y="189"/>
                    </a:lnTo>
                    <a:lnTo>
                      <a:pt x="0" y="197"/>
                    </a:lnTo>
                    <a:lnTo>
                      <a:pt x="0" y="204"/>
                    </a:lnTo>
                    <a:lnTo>
                      <a:pt x="0" y="212"/>
                    </a:lnTo>
                    <a:lnTo>
                      <a:pt x="0" y="219"/>
                    </a:lnTo>
                    <a:lnTo>
                      <a:pt x="0" y="225"/>
                    </a:lnTo>
                    <a:lnTo>
                      <a:pt x="0" y="232"/>
                    </a:lnTo>
                    <a:lnTo>
                      <a:pt x="0" y="240"/>
                    </a:lnTo>
                    <a:lnTo>
                      <a:pt x="2" y="248"/>
                    </a:lnTo>
                    <a:lnTo>
                      <a:pt x="4" y="253"/>
                    </a:lnTo>
                    <a:lnTo>
                      <a:pt x="6" y="263"/>
                    </a:lnTo>
                    <a:lnTo>
                      <a:pt x="6" y="268"/>
                    </a:lnTo>
                    <a:lnTo>
                      <a:pt x="8" y="274"/>
                    </a:lnTo>
                    <a:lnTo>
                      <a:pt x="8" y="280"/>
                    </a:lnTo>
                    <a:lnTo>
                      <a:pt x="11" y="287"/>
                    </a:lnTo>
                    <a:lnTo>
                      <a:pt x="11" y="293"/>
                    </a:lnTo>
                    <a:lnTo>
                      <a:pt x="15" y="298"/>
                    </a:lnTo>
                    <a:lnTo>
                      <a:pt x="17" y="304"/>
                    </a:lnTo>
                    <a:lnTo>
                      <a:pt x="21" y="310"/>
                    </a:lnTo>
                    <a:lnTo>
                      <a:pt x="27" y="319"/>
                    </a:lnTo>
                    <a:lnTo>
                      <a:pt x="34" y="331"/>
                    </a:lnTo>
                    <a:lnTo>
                      <a:pt x="42" y="340"/>
                    </a:lnTo>
                    <a:lnTo>
                      <a:pt x="51" y="349"/>
                    </a:lnTo>
                    <a:lnTo>
                      <a:pt x="59" y="359"/>
                    </a:lnTo>
                    <a:lnTo>
                      <a:pt x="68" y="366"/>
                    </a:lnTo>
                    <a:lnTo>
                      <a:pt x="74" y="368"/>
                    </a:lnTo>
                    <a:lnTo>
                      <a:pt x="78" y="372"/>
                    </a:lnTo>
                    <a:lnTo>
                      <a:pt x="83" y="378"/>
                    </a:lnTo>
                    <a:lnTo>
                      <a:pt x="89" y="382"/>
                    </a:lnTo>
                    <a:lnTo>
                      <a:pt x="95" y="383"/>
                    </a:lnTo>
                    <a:lnTo>
                      <a:pt x="100" y="387"/>
                    </a:lnTo>
                    <a:lnTo>
                      <a:pt x="106" y="389"/>
                    </a:lnTo>
                    <a:lnTo>
                      <a:pt x="113" y="393"/>
                    </a:lnTo>
                    <a:lnTo>
                      <a:pt x="119" y="395"/>
                    </a:lnTo>
                    <a:lnTo>
                      <a:pt x="125" y="397"/>
                    </a:lnTo>
                    <a:lnTo>
                      <a:pt x="132" y="400"/>
                    </a:lnTo>
                    <a:lnTo>
                      <a:pt x="140" y="404"/>
                    </a:lnTo>
                    <a:lnTo>
                      <a:pt x="145" y="404"/>
                    </a:lnTo>
                    <a:lnTo>
                      <a:pt x="153" y="406"/>
                    </a:lnTo>
                    <a:lnTo>
                      <a:pt x="161" y="408"/>
                    </a:lnTo>
                    <a:lnTo>
                      <a:pt x="168" y="410"/>
                    </a:lnTo>
                    <a:lnTo>
                      <a:pt x="176" y="412"/>
                    </a:lnTo>
                    <a:lnTo>
                      <a:pt x="183" y="412"/>
                    </a:lnTo>
                    <a:lnTo>
                      <a:pt x="191" y="414"/>
                    </a:lnTo>
                    <a:lnTo>
                      <a:pt x="198" y="415"/>
                    </a:lnTo>
                    <a:lnTo>
                      <a:pt x="206" y="415"/>
                    </a:lnTo>
                    <a:lnTo>
                      <a:pt x="213" y="415"/>
                    </a:lnTo>
                    <a:lnTo>
                      <a:pt x="221" y="415"/>
                    </a:lnTo>
                    <a:lnTo>
                      <a:pt x="229" y="417"/>
                    </a:lnTo>
                    <a:lnTo>
                      <a:pt x="236" y="415"/>
                    </a:lnTo>
                    <a:lnTo>
                      <a:pt x="244" y="415"/>
                    </a:lnTo>
                    <a:lnTo>
                      <a:pt x="251" y="415"/>
                    </a:lnTo>
                    <a:lnTo>
                      <a:pt x="261" y="415"/>
                    </a:lnTo>
                    <a:lnTo>
                      <a:pt x="268" y="414"/>
                    </a:lnTo>
                    <a:lnTo>
                      <a:pt x="274" y="414"/>
                    </a:lnTo>
                    <a:lnTo>
                      <a:pt x="281" y="412"/>
                    </a:lnTo>
                    <a:lnTo>
                      <a:pt x="289" y="412"/>
                    </a:lnTo>
                    <a:lnTo>
                      <a:pt x="296" y="410"/>
                    </a:lnTo>
                    <a:lnTo>
                      <a:pt x="304" y="408"/>
                    </a:lnTo>
                    <a:lnTo>
                      <a:pt x="312" y="406"/>
                    </a:lnTo>
                    <a:lnTo>
                      <a:pt x="319" y="404"/>
                    </a:lnTo>
                    <a:lnTo>
                      <a:pt x="325" y="400"/>
                    </a:lnTo>
                    <a:lnTo>
                      <a:pt x="332" y="397"/>
                    </a:lnTo>
                    <a:lnTo>
                      <a:pt x="338" y="395"/>
                    </a:lnTo>
                    <a:lnTo>
                      <a:pt x="346" y="391"/>
                    </a:lnTo>
                    <a:lnTo>
                      <a:pt x="351" y="387"/>
                    </a:lnTo>
                    <a:lnTo>
                      <a:pt x="357" y="383"/>
                    </a:lnTo>
                    <a:lnTo>
                      <a:pt x="363" y="380"/>
                    </a:lnTo>
                    <a:lnTo>
                      <a:pt x="368" y="376"/>
                    </a:lnTo>
                    <a:lnTo>
                      <a:pt x="374" y="370"/>
                    </a:lnTo>
                    <a:lnTo>
                      <a:pt x="380" y="365"/>
                    </a:lnTo>
                    <a:lnTo>
                      <a:pt x="383" y="359"/>
                    </a:lnTo>
                    <a:lnTo>
                      <a:pt x="389" y="355"/>
                    </a:lnTo>
                    <a:lnTo>
                      <a:pt x="393" y="348"/>
                    </a:lnTo>
                    <a:lnTo>
                      <a:pt x="397" y="342"/>
                    </a:lnTo>
                    <a:lnTo>
                      <a:pt x="400" y="336"/>
                    </a:lnTo>
                    <a:lnTo>
                      <a:pt x="406" y="331"/>
                    </a:lnTo>
                    <a:lnTo>
                      <a:pt x="408" y="323"/>
                    </a:lnTo>
                    <a:lnTo>
                      <a:pt x="412" y="317"/>
                    </a:lnTo>
                    <a:lnTo>
                      <a:pt x="414" y="310"/>
                    </a:lnTo>
                    <a:lnTo>
                      <a:pt x="419" y="304"/>
                    </a:lnTo>
                    <a:lnTo>
                      <a:pt x="421" y="297"/>
                    </a:lnTo>
                    <a:lnTo>
                      <a:pt x="423" y="291"/>
                    </a:lnTo>
                    <a:lnTo>
                      <a:pt x="427" y="281"/>
                    </a:lnTo>
                    <a:lnTo>
                      <a:pt x="429" y="276"/>
                    </a:lnTo>
                    <a:lnTo>
                      <a:pt x="431" y="268"/>
                    </a:lnTo>
                    <a:lnTo>
                      <a:pt x="432" y="263"/>
                    </a:lnTo>
                    <a:lnTo>
                      <a:pt x="434" y="253"/>
                    </a:lnTo>
                    <a:lnTo>
                      <a:pt x="436" y="248"/>
                    </a:lnTo>
                    <a:lnTo>
                      <a:pt x="436" y="240"/>
                    </a:lnTo>
                    <a:lnTo>
                      <a:pt x="438" y="232"/>
                    </a:lnTo>
                    <a:lnTo>
                      <a:pt x="438" y="225"/>
                    </a:lnTo>
                    <a:lnTo>
                      <a:pt x="440" y="217"/>
                    </a:lnTo>
                    <a:lnTo>
                      <a:pt x="440" y="210"/>
                    </a:lnTo>
                    <a:lnTo>
                      <a:pt x="440" y="202"/>
                    </a:lnTo>
                    <a:lnTo>
                      <a:pt x="440" y="197"/>
                    </a:lnTo>
                    <a:lnTo>
                      <a:pt x="440" y="189"/>
                    </a:lnTo>
                    <a:lnTo>
                      <a:pt x="440" y="181"/>
                    </a:lnTo>
                    <a:lnTo>
                      <a:pt x="440" y="176"/>
                    </a:lnTo>
                    <a:lnTo>
                      <a:pt x="440" y="170"/>
                    </a:lnTo>
                    <a:lnTo>
                      <a:pt x="440" y="164"/>
                    </a:lnTo>
                    <a:lnTo>
                      <a:pt x="438" y="157"/>
                    </a:lnTo>
                    <a:lnTo>
                      <a:pt x="438" y="151"/>
                    </a:lnTo>
                    <a:lnTo>
                      <a:pt x="436" y="144"/>
                    </a:lnTo>
                    <a:lnTo>
                      <a:pt x="436" y="140"/>
                    </a:lnTo>
                    <a:lnTo>
                      <a:pt x="434" y="134"/>
                    </a:lnTo>
                    <a:lnTo>
                      <a:pt x="434" y="129"/>
                    </a:lnTo>
                    <a:lnTo>
                      <a:pt x="432" y="123"/>
                    </a:lnTo>
                    <a:lnTo>
                      <a:pt x="431" y="117"/>
                    </a:lnTo>
                    <a:lnTo>
                      <a:pt x="427" y="108"/>
                    </a:lnTo>
                    <a:lnTo>
                      <a:pt x="423" y="98"/>
                    </a:lnTo>
                    <a:lnTo>
                      <a:pt x="417" y="89"/>
                    </a:lnTo>
                    <a:lnTo>
                      <a:pt x="412" y="83"/>
                    </a:lnTo>
                    <a:lnTo>
                      <a:pt x="406" y="74"/>
                    </a:lnTo>
                    <a:lnTo>
                      <a:pt x="400" y="66"/>
                    </a:lnTo>
                    <a:lnTo>
                      <a:pt x="393" y="61"/>
                    </a:lnTo>
                    <a:lnTo>
                      <a:pt x="387" y="53"/>
                    </a:lnTo>
                    <a:lnTo>
                      <a:pt x="380" y="47"/>
                    </a:lnTo>
                    <a:lnTo>
                      <a:pt x="372" y="42"/>
                    </a:lnTo>
                    <a:lnTo>
                      <a:pt x="363" y="38"/>
                    </a:lnTo>
                    <a:lnTo>
                      <a:pt x="357" y="32"/>
                    </a:lnTo>
                    <a:lnTo>
                      <a:pt x="346" y="29"/>
                    </a:lnTo>
                    <a:lnTo>
                      <a:pt x="338" y="25"/>
                    </a:lnTo>
                    <a:lnTo>
                      <a:pt x="329" y="21"/>
                    </a:lnTo>
                    <a:lnTo>
                      <a:pt x="319" y="17"/>
                    </a:lnTo>
                    <a:lnTo>
                      <a:pt x="312" y="15"/>
                    </a:lnTo>
                    <a:lnTo>
                      <a:pt x="302" y="12"/>
                    </a:lnTo>
                    <a:lnTo>
                      <a:pt x="293" y="10"/>
                    </a:lnTo>
                    <a:lnTo>
                      <a:pt x="287" y="8"/>
                    </a:lnTo>
                    <a:lnTo>
                      <a:pt x="280" y="4"/>
                    </a:lnTo>
                    <a:lnTo>
                      <a:pt x="272" y="4"/>
                    </a:lnTo>
                    <a:lnTo>
                      <a:pt x="266" y="2"/>
                    </a:lnTo>
                    <a:lnTo>
                      <a:pt x="263" y="2"/>
                    </a:lnTo>
                    <a:lnTo>
                      <a:pt x="255" y="0"/>
                    </a:lnTo>
                    <a:lnTo>
                      <a:pt x="253" y="0"/>
                    </a:lnTo>
                    <a:close/>
                  </a:path>
                </a:pathLst>
              </a:custGeom>
              <a:solidFill>
                <a:srgbClr val="00B8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49" name="Freeform 86"/>
              <p:cNvSpPr>
                <a:spLocks noChangeAspect="1"/>
              </p:cNvSpPr>
              <p:nvPr/>
            </p:nvSpPr>
            <p:spPr bwMode="auto">
              <a:xfrm>
                <a:off x="3191" y="1383"/>
                <a:ext cx="93" cy="665"/>
              </a:xfrm>
              <a:custGeom>
                <a:avLst/>
                <a:gdLst>
                  <a:gd name="T0" fmla="*/ 79 w 306"/>
                  <a:gd name="T1" fmla="*/ 6 h 1736"/>
                  <a:gd name="T2" fmla="*/ 80 w 306"/>
                  <a:gd name="T3" fmla="*/ 13 h 1736"/>
                  <a:gd name="T4" fmla="*/ 81 w 306"/>
                  <a:gd name="T5" fmla="*/ 24 h 1736"/>
                  <a:gd name="T6" fmla="*/ 83 w 306"/>
                  <a:gd name="T7" fmla="*/ 38 h 1736"/>
                  <a:gd name="T8" fmla="*/ 85 w 306"/>
                  <a:gd name="T9" fmla="*/ 53 h 1736"/>
                  <a:gd name="T10" fmla="*/ 87 w 306"/>
                  <a:gd name="T11" fmla="*/ 71 h 1736"/>
                  <a:gd name="T12" fmla="*/ 88 w 306"/>
                  <a:gd name="T13" fmla="*/ 92 h 1736"/>
                  <a:gd name="T14" fmla="*/ 90 w 306"/>
                  <a:gd name="T15" fmla="*/ 113 h 1736"/>
                  <a:gd name="T16" fmla="*/ 91 w 306"/>
                  <a:gd name="T17" fmla="*/ 136 h 1736"/>
                  <a:gd name="T18" fmla="*/ 92 w 306"/>
                  <a:gd name="T19" fmla="*/ 162 h 1736"/>
                  <a:gd name="T20" fmla="*/ 93 w 306"/>
                  <a:gd name="T21" fmla="*/ 189 h 1736"/>
                  <a:gd name="T22" fmla="*/ 93 w 306"/>
                  <a:gd name="T23" fmla="*/ 218 h 1736"/>
                  <a:gd name="T24" fmla="*/ 92 w 306"/>
                  <a:gd name="T25" fmla="*/ 246 h 1736"/>
                  <a:gd name="T26" fmla="*/ 91 w 306"/>
                  <a:gd name="T27" fmla="*/ 276 h 1736"/>
                  <a:gd name="T28" fmla="*/ 90 w 306"/>
                  <a:gd name="T29" fmla="*/ 307 h 1736"/>
                  <a:gd name="T30" fmla="*/ 86 w 306"/>
                  <a:gd name="T31" fmla="*/ 337 h 1736"/>
                  <a:gd name="T32" fmla="*/ 83 w 306"/>
                  <a:gd name="T33" fmla="*/ 369 h 1736"/>
                  <a:gd name="T34" fmla="*/ 78 w 306"/>
                  <a:gd name="T35" fmla="*/ 401 h 1736"/>
                  <a:gd name="T36" fmla="*/ 74 w 306"/>
                  <a:gd name="T37" fmla="*/ 432 h 1736"/>
                  <a:gd name="T38" fmla="*/ 68 w 306"/>
                  <a:gd name="T39" fmla="*/ 462 h 1736"/>
                  <a:gd name="T40" fmla="*/ 63 w 306"/>
                  <a:gd name="T41" fmla="*/ 492 h 1736"/>
                  <a:gd name="T42" fmla="*/ 57 w 306"/>
                  <a:gd name="T43" fmla="*/ 520 h 1736"/>
                  <a:gd name="T44" fmla="*/ 51 w 306"/>
                  <a:gd name="T45" fmla="*/ 548 h 1736"/>
                  <a:gd name="T46" fmla="*/ 45 w 306"/>
                  <a:gd name="T47" fmla="*/ 572 h 1736"/>
                  <a:gd name="T48" fmla="*/ 41 w 306"/>
                  <a:gd name="T49" fmla="*/ 595 h 1736"/>
                  <a:gd name="T50" fmla="*/ 36 w 306"/>
                  <a:gd name="T51" fmla="*/ 614 h 1736"/>
                  <a:gd name="T52" fmla="*/ 32 w 306"/>
                  <a:gd name="T53" fmla="*/ 632 h 1736"/>
                  <a:gd name="T54" fmla="*/ 28 w 306"/>
                  <a:gd name="T55" fmla="*/ 645 h 1736"/>
                  <a:gd name="T56" fmla="*/ 25 w 306"/>
                  <a:gd name="T57" fmla="*/ 656 h 1736"/>
                  <a:gd name="T58" fmla="*/ 23 w 306"/>
                  <a:gd name="T59" fmla="*/ 665 h 1736"/>
                  <a:gd name="T60" fmla="*/ 1 w 306"/>
                  <a:gd name="T61" fmla="*/ 650 h 1736"/>
                  <a:gd name="T62" fmla="*/ 4 w 306"/>
                  <a:gd name="T63" fmla="*/ 639 h 1736"/>
                  <a:gd name="T64" fmla="*/ 8 w 306"/>
                  <a:gd name="T65" fmla="*/ 627 h 1736"/>
                  <a:gd name="T66" fmla="*/ 12 w 306"/>
                  <a:gd name="T67" fmla="*/ 612 h 1736"/>
                  <a:gd name="T68" fmla="*/ 16 w 306"/>
                  <a:gd name="T69" fmla="*/ 595 h 1736"/>
                  <a:gd name="T70" fmla="*/ 22 w 306"/>
                  <a:gd name="T71" fmla="*/ 575 h 1736"/>
                  <a:gd name="T72" fmla="*/ 28 w 306"/>
                  <a:gd name="T73" fmla="*/ 553 h 1736"/>
                  <a:gd name="T74" fmla="*/ 33 w 306"/>
                  <a:gd name="T75" fmla="*/ 528 h 1736"/>
                  <a:gd name="T76" fmla="*/ 39 w 306"/>
                  <a:gd name="T77" fmla="*/ 502 h 1736"/>
                  <a:gd name="T78" fmla="*/ 45 w 306"/>
                  <a:gd name="T79" fmla="*/ 475 h 1736"/>
                  <a:gd name="T80" fmla="*/ 50 w 306"/>
                  <a:gd name="T81" fmla="*/ 447 h 1736"/>
                  <a:gd name="T82" fmla="*/ 56 w 306"/>
                  <a:gd name="T83" fmla="*/ 418 h 1736"/>
                  <a:gd name="T84" fmla="*/ 60 w 306"/>
                  <a:gd name="T85" fmla="*/ 389 h 1736"/>
                  <a:gd name="T86" fmla="*/ 64 w 306"/>
                  <a:gd name="T87" fmla="*/ 360 h 1736"/>
                  <a:gd name="T88" fmla="*/ 68 w 306"/>
                  <a:gd name="T89" fmla="*/ 330 h 1736"/>
                  <a:gd name="T90" fmla="*/ 70 w 306"/>
                  <a:gd name="T91" fmla="*/ 301 h 1736"/>
                  <a:gd name="T92" fmla="*/ 72 w 306"/>
                  <a:gd name="T93" fmla="*/ 272 h 1736"/>
                  <a:gd name="T94" fmla="*/ 73 w 306"/>
                  <a:gd name="T95" fmla="*/ 245 h 1736"/>
                  <a:gd name="T96" fmla="*/ 74 w 306"/>
                  <a:gd name="T97" fmla="*/ 218 h 1736"/>
                  <a:gd name="T98" fmla="*/ 74 w 306"/>
                  <a:gd name="T99" fmla="*/ 192 h 1736"/>
                  <a:gd name="T100" fmla="*/ 74 w 306"/>
                  <a:gd name="T101" fmla="*/ 166 h 1736"/>
                  <a:gd name="T102" fmla="*/ 74 w 306"/>
                  <a:gd name="T103" fmla="*/ 142 h 1736"/>
                  <a:gd name="T104" fmla="*/ 74 w 306"/>
                  <a:gd name="T105" fmla="*/ 121 h 1736"/>
                  <a:gd name="T106" fmla="*/ 72 w 306"/>
                  <a:gd name="T107" fmla="*/ 100 h 1736"/>
                  <a:gd name="T108" fmla="*/ 72 w 306"/>
                  <a:gd name="T109" fmla="*/ 82 h 1736"/>
                  <a:gd name="T110" fmla="*/ 71 w 306"/>
                  <a:gd name="T111" fmla="*/ 65 h 1736"/>
                  <a:gd name="T112" fmla="*/ 70 w 306"/>
                  <a:gd name="T113" fmla="*/ 51 h 1736"/>
                  <a:gd name="T114" fmla="*/ 70 w 306"/>
                  <a:gd name="T115" fmla="*/ 39 h 1736"/>
                  <a:gd name="T116" fmla="*/ 69 w 306"/>
                  <a:gd name="T117" fmla="*/ 31 h 1736"/>
                  <a:gd name="T118" fmla="*/ 68 w 306"/>
                  <a:gd name="T119" fmla="*/ 24 h 17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306" h="1736">
                    <a:moveTo>
                      <a:pt x="257" y="0"/>
                    </a:moveTo>
                    <a:lnTo>
                      <a:pt x="257" y="1"/>
                    </a:lnTo>
                    <a:lnTo>
                      <a:pt x="257" y="7"/>
                    </a:lnTo>
                    <a:lnTo>
                      <a:pt x="259" y="15"/>
                    </a:lnTo>
                    <a:lnTo>
                      <a:pt x="259" y="16"/>
                    </a:lnTo>
                    <a:lnTo>
                      <a:pt x="261" y="22"/>
                    </a:lnTo>
                    <a:lnTo>
                      <a:pt x="261" y="28"/>
                    </a:lnTo>
                    <a:lnTo>
                      <a:pt x="263" y="33"/>
                    </a:lnTo>
                    <a:lnTo>
                      <a:pt x="263" y="39"/>
                    </a:lnTo>
                    <a:lnTo>
                      <a:pt x="265" y="47"/>
                    </a:lnTo>
                    <a:lnTo>
                      <a:pt x="266" y="54"/>
                    </a:lnTo>
                    <a:lnTo>
                      <a:pt x="268" y="62"/>
                    </a:lnTo>
                    <a:lnTo>
                      <a:pt x="268" y="69"/>
                    </a:lnTo>
                    <a:lnTo>
                      <a:pt x="270" y="79"/>
                    </a:lnTo>
                    <a:lnTo>
                      <a:pt x="272" y="86"/>
                    </a:lnTo>
                    <a:lnTo>
                      <a:pt x="274" y="98"/>
                    </a:lnTo>
                    <a:lnTo>
                      <a:pt x="274" y="105"/>
                    </a:lnTo>
                    <a:lnTo>
                      <a:pt x="276" y="117"/>
                    </a:lnTo>
                    <a:lnTo>
                      <a:pt x="278" y="126"/>
                    </a:lnTo>
                    <a:lnTo>
                      <a:pt x="280" y="139"/>
                    </a:lnTo>
                    <a:lnTo>
                      <a:pt x="280" y="149"/>
                    </a:lnTo>
                    <a:lnTo>
                      <a:pt x="282" y="162"/>
                    </a:lnTo>
                    <a:lnTo>
                      <a:pt x="283" y="173"/>
                    </a:lnTo>
                    <a:lnTo>
                      <a:pt x="285" y="186"/>
                    </a:lnTo>
                    <a:lnTo>
                      <a:pt x="285" y="198"/>
                    </a:lnTo>
                    <a:lnTo>
                      <a:pt x="287" y="211"/>
                    </a:lnTo>
                    <a:lnTo>
                      <a:pt x="289" y="224"/>
                    </a:lnTo>
                    <a:lnTo>
                      <a:pt x="291" y="239"/>
                    </a:lnTo>
                    <a:lnTo>
                      <a:pt x="291" y="252"/>
                    </a:lnTo>
                    <a:lnTo>
                      <a:pt x="293" y="266"/>
                    </a:lnTo>
                    <a:lnTo>
                      <a:pt x="293" y="281"/>
                    </a:lnTo>
                    <a:lnTo>
                      <a:pt x="295" y="296"/>
                    </a:lnTo>
                    <a:lnTo>
                      <a:pt x="297" y="309"/>
                    </a:lnTo>
                    <a:lnTo>
                      <a:pt x="299" y="324"/>
                    </a:lnTo>
                    <a:lnTo>
                      <a:pt x="299" y="341"/>
                    </a:lnTo>
                    <a:lnTo>
                      <a:pt x="300" y="356"/>
                    </a:lnTo>
                    <a:lnTo>
                      <a:pt x="300" y="373"/>
                    </a:lnTo>
                    <a:lnTo>
                      <a:pt x="302" y="390"/>
                    </a:lnTo>
                    <a:lnTo>
                      <a:pt x="302" y="405"/>
                    </a:lnTo>
                    <a:lnTo>
                      <a:pt x="304" y="422"/>
                    </a:lnTo>
                    <a:lnTo>
                      <a:pt x="304" y="439"/>
                    </a:lnTo>
                    <a:lnTo>
                      <a:pt x="304" y="458"/>
                    </a:lnTo>
                    <a:lnTo>
                      <a:pt x="306" y="475"/>
                    </a:lnTo>
                    <a:lnTo>
                      <a:pt x="306" y="494"/>
                    </a:lnTo>
                    <a:lnTo>
                      <a:pt x="306" y="511"/>
                    </a:lnTo>
                    <a:lnTo>
                      <a:pt x="306" y="530"/>
                    </a:lnTo>
                    <a:lnTo>
                      <a:pt x="306" y="547"/>
                    </a:lnTo>
                    <a:lnTo>
                      <a:pt x="306" y="568"/>
                    </a:lnTo>
                    <a:lnTo>
                      <a:pt x="306" y="585"/>
                    </a:lnTo>
                    <a:lnTo>
                      <a:pt x="306" y="603"/>
                    </a:lnTo>
                    <a:lnTo>
                      <a:pt x="304" y="622"/>
                    </a:lnTo>
                    <a:lnTo>
                      <a:pt x="304" y="643"/>
                    </a:lnTo>
                    <a:lnTo>
                      <a:pt x="304" y="662"/>
                    </a:lnTo>
                    <a:lnTo>
                      <a:pt x="302" y="681"/>
                    </a:lnTo>
                    <a:lnTo>
                      <a:pt x="302" y="700"/>
                    </a:lnTo>
                    <a:lnTo>
                      <a:pt x="300" y="720"/>
                    </a:lnTo>
                    <a:lnTo>
                      <a:pt x="299" y="741"/>
                    </a:lnTo>
                    <a:lnTo>
                      <a:pt x="299" y="760"/>
                    </a:lnTo>
                    <a:lnTo>
                      <a:pt x="295" y="781"/>
                    </a:lnTo>
                    <a:lnTo>
                      <a:pt x="295" y="802"/>
                    </a:lnTo>
                    <a:lnTo>
                      <a:pt x="291" y="822"/>
                    </a:lnTo>
                    <a:lnTo>
                      <a:pt x="289" y="841"/>
                    </a:lnTo>
                    <a:lnTo>
                      <a:pt x="285" y="860"/>
                    </a:lnTo>
                    <a:lnTo>
                      <a:pt x="283" y="881"/>
                    </a:lnTo>
                    <a:lnTo>
                      <a:pt x="282" y="902"/>
                    </a:lnTo>
                    <a:lnTo>
                      <a:pt x="278" y="922"/>
                    </a:lnTo>
                    <a:lnTo>
                      <a:pt x="276" y="943"/>
                    </a:lnTo>
                    <a:lnTo>
                      <a:pt x="272" y="964"/>
                    </a:lnTo>
                    <a:lnTo>
                      <a:pt x="268" y="985"/>
                    </a:lnTo>
                    <a:lnTo>
                      <a:pt x="265" y="1005"/>
                    </a:lnTo>
                    <a:lnTo>
                      <a:pt x="261" y="1026"/>
                    </a:lnTo>
                    <a:lnTo>
                      <a:pt x="257" y="1047"/>
                    </a:lnTo>
                    <a:lnTo>
                      <a:pt x="253" y="1066"/>
                    </a:lnTo>
                    <a:lnTo>
                      <a:pt x="249" y="1087"/>
                    </a:lnTo>
                    <a:lnTo>
                      <a:pt x="244" y="1107"/>
                    </a:lnTo>
                    <a:lnTo>
                      <a:pt x="242" y="1128"/>
                    </a:lnTo>
                    <a:lnTo>
                      <a:pt x="236" y="1147"/>
                    </a:lnTo>
                    <a:lnTo>
                      <a:pt x="232" y="1168"/>
                    </a:lnTo>
                    <a:lnTo>
                      <a:pt x="229" y="1187"/>
                    </a:lnTo>
                    <a:lnTo>
                      <a:pt x="223" y="1207"/>
                    </a:lnTo>
                    <a:lnTo>
                      <a:pt x="219" y="1224"/>
                    </a:lnTo>
                    <a:lnTo>
                      <a:pt x="215" y="1245"/>
                    </a:lnTo>
                    <a:lnTo>
                      <a:pt x="210" y="1264"/>
                    </a:lnTo>
                    <a:lnTo>
                      <a:pt x="206" y="1285"/>
                    </a:lnTo>
                    <a:lnTo>
                      <a:pt x="200" y="1302"/>
                    </a:lnTo>
                    <a:lnTo>
                      <a:pt x="197" y="1321"/>
                    </a:lnTo>
                    <a:lnTo>
                      <a:pt x="191" y="1340"/>
                    </a:lnTo>
                    <a:lnTo>
                      <a:pt x="187" y="1358"/>
                    </a:lnTo>
                    <a:lnTo>
                      <a:pt x="181" y="1375"/>
                    </a:lnTo>
                    <a:lnTo>
                      <a:pt x="178" y="1394"/>
                    </a:lnTo>
                    <a:lnTo>
                      <a:pt x="172" y="1411"/>
                    </a:lnTo>
                    <a:lnTo>
                      <a:pt x="168" y="1430"/>
                    </a:lnTo>
                    <a:lnTo>
                      <a:pt x="163" y="1445"/>
                    </a:lnTo>
                    <a:lnTo>
                      <a:pt x="159" y="1460"/>
                    </a:lnTo>
                    <a:lnTo>
                      <a:pt x="153" y="1477"/>
                    </a:lnTo>
                    <a:lnTo>
                      <a:pt x="149" y="1492"/>
                    </a:lnTo>
                    <a:lnTo>
                      <a:pt x="146" y="1508"/>
                    </a:lnTo>
                    <a:lnTo>
                      <a:pt x="142" y="1523"/>
                    </a:lnTo>
                    <a:lnTo>
                      <a:pt x="136" y="1538"/>
                    </a:lnTo>
                    <a:lnTo>
                      <a:pt x="134" y="1553"/>
                    </a:lnTo>
                    <a:lnTo>
                      <a:pt x="129" y="1564"/>
                    </a:lnTo>
                    <a:lnTo>
                      <a:pt x="125" y="1579"/>
                    </a:lnTo>
                    <a:lnTo>
                      <a:pt x="119" y="1592"/>
                    </a:lnTo>
                    <a:lnTo>
                      <a:pt x="117" y="1604"/>
                    </a:lnTo>
                    <a:lnTo>
                      <a:pt x="114" y="1615"/>
                    </a:lnTo>
                    <a:lnTo>
                      <a:pt x="110" y="1626"/>
                    </a:lnTo>
                    <a:lnTo>
                      <a:pt x="106" y="1638"/>
                    </a:lnTo>
                    <a:lnTo>
                      <a:pt x="104" y="1649"/>
                    </a:lnTo>
                    <a:lnTo>
                      <a:pt x="100" y="1658"/>
                    </a:lnTo>
                    <a:lnTo>
                      <a:pt x="97" y="1668"/>
                    </a:lnTo>
                    <a:lnTo>
                      <a:pt x="95" y="1675"/>
                    </a:lnTo>
                    <a:lnTo>
                      <a:pt x="93" y="1685"/>
                    </a:lnTo>
                    <a:lnTo>
                      <a:pt x="89" y="1692"/>
                    </a:lnTo>
                    <a:lnTo>
                      <a:pt x="87" y="1700"/>
                    </a:lnTo>
                    <a:lnTo>
                      <a:pt x="83" y="1706"/>
                    </a:lnTo>
                    <a:lnTo>
                      <a:pt x="83" y="1713"/>
                    </a:lnTo>
                    <a:lnTo>
                      <a:pt x="80" y="1721"/>
                    </a:lnTo>
                    <a:lnTo>
                      <a:pt x="78" y="1730"/>
                    </a:lnTo>
                    <a:lnTo>
                      <a:pt x="76" y="1734"/>
                    </a:lnTo>
                    <a:lnTo>
                      <a:pt x="76" y="1736"/>
                    </a:lnTo>
                    <a:lnTo>
                      <a:pt x="0" y="1709"/>
                    </a:lnTo>
                    <a:lnTo>
                      <a:pt x="0" y="1708"/>
                    </a:lnTo>
                    <a:lnTo>
                      <a:pt x="2" y="1702"/>
                    </a:lnTo>
                    <a:lnTo>
                      <a:pt x="4" y="1696"/>
                    </a:lnTo>
                    <a:lnTo>
                      <a:pt x="8" y="1687"/>
                    </a:lnTo>
                    <a:lnTo>
                      <a:pt x="8" y="1681"/>
                    </a:lnTo>
                    <a:lnTo>
                      <a:pt x="10" y="1675"/>
                    </a:lnTo>
                    <a:lnTo>
                      <a:pt x="13" y="1668"/>
                    </a:lnTo>
                    <a:lnTo>
                      <a:pt x="17" y="1662"/>
                    </a:lnTo>
                    <a:lnTo>
                      <a:pt x="19" y="1655"/>
                    </a:lnTo>
                    <a:lnTo>
                      <a:pt x="23" y="1647"/>
                    </a:lnTo>
                    <a:lnTo>
                      <a:pt x="25" y="1638"/>
                    </a:lnTo>
                    <a:lnTo>
                      <a:pt x="29" y="1630"/>
                    </a:lnTo>
                    <a:lnTo>
                      <a:pt x="32" y="1619"/>
                    </a:lnTo>
                    <a:lnTo>
                      <a:pt x="34" y="1609"/>
                    </a:lnTo>
                    <a:lnTo>
                      <a:pt x="38" y="1598"/>
                    </a:lnTo>
                    <a:lnTo>
                      <a:pt x="42" y="1589"/>
                    </a:lnTo>
                    <a:lnTo>
                      <a:pt x="46" y="1577"/>
                    </a:lnTo>
                    <a:lnTo>
                      <a:pt x="49" y="1564"/>
                    </a:lnTo>
                    <a:lnTo>
                      <a:pt x="53" y="1553"/>
                    </a:lnTo>
                    <a:lnTo>
                      <a:pt x="59" y="1541"/>
                    </a:lnTo>
                    <a:lnTo>
                      <a:pt x="63" y="1528"/>
                    </a:lnTo>
                    <a:lnTo>
                      <a:pt x="68" y="1513"/>
                    </a:lnTo>
                    <a:lnTo>
                      <a:pt x="72" y="1500"/>
                    </a:lnTo>
                    <a:lnTo>
                      <a:pt x="76" y="1487"/>
                    </a:lnTo>
                    <a:lnTo>
                      <a:pt x="80" y="1472"/>
                    </a:lnTo>
                    <a:lnTo>
                      <a:pt x="87" y="1458"/>
                    </a:lnTo>
                    <a:lnTo>
                      <a:pt x="91" y="1443"/>
                    </a:lnTo>
                    <a:lnTo>
                      <a:pt x="97" y="1428"/>
                    </a:lnTo>
                    <a:lnTo>
                      <a:pt x="100" y="1411"/>
                    </a:lnTo>
                    <a:lnTo>
                      <a:pt x="104" y="1396"/>
                    </a:lnTo>
                    <a:lnTo>
                      <a:pt x="110" y="1379"/>
                    </a:lnTo>
                    <a:lnTo>
                      <a:pt x="115" y="1364"/>
                    </a:lnTo>
                    <a:lnTo>
                      <a:pt x="119" y="1345"/>
                    </a:lnTo>
                    <a:lnTo>
                      <a:pt x="125" y="1328"/>
                    </a:lnTo>
                    <a:lnTo>
                      <a:pt x="129" y="1311"/>
                    </a:lnTo>
                    <a:lnTo>
                      <a:pt x="134" y="1296"/>
                    </a:lnTo>
                    <a:lnTo>
                      <a:pt x="138" y="1277"/>
                    </a:lnTo>
                    <a:lnTo>
                      <a:pt x="144" y="1258"/>
                    </a:lnTo>
                    <a:lnTo>
                      <a:pt x="148" y="1241"/>
                    </a:lnTo>
                    <a:lnTo>
                      <a:pt x="153" y="1223"/>
                    </a:lnTo>
                    <a:lnTo>
                      <a:pt x="157" y="1206"/>
                    </a:lnTo>
                    <a:lnTo>
                      <a:pt x="163" y="1187"/>
                    </a:lnTo>
                    <a:lnTo>
                      <a:pt x="166" y="1168"/>
                    </a:lnTo>
                    <a:lnTo>
                      <a:pt x="172" y="1151"/>
                    </a:lnTo>
                    <a:lnTo>
                      <a:pt x="174" y="1130"/>
                    </a:lnTo>
                    <a:lnTo>
                      <a:pt x="180" y="1111"/>
                    </a:lnTo>
                    <a:lnTo>
                      <a:pt x="183" y="1092"/>
                    </a:lnTo>
                    <a:lnTo>
                      <a:pt x="187" y="1073"/>
                    </a:lnTo>
                    <a:lnTo>
                      <a:pt x="191" y="1055"/>
                    </a:lnTo>
                    <a:lnTo>
                      <a:pt x="195" y="1036"/>
                    </a:lnTo>
                    <a:lnTo>
                      <a:pt x="198" y="1015"/>
                    </a:lnTo>
                    <a:lnTo>
                      <a:pt x="204" y="996"/>
                    </a:lnTo>
                    <a:lnTo>
                      <a:pt x="206" y="977"/>
                    </a:lnTo>
                    <a:lnTo>
                      <a:pt x="210" y="958"/>
                    </a:lnTo>
                    <a:lnTo>
                      <a:pt x="212" y="939"/>
                    </a:lnTo>
                    <a:lnTo>
                      <a:pt x="215" y="921"/>
                    </a:lnTo>
                    <a:lnTo>
                      <a:pt x="217" y="900"/>
                    </a:lnTo>
                    <a:lnTo>
                      <a:pt x="221" y="881"/>
                    </a:lnTo>
                    <a:lnTo>
                      <a:pt x="223" y="862"/>
                    </a:lnTo>
                    <a:lnTo>
                      <a:pt x="227" y="845"/>
                    </a:lnTo>
                    <a:lnTo>
                      <a:pt x="229" y="824"/>
                    </a:lnTo>
                    <a:lnTo>
                      <a:pt x="231" y="805"/>
                    </a:lnTo>
                    <a:lnTo>
                      <a:pt x="231" y="787"/>
                    </a:lnTo>
                    <a:lnTo>
                      <a:pt x="232" y="768"/>
                    </a:lnTo>
                    <a:lnTo>
                      <a:pt x="234" y="749"/>
                    </a:lnTo>
                    <a:lnTo>
                      <a:pt x="236" y="730"/>
                    </a:lnTo>
                    <a:lnTo>
                      <a:pt x="236" y="711"/>
                    </a:lnTo>
                    <a:lnTo>
                      <a:pt x="238" y="694"/>
                    </a:lnTo>
                    <a:lnTo>
                      <a:pt x="238" y="675"/>
                    </a:lnTo>
                    <a:lnTo>
                      <a:pt x="240" y="656"/>
                    </a:lnTo>
                    <a:lnTo>
                      <a:pt x="240" y="639"/>
                    </a:lnTo>
                    <a:lnTo>
                      <a:pt x="242" y="620"/>
                    </a:lnTo>
                    <a:lnTo>
                      <a:pt x="242" y="603"/>
                    </a:lnTo>
                    <a:lnTo>
                      <a:pt x="242" y="585"/>
                    </a:lnTo>
                    <a:lnTo>
                      <a:pt x="244" y="568"/>
                    </a:lnTo>
                    <a:lnTo>
                      <a:pt x="244" y="551"/>
                    </a:lnTo>
                    <a:lnTo>
                      <a:pt x="244" y="534"/>
                    </a:lnTo>
                    <a:lnTo>
                      <a:pt x="244" y="515"/>
                    </a:lnTo>
                    <a:lnTo>
                      <a:pt x="244" y="500"/>
                    </a:lnTo>
                    <a:lnTo>
                      <a:pt x="244" y="483"/>
                    </a:lnTo>
                    <a:lnTo>
                      <a:pt x="244" y="466"/>
                    </a:lnTo>
                    <a:lnTo>
                      <a:pt x="244" y="449"/>
                    </a:lnTo>
                    <a:lnTo>
                      <a:pt x="244" y="434"/>
                    </a:lnTo>
                    <a:lnTo>
                      <a:pt x="244" y="419"/>
                    </a:lnTo>
                    <a:lnTo>
                      <a:pt x="244" y="402"/>
                    </a:lnTo>
                    <a:lnTo>
                      <a:pt x="244" y="386"/>
                    </a:lnTo>
                    <a:lnTo>
                      <a:pt x="242" y="371"/>
                    </a:lnTo>
                    <a:lnTo>
                      <a:pt x="242" y="356"/>
                    </a:lnTo>
                    <a:lnTo>
                      <a:pt x="242" y="343"/>
                    </a:lnTo>
                    <a:lnTo>
                      <a:pt x="242" y="328"/>
                    </a:lnTo>
                    <a:lnTo>
                      <a:pt x="242" y="315"/>
                    </a:lnTo>
                    <a:lnTo>
                      <a:pt x="242" y="301"/>
                    </a:lnTo>
                    <a:lnTo>
                      <a:pt x="240" y="286"/>
                    </a:lnTo>
                    <a:lnTo>
                      <a:pt x="240" y="273"/>
                    </a:lnTo>
                    <a:lnTo>
                      <a:pt x="238" y="260"/>
                    </a:lnTo>
                    <a:lnTo>
                      <a:pt x="238" y="249"/>
                    </a:lnTo>
                    <a:lnTo>
                      <a:pt x="238" y="235"/>
                    </a:lnTo>
                    <a:lnTo>
                      <a:pt x="236" y="224"/>
                    </a:lnTo>
                    <a:lnTo>
                      <a:pt x="236" y="213"/>
                    </a:lnTo>
                    <a:lnTo>
                      <a:pt x="236" y="201"/>
                    </a:lnTo>
                    <a:lnTo>
                      <a:pt x="234" y="190"/>
                    </a:lnTo>
                    <a:lnTo>
                      <a:pt x="234" y="181"/>
                    </a:lnTo>
                    <a:lnTo>
                      <a:pt x="232" y="169"/>
                    </a:lnTo>
                    <a:lnTo>
                      <a:pt x="232" y="162"/>
                    </a:lnTo>
                    <a:lnTo>
                      <a:pt x="232" y="150"/>
                    </a:lnTo>
                    <a:lnTo>
                      <a:pt x="231" y="143"/>
                    </a:lnTo>
                    <a:lnTo>
                      <a:pt x="231" y="134"/>
                    </a:lnTo>
                    <a:lnTo>
                      <a:pt x="231" y="126"/>
                    </a:lnTo>
                    <a:lnTo>
                      <a:pt x="231" y="118"/>
                    </a:lnTo>
                    <a:lnTo>
                      <a:pt x="229" y="111"/>
                    </a:lnTo>
                    <a:lnTo>
                      <a:pt x="229" y="103"/>
                    </a:lnTo>
                    <a:lnTo>
                      <a:pt x="229" y="98"/>
                    </a:lnTo>
                    <a:lnTo>
                      <a:pt x="227" y="92"/>
                    </a:lnTo>
                    <a:lnTo>
                      <a:pt x="227" y="86"/>
                    </a:lnTo>
                    <a:lnTo>
                      <a:pt x="227" y="81"/>
                    </a:lnTo>
                    <a:lnTo>
                      <a:pt x="227" y="79"/>
                    </a:lnTo>
                    <a:lnTo>
                      <a:pt x="225" y="71"/>
                    </a:lnTo>
                    <a:lnTo>
                      <a:pt x="225" y="66"/>
                    </a:lnTo>
                    <a:lnTo>
                      <a:pt x="225" y="62"/>
                    </a:lnTo>
                    <a:lnTo>
                      <a:pt x="187" y="35"/>
                    </a:lnTo>
                    <a:lnTo>
                      <a:pt x="2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50" name="Freeform 87"/>
              <p:cNvSpPr>
                <a:spLocks noChangeAspect="1"/>
              </p:cNvSpPr>
              <p:nvPr/>
            </p:nvSpPr>
            <p:spPr bwMode="auto">
              <a:xfrm>
                <a:off x="2969" y="1442"/>
                <a:ext cx="245" cy="561"/>
              </a:xfrm>
              <a:custGeom>
                <a:avLst/>
                <a:gdLst>
                  <a:gd name="T0" fmla="*/ 227 w 808"/>
                  <a:gd name="T1" fmla="*/ 10 h 1465"/>
                  <a:gd name="T2" fmla="*/ 206 w 808"/>
                  <a:gd name="T3" fmla="*/ 7 h 1465"/>
                  <a:gd name="T4" fmla="*/ 185 w 808"/>
                  <a:gd name="T5" fmla="*/ 4 h 1465"/>
                  <a:gd name="T6" fmla="*/ 160 w 808"/>
                  <a:gd name="T7" fmla="*/ 2 h 1465"/>
                  <a:gd name="T8" fmla="*/ 136 w 808"/>
                  <a:gd name="T9" fmla="*/ 1 h 1465"/>
                  <a:gd name="T10" fmla="*/ 110 w 808"/>
                  <a:gd name="T11" fmla="*/ 0 h 1465"/>
                  <a:gd name="T12" fmla="*/ 88 w 808"/>
                  <a:gd name="T13" fmla="*/ 0 h 1465"/>
                  <a:gd name="T14" fmla="*/ 67 w 808"/>
                  <a:gd name="T15" fmla="*/ 2 h 1465"/>
                  <a:gd name="T16" fmla="*/ 46 w 808"/>
                  <a:gd name="T17" fmla="*/ 4 h 1465"/>
                  <a:gd name="T18" fmla="*/ 31 w 808"/>
                  <a:gd name="T19" fmla="*/ 7 h 1465"/>
                  <a:gd name="T20" fmla="*/ 26 w 808"/>
                  <a:gd name="T21" fmla="*/ 29 h 1465"/>
                  <a:gd name="T22" fmla="*/ 20 w 808"/>
                  <a:gd name="T23" fmla="*/ 65 h 1465"/>
                  <a:gd name="T24" fmla="*/ 12 w 808"/>
                  <a:gd name="T25" fmla="*/ 114 h 1465"/>
                  <a:gd name="T26" fmla="*/ 6 w 808"/>
                  <a:gd name="T27" fmla="*/ 171 h 1465"/>
                  <a:gd name="T28" fmla="*/ 1 w 808"/>
                  <a:gd name="T29" fmla="*/ 234 h 1465"/>
                  <a:gd name="T30" fmla="*/ 0 w 808"/>
                  <a:gd name="T31" fmla="*/ 297 h 1465"/>
                  <a:gd name="T32" fmla="*/ 2 w 808"/>
                  <a:gd name="T33" fmla="*/ 358 h 1465"/>
                  <a:gd name="T34" fmla="*/ 7 w 808"/>
                  <a:gd name="T35" fmla="*/ 415 h 1465"/>
                  <a:gd name="T36" fmla="*/ 14 w 808"/>
                  <a:gd name="T37" fmla="*/ 465 h 1465"/>
                  <a:gd name="T38" fmla="*/ 20 w 808"/>
                  <a:gd name="T39" fmla="*/ 505 h 1465"/>
                  <a:gd name="T40" fmla="*/ 25 w 808"/>
                  <a:gd name="T41" fmla="*/ 533 h 1465"/>
                  <a:gd name="T42" fmla="*/ 32 w 808"/>
                  <a:gd name="T43" fmla="*/ 548 h 1465"/>
                  <a:gd name="T44" fmla="*/ 57 w 808"/>
                  <a:gd name="T45" fmla="*/ 554 h 1465"/>
                  <a:gd name="T46" fmla="*/ 78 w 808"/>
                  <a:gd name="T47" fmla="*/ 557 h 1465"/>
                  <a:gd name="T48" fmla="*/ 96 w 808"/>
                  <a:gd name="T49" fmla="*/ 559 h 1465"/>
                  <a:gd name="T50" fmla="*/ 116 w 808"/>
                  <a:gd name="T51" fmla="*/ 560 h 1465"/>
                  <a:gd name="T52" fmla="*/ 136 w 808"/>
                  <a:gd name="T53" fmla="*/ 559 h 1465"/>
                  <a:gd name="T54" fmla="*/ 155 w 808"/>
                  <a:gd name="T55" fmla="*/ 557 h 1465"/>
                  <a:gd name="T56" fmla="*/ 174 w 808"/>
                  <a:gd name="T57" fmla="*/ 554 h 1465"/>
                  <a:gd name="T58" fmla="*/ 197 w 808"/>
                  <a:gd name="T59" fmla="*/ 548 h 1465"/>
                  <a:gd name="T60" fmla="*/ 186 w 808"/>
                  <a:gd name="T61" fmla="*/ 531 h 1465"/>
                  <a:gd name="T62" fmla="*/ 164 w 808"/>
                  <a:gd name="T63" fmla="*/ 535 h 1465"/>
                  <a:gd name="T64" fmla="*/ 145 w 808"/>
                  <a:gd name="T65" fmla="*/ 538 h 1465"/>
                  <a:gd name="T66" fmla="*/ 128 w 808"/>
                  <a:gd name="T67" fmla="*/ 542 h 1465"/>
                  <a:gd name="T68" fmla="*/ 106 w 808"/>
                  <a:gd name="T69" fmla="*/ 543 h 1465"/>
                  <a:gd name="T70" fmla="*/ 80 w 808"/>
                  <a:gd name="T71" fmla="*/ 537 h 1465"/>
                  <a:gd name="T72" fmla="*/ 54 w 808"/>
                  <a:gd name="T73" fmla="*/ 530 h 1465"/>
                  <a:gd name="T74" fmla="*/ 42 w 808"/>
                  <a:gd name="T75" fmla="*/ 525 h 1465"/>
                  <a:gd name="T76" fmla="*/ 37 w 808"/>
                  <a:gd name="T77" fmla="*/ 502 h 1465"/>
                  <a:gd name="T78" fmla="*/ 32 w 808"/>
                  <a:gd name="T79" fmla="*/ 471 h 1465"/>
                  <a:gd name="T80" fmla="*/ 25 w 808"/>
                  <a:gd name="T81" fmla="*/ 429 h 1465"/>
                  <a:gd name="T82" fmla="*/ 20 w 808"/>
                  <a:gd name="T83" fmla="*/ 380 h 1465"/>
                  <a:gd name="T84" fmla="*/ 16 w 808"/>
                  <a:gd name="T85" fmla="*/ 325 h 1465"/>
                  <a:gd name="T86" fmla="*/ 15 w 808"/>
                  <a:gd name="T87" fmla="*/ 268 h 1465"/>
                  <a:gd name="T88" fmla="*/ 18 w 808"/>
                  <a:gd name="T89" fmla="*/ 208 h 1465"/>
                  <a:gd name="T90" fmla="*/ 23 w 808"/>
                  <a:gd name="T91" fmla="*/ 153 h 1465"/>
                  <a:gd name="T92" fmla="*/ 29 w 808"/>
                  <a:gd name="T93" fmla="*/ 103 h 1465"/>
                  <a:gd name="T94" fmla="*/ 35 w 808"/>
                  <a:gd name="T95" fmla="*/ 63 h 1465"/>
                  <a:gd name="T96" fmla="*/ 40 w 808"/>
                  <a:gd name="T97" fmla="*/ 33 h 1465"/>
                  <a:gd name="T98" fmla="*/ 50 w 808"/>
                  <a:gd name="T99" fmla="*/ 25 h 1465"/>
                  <a:gd name="T100" fmla="*/ 72 w 808"/>
                  <a:gd name="T101" fmla="*/ 23 h 1465"/>
                  <a:gd name="T102" fmla="*/ 90 w 808"/>
                  <a:gd name="T103" fmla="*/ 20 h 1465"/>
                  <a:gd name="T104" fmla="*/ 112 w 808"/>
                  <a:gd name="T105" fmla="*/ 19 h 1465"/>
                  <a:gd name="T106" fmla="*/ 134 w 808"/>
                  <a:gd name="T107" fmla="*/ 18 h 1465"/>
                  <a:gd name="T108" fmla="*/ 156 w 808"/>
                  <a:gd name="T109" fmla="*/ 19 h 1465"/>
                  <a:gd name="T110" fmla="*/ 177 w 808"/>
                  <a:gd name="T111" fmla="*/ 20 h 1465"/>
                  <a:gd name="T112" fmla="*/ 195 w 808"/>
                  <a:gd name="T113" fmla="*/ 23 h 1465"/>
                  <a:gd name="T114" fmla="*/ 219 w 808"/>
                  <a:gd name="T115" fmla="*/ 28 h 1465"/>
                  <a:gd name="T116" fmla="*/ 245 w 808"/>
                  <a:gd name="T117" fmla="*/ 13 h 146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808" h="1465">
                    <a:moveTo>
                      <a:pt x="808" y="34"/>
                    </a:moveTo>
                    <a:lnTo>
                      <a:pt x="806" y="32"/>
                    </a:lnTo>
                    <a:lnTo>
                      <a:pt x="798" y="32"/>
                    </a:lnTo>
                    <a:lnTo>
                      <a:pt x="794" y="30"/>
                    </a:lnTo>
                    <a:lnTo>
                      <a:pt x="787" y="30"/>
                    </a:lnTo>
                    <a:lnTo>
                      <a:pt x="781" y="29"/>
                    </a:lnTo>
                    <a:lnTo>
                      <a:pt x="776" y="29"/>
                    </a:lnTo>
                    <a:lnTo>
                      <a:pt x="766" y="27"/>
                    </a:lnTo>
                    <a:lnTo>
                      <a:pt x="757" y="27"/>
                    </a:lnTo>
                    <a:lnTo>
                      <a:pt x="747" y="25"/>
                    </a:lnTo>
                    <a:lnTo>
                      <a:pt x="738" y="23"/>
                    </a:lnTo>
                    <a:lnTo>
                      <a:pt x="732" y="23"/>
                    </a:lnTo>
                    <a:lnTo>
                      <a:pt x="727" y="21"/>
                    </a:lnTo>
                    <a:lnTo>
                      <a:pt x="719" y="21"/>
                    </a:lnTo>
                    <a:lnTo>
                      <a:pt x="713" y="21"/>
                    </a:lnTo>
                    <a:lnTo>
                      <a:pt x="708" y="19"/>
                    </a:lnTo>
                    <a:lnTo>
                      <a:pt x="702" y="19"/>
                    </a:lnTo>
                    <a:lnTo>
                      <a:pt x="694" y="19"/>
                    </a:lnTo>
                    <a:lnTo>
                      <a:pt x="689" y="19"/>
                    </a:lnTo>
                    <a:lnTo>
                      <a:pt x="681" y="17"/>
                    </a:lnTo>
                    <a:lnTo>
                      <a:pt x="674" y="17"/>
                    </a:lnTo>
                    <a:lnTo>
                      <a:pt x="668" y="15"/>
                    </a:lnTo>
                    <a:lnTo>
                      <a:pt x="660" y="15"/>
                    </a:lnTo>
                    <a:lnTo>
                      <a:pt x="653" y="15"/>
                    </a:lnTo>
                    <a:lnTo>
                      <a:pt x="645" y="13"/>
                    </a:lnTo>
                    <a:lnTo>
                      <a:pt x="640" y="13"/>
                    </a:lnTo>
                    <a:lnTo>
                      <a:pt x="632" y="13"/>
                    </a:lnTo>
                    <a:lnTo>
                      <a:pt x="625" y="12"/>
                    </a:lnTo>
                    <a:lnTo>
                      <a:pt x="617" y="12"/>
                    </a:lnTo>
                    <a:lnTo>
                      <a:pt x="609" y="10"/>
                    </a:lnTo>
                    <a:lnTo>
                      <a:pt x="602" y="10"/>
                    </a:lnTo>
                    <a:lnTo>
                      <a:pt x="592" y="10"/>
                    </a:lnTo>
                    <a:lnTo>
                      <a:pt x="587" y="8"/>
                    </a:lnTo>
                    <a:lnTo>
                      <a:pt x="577" y="8"/>
                    </a:lnTo>
                    <a:lnTo>
                      <a:pt x="570" y="8"/>
                    </a:lnTo>
                    <a:lnTo>
                      <a:pt x="562" y="8"/>
                    </a:lnTo>
                    <a:lnTo>
                      <a:pt x="553" y="6"/>
                    </a:lnTo>
                    <a:lnTo>
                      <a:pt x="545" y="6"/>
                    </a:lnTo>
                    <a:lnTo>
                      <a:pt x="538" y="6"/>
                    </a:lnTo>
                    <a:lnTo>
                      <a:pt x="528" y="4"/>
                    </a:lnTo>
                    <a:lnTo>
                      <a:pt x="521" y="4"/>
                    </a:lnTo>
                    <a:lnTo>
                      <a:pt x="513" y="4"/>
                    </a:lnTo>
                    <a:lnTo>
                      <a:pt x="504" y="4"/>
                    </a:lnTo>
                    <a:lnTo>
                      <a:pt x="496" y="4"/>
                    </a:lnTo>
                    <a:lnTo>
                      <a:pt x="487" y="4"/>
                    </a:lnTo>
                    <a:lnTo>
                      <a:pt x="479" y="2"/>
                    </a:lnTo>
                    <a:lnTo>
                      <a:pt x="472" y="2"/>
                    </a:lnTo>
                    <a:lnTo>
                      <a:pt x="462" y="2"/>
                    </a:lnTo>
                    <a:lnTo>
                      <a:pt x="455" y="2"/>
                    </a:lnTo>
                    <a:lnTo>
                      <a:pt x="447" y="2"/>
                    </a:lnTo>
                    <a:lnTo>
                      <a:pt x="438" y="2"/>
                    </a:lnTo>
                    <a:lnTo>
                      <a:pt x="430" y="0"/>
                    </a:lnTo>
                    <a:lnTo>
                      <a:pt x="421" y="0"/>
                    </a:lnTo>
                    <a:lnTo>
                      <a:pt x="413" y="0"/>
                    </a:lnTo>
                    <a:lnTo>
                      <a:pt x="406" y="0"/>
                    </a:lnTo>
                    <a:lnTo>
                      <a:pt x="396" y="0"/>
                    </a:lnTo>
                    <a:lnTo>
                      <a:pt x="389" y="0"/>
                    </a:lnTo>
                    <a:lnTo>
                      <a:pt x="381" y="0"/>
                    </a:lnTo>
                    <a:lnTo>
                      <a:pt x="374" y="0"/>
                    </a:lnTo>
                    <a:lnTo>
                      <a:pt x="364" y="0"/>
                    </a:lnTo>
                    <a:lnTo>
                      <a:pt x="357" y="0"/>
                    </a:lnTo>
                    <a:lnTo>
                      <a:pt x="349" y="0"/>
                    </a:lnTo>
                    <a:lnTo>
                      <a:pt x="340" y="0"/>
                    </a:lnTo>
                    <a:lnTo>
                      <a:pt x="332" y="0"/>
                    </a:lnTo>
                    <a:lnTo>
                      <a:pt x="326" y="0"/>
                    </a:lnTo>
                    <a:lnTo>
                      <a:pt x="317" y="0"/>
                    </a:lnTo>
                    <a:lnTo>
                      <a:pt x="311" y="0"/>
                    </a:lnTo>
                    <a:lnTo>
                      <a:pt x="304" y="0"/>
                    </a:lnTo>
                    <a:lnTo>
                      <a:pt x="296" y="0"/>
                    </a:lnTo>
                    <a:lnTo>
                      <a:pt x="289" y="0"/>
                    </a:lnTo>
                    <a:lnTo>
                      <a:pt x="281" y="2"/>
                    </a:lnTo>
                    <a:lnTo>
                      <a:pt x="273" y="2"/>
                    </a:lnTo>
                    <a:lnTo>
                      <a:pt x="266" y="4"/>
                    </a:lnTo>
                    <a:lnTo>
                      <a:pt x="260" y="4"/>
                    </a:lnTo>
                    <a:lnTo>
                      <a:pt x="255" y="4"/>
                    </a:lnTo>
                    <a:lnTo>
                      <a:pt x="247" y="4"/>
                    </a:lnTo>
                    <a:lnTo>
                      <a:pt x="240" y="4"/>
                    </a:lnTo>
                    <a:lnTo>
                      <a:pt x="234" y="4"/>
                    </a:lnTo>
                    <a:lnTo>
                      <a:pt x="226" y="6"/>
                    </a:lnTo>
                    <a:lnTo>
                      <a:pt x="221" y="6"/>
                    </a:lnTo>
                    <a:lnTo>
                      <a:pt x="215" y="6"/>
                    </a:lnTo>
                    <a:lnTo>
                      <a:pt x="209" y="6"/>
                    </a:lnTo>
                    <a:lnTo>
                      <a:pt x="204" y="8"/>
                    </a:lnTo>
                    <a:lnTo>
                      <a:pt x="198" y="8"/>
                    </a:lnTo>
                    <a:lnTo>
                      <a:pt x="192" y="8"/>
                    </a:lnTo>
                    <a:lnTo>
                      <a:pt x="187" y="8"/>
                    </a:lnTo>
                    <a:lnTo>
                      <a:pt x="179" y="8"/>
                    </a:lnTo>
                    <a:lnTo>
                      <a:pt x="170" y="10"/>
                    </a:lnTo>
                    <a:lnTo>
                      <a:pt x="160" y="10"/>
                    </a:lnTo>
                    <a:lnTo>
                      <a:pt x="151" y="10"/>
                    </a:lnTo>
                    <a:lnTo>
                      <a:pt x="143" y="12"/>
                    </a:lnTo>
                    <a:lnTo>
                      <a:pt x="134" y="12"/>
                    </a:lnTo>
                    <a:lnTo>
                      <a:pt x="128" y="13"/>
                    </a:lnTo>
                    <a:lnTo>
                      <a:pt x="122" y="13"/>
                    </a:lnTo>
                    <a:lnTo>
                      <a:pt x="117" y="13"/>
                    </a:lnTo>
                    <a:lnTo>
                      <a:pt x="113" y="13"/>
                    </a:lnTo>
                    <a:lnTo>
                      <a:pt x="109" y="15"/>
                    </a:lnTo>
                    <a:lnTo>
                      <a:pt x="104" y="15"/>
                    </a:lnTo>
                    <a:lnTo>
                      <a:pt x="102" y="17"/>
                    </a:lnTo>
                    <a:lnTo>
                      <a:pt x="100" y="21"/>
                    </a:lnTo>
                    <a:lnTo>
                      <a:pt x="98" y="27"/>
                    </a:lnTo>
                    <a:lnTo>
                      <a:pt x="98" y="34"/>
                    </a:lnTo>
                    <a:lnTo>
                      <a:pt x="96" y="38"/>
                    </a:lnTo>
                    <a:lnTo>
                      <a:pt x="94" y="42"/>
                    </a:lnTo>
                    <a:lnTo>
                      <a:pt x="92" y="49"/>
                    </a:lnTo>
                    <a:lnTo>
                      <a:pt x="92" y="55"/>
                    </a:lnTo>
                    <a:lnTo>
                      <a:pt x="88" y="61"/>
                    </a:lnTo>
                    <a:lnTo>
                      <a:pt x="88" y="68"/>
                    </a:lnTo>
                    <a:lnTo>
                      <a:pt x="87" y="76"/>
                    </a:lnTo>
                    <a:lnTo>
                      <a:pt x="85" y="83"/>
                    </a:lnTo>
                    <a:lnTo>
                      <a:pt x="83" y="91"/>
                    </a:lnTo>
                    <a:lnTo>
                      <a:pt x="81" y="100"/>
                    </a:lnTo>
                    <a:lnTo>
                      <a:pt x="79" y="108"/>
                    </a:lnTo>
                    <a:lnTo>
                      <a:pt x="77" y="119"/>
                    </a:lnTo>
                    <a:lnTo>
                      <a:pt x="75" y="127"/>
                    </a:lnTo>
                    <a:lnTo>
                      <a:pt x="73" y="138"/>
                    </a:lnTo>
                    <a:lnTo>
                      <a:pt x="72" y="147"/>
                    </a:lnTo>
                    <a:lnTo>
                      <a:pt x="70" y="161"/>
                    </a:lnTo>
                    <a:lnTo>
                      <a:pt x="66" y="170"/>
                    </a:lnTo>
                    <a:lnTo>
                      <a:pt x="64" y="181"/>
                    </a:lnTo>
                    <a:lnTo>
                      <a:pt x="60" y="193"/>
                    </a:lnTo>
                    <a:lnTo>
                      <a:pt x="58" y="204"/>
                    </a:lnTo>
                    <a:lnTo>
                      <a:pt x="56" y="217"/>
                    </a:lnTo>
                    <a:lnTo>
                      <a:pt x="55" y="231"/>
                    </a:lnTo>
                    <a:lnTo>
                      <a:pt x="53" y="244"/>
                    </a:lnTo>
                    <a:lnTo>
                      <a:pt x="51" y="257"/>
                    </a:lnTo>
                    <a:lnTo>
                      <a:pt x="47" y="270"/>
                    </a:lnTo>
                    <a:lnTo>
                      <a:pt x="45" y="283"/>
                    </a:lnTo>
                    <a:lnTo>
                      <a:pt x="41" y="297"/>
                    </a:lnTo>
                    <a:lnTo>
                      <a:pt x="39" y="312"/>
                    </a:lnTo>
                    <a:lnTo>
                      <a:pt x="38" y="325"/>
                    </a:lnTo>
                    <a:lnTo>
                      <a:pt x="34" y="340"/>
                    </a:lnTo>
                    <a:lnTo>
                      <a:pt x="32" y="355"/>
                    </a:lnTo>
                    <a:lnTo>
                      <a:pt x="30" y="370"/>
                    </a:lnTo>
                    <a:lnTo>
                      <a:pt x="28" y="385"/>
                    </a:lnTo>
                    <a:lnTo>
                      <a:pt x="26" y="400"/>
                    </a:lnTo>
                    <a:lnTo>
                      <a:pt x="24" y="415"/>
                    </a:lnTo>
                    <a:lnTo>
                      <a:pt x="22" y="431"/>
                    </a:lnTo>
                    <a:lnTo>
                      <a:pt x="21" y="446"/>
                    </a:lnTo>
                    <a:lnTo>
                      <a:pt x="17" y="463"/>
                    </a:lnTo>
                    <a:lnTo>
                      <a:pt x="15" y="478"/>
                    </a:lnTo>
                    <a:lnTo>
                      <a:pt x="15" y="495"/>
                    </a:lnTo>
                    <a:lnTo>
                      <a:pt x="11" y="512"/>
                    </a:lnTo>
                    <a:lnTo>
                      <a:pt x="11" y="529"/>
                    </a:lnTo>
                    <a:lnTo>
                      <a:pt x="9" y="544"/>
                    </a:lnTo>
                    <a:lnTo>
                      <a:pt x="7" y="561"/>
                    </a:lnTo>
                    <a:lnTo>
                      <a:pt x="5" y="576"/>
                    </a:lnTo>
                    <a:lnTo>
                      <a:pt x="5" y="593"/>
                    </a:lnTo>
                    <a:lnTo>
                      <a:pt x="4" y="610"/>
                    </a:lnTo>
                    <a:lnTo>
                      <a:pt x="4" y="627"/>
                    </a:lnTo>
                    <a:lnTo>
                      <a:pt x="2" y="644"/>
                    </a:lnTo>
                    <a:lnTo>
                      <a:pt x="0" y="659"/>
                    </a:lnTo>
                    <a:lnTo>
                      <a:pt x="0" y="676"/>
                    </a:lnTo>
                    <a:lnTo>
                      <a:pt x="0" y="693"/>
                    </a:lnTo>
                    <a:lnTo>
                      <a:pt x="0" y="710"/>
                    </a:lnTo>
                    <a:lnTo>
                      <a:pt x="0" y="727"/>
                    </a:lnTo>
                    <a:lnTo>
                      <a:pt x="0" y="742"/>
                    </a:lnTo>
                    <a:lnTo>
                      <a:pt x="0" y="761"/>
                    </a:lnTo>
                    <a:lnTo>
                      <a:pt x="0" y="776"/>
                    </a:lnTo>
                    <a:lnTo>
                      <a:pt x="0" y="791"/>
                    </a:lnTo>
                    <a:lnTo>
                      <a:pt x="0" y="808"/>
                    </a:lnTo>
                    <a:lnTo>
                      <a:pt x="0" y="825"/>
                    </a:lnTo>
                    <a:lnTo>
                      <a:pt x="0" y="840"/>
                    </a:lnTo>
                    <a:lnTo>
                      <a:pt x="2" y="855"/>
                    </a:lnTo>
                    <a:lnTo>
                      <a:pt x="2" y="872"/>
                    </a:lnTo>
                    <a:lnTo>
                      <a:pt x="4" y="887"/>
                    </a:lnTo>
                    <a:lnTo>
                      <a:pt x="4" y="902"/>
                    </a:lnTo>
                    <a:lnTo>
                      <a:pt x="5" y="919"/>
                    </a:lnTo>
                    <a:lnTo>
                      <a:pt x="5" y="935"/>
                    </a:lnTo>
                    <a:lnTo>
                      <a:pt x="7" y="950"/>
                    </a:lnTo>
                    <a:lnTo>
                      <a:pt x="9" y="965"/>
                    </a:lnTo>
                    <a:lnTo>
                      <a:pt x="11" y="982"/>
                    </a:lnTo>
                    <a:lnTo>
                      <a:pt x="11" y="995"/>
                    </a:lnTo>
                    <a:lnTo>
                      <a:pt x="15" y="1012"/>
                    </a:lnTo>
                    <a:lnTo>
                      <a:pt x="15" y="1025"/>
                    </a:lnTo>
                    <a:lnTo>
                      <a:pt x="17" y="1040"/>
                    </a:lnTo>
                    <a:lnTo>
                      <a:pt x="19" y="1055"/>
                    </a:lnTo>
                    <a:lnTo>
                      <a:pt x="21" y="1069"/>
                    </a:lnTo>
                    <a:lnTo>
                      <a:pt x="22" y="1084"/>
                    </a:lnTo>
                    <a:lnTo>
                      <a:pt x="24" y="1097"/>
                    </a:lnTo>
                    <a:lnTo>
                      <a:pt x="26" y="1110"/>
                    </a:lnTo>
                    <a:lnTo>
                      <a:pt x="30" y="1125"/>
                    </a:lnTo>
                    <a:lnTo>
                      <a:pt x="32" y="1136"/>
                    </a:lnTo>
                    <a:lnTo>
                      <a:pt x="34" y="1150"/>
                    </a:lnTo>
                    <a:lnTo>
                      <a:pt x="36" y="1163"/>
                    </a:lnTo>
                    <a:lnTo>
                      <a:pt x="38" y="1176"/>
                    </a:lnTo>
                    <a:lnTo>
                      <a:pt x="39" y="1189"/>
                    </a:lnTo>
                    <a:lnTo>
                      <a:pt x="41" y="1201"/>
                    </a:lnTo>
                    <a:lnTo>
                      <a:pt x="45" y="1214"/>
                    </a:lnTo>
                    <a:lnTo>
                      <a:pt x="47" y="1225"/>
                    </a:lnTo>
                    <a:lnTo>
                      <a:pt x="49" y="1236"/>
                    </a:lnTo>
                    <a:lnTo>
                      <a:pt x="51" y="1248"/>
                    </a:lnTo>
                    <a:lnTo>
                      <a:pt x="53" y="1259"/>
                    </a:lnTo>
                    <a:lnTo>
                      <a:pt x="55" y="1269"/>
                    </a:lnTo>
                    <a:lnTo>
                      <a:pt x="56" y="1280"/>
                    </a:lnTo>
                    <a:lnTo>
                      <a:pt x="58" y="1289"/>
                    </a:lnTo>
                    <a:lnTo>
                      <a:pt x="60" y="1299"/>
                    </a:lnTo>
                    <a:lnTo>
                      <a:pt x="64" y="1308"/>
                    </a:lnTo>
                    <a:lnTo>
                      <a:pt x="66" y="1318"/>
                    </a:lnTo>
                    <a:lnTo>
                      <a:pt x="68" y="1327"/>
                    </a:lnTo>
                    <a:lnTo>
                      <a:pt x="70" y="1335"/>
                    </a:lnTo>
                    <a:lnTo>
                      <a:pt x="72" y="1344"/>
                    </a:lnTo>
                    <a:lnTo>
                      <a:pt x="73" y="1352"/>
                    </a:lnTo>
                    <a:lnTo>
                      <a:pt x="75" y="1359"/>
                    </a:lnTo>
                    <a:lnTo>
                      <a:pt x="77" y="1365"/>
                    </a:lnTo>
                    <a:lnTo>
                      <a:pt x="79" y="1374"/>
                    </a:lnTo>
                    <a:lnTo>
                      <a:pt x="81" y="1380"/>
                    </a:lnTo>
                    <a:lnTo>
                      <a:pt x="81" y="1386"/>
                    </a:lnTo>
                    <a:lnTo>
                      <a:pt x="83" y="1391"/>
                    </a:lnTo>
                    <a:lnTo>
                      <a:pt x="85" y="1397"/>
                    </a:lnTo>
                    <a:lnTo>
                      <a:pt x="87" y="1406"/>
                    </a:lnTo>
                    <a:lnTo>
                      <a:pt x="90" y="1416"/>
                    </a:lnTo>
                    <a:lnTo>
                      <a:pt x="92" y="1420"/>
                    </a:lnTo>
                    <a:lnTo>
                      <a:pt x="94" y="1425"/>
                    </a:lnTo>
                    <a:lnTo>
                      <a:pt x="94" y="1427"/>
                    </a:lnTo>
                    <a:lnTo>
                      <a:pt x="96" y="1429"/>
                    </a:lnTo>
                    <a:lnTo>
                      <a:pt x="100" y="1429"/>
                    </a:lnTo>
                    <a:lnTo>
                      <a:pt x="107" y="1431"/>
                    </a:lnTo>
                    <a:lnTo>
                      <a:pt x="117" y="1433"/>
                    </a:lnTo>
                    <a:lnTo>
                      <a:pt x="122" y="1433"/>
                    </a:lnTo>
                    <a:lnTo>
                      <a:pt x="128" y="1437"/>
                    </a:lnTo>
                    <a:lnTo>
                      <a:pt x="134" y="1437"/>
                    </a:lnTo>
                    <a:lnTo>
                      <a:pt x="143" y="1438"/>
                    </a:lnTo>
                    <a:lnTo>
                      <a:pt x="151" y="1440"/>
                    </a:lnTo>
                    <a:lnTo>
                      <a:pt x="160" y="1442"/>
                    </a:lnTo>
                    <a:lnTo>
                      <a:pt x="168" y="1442"/>
                    </a:lnTo>
                    <a:lnTo>
                      <a:pt x="177" y="1444"/>
                    </a:lnTo>
                    <a:lnTo>
                      <a:pt x="187" y="1446"/>
                    </a:lnTo>
                    <a:lnTo>
                      <a:pt x="196" y="1446"/>
                    </a:lnTo>
                    <a:lnTo>
                      <a:pt x="207" y="1448"/>
                    </a:lnTo>
                    <a:lnTo>
                      <a:pt x="217" y="1450"/>
                    </a:lnTo>
                    <a:lnTo>
                      <a:pt x="223" y="1450"/>
                    </a:lnTo>
                    <a:lnTo>
                      <a:pt x="228" y="1450"/>
                    </a:lnTo>
                    <a:lnTo>
                      <a:pt x="234" y="1452"/>
                    </a:lnTo>
                    <a:lnTo>
                      <a:pt x="240" y="1452"/>
                    </a:lnTo>
                    <a:lnTo>
                      <a:pt x="245" y="1452"/>
                    </a:lnTo>
                    <a:lnTo>
                      <a:pt x="251" y="1454"/>
                    </a:lnTo>
                    <a:lnTo>
                      <a:pt x="258" y="1454"/>
                    </a:lnTo>
                    <a:lnTo>
                      <a:pt x="264" y="1455"/>
                    </a:lnTo>
                    <a:lnTo>
                      <a:pt x="270" y="1455"/>
                    </a:lnTo>
                    <a:lnTo>
                      <a:pt x="275" y="1455"/>
                    </a:lnTo>
                    <a:lnTo>
                      <a:pt x="281" y="1455"/>
                    </a:lnTo>
                    <a:lnTo>
                      <a:pt x="287" y="1457"/>
                    </a:lnTo>
                    <a:lnTo>
                      <a:pt x="292" y="1457"/>
                    </a:lnTo>
                    <a:lnTo>
                      <a:pt x="298" y="1459"/>
                    </a:lnTo>
                    <a:lnTo>
                      <a:pt x="306" y="1459"/>
                    </a:lnTo>
                    <a:lnTo>
                      <a:pt x="311" y="1461"/>
                    </a:lnTo>
                    <a:lnTo>
                      <a:pt x="317" y="1461"/>
                    </a:lnTo>
                    <a:lnTo>
                      <a:pt x="324" y="1461"/>
                    </a:lnTo>
                    <a:lnTo>
                      <a:pt x="330" y="1461"/>
                    </a:lnTo>
                    <a:lnTo>
                      <a:pt x="338" y="1463"/>
                    </a:lnTo>
                    <a:lnTo>
                      <a:pt x="343" y="1463"/>
                    </a:lnTo>
                    <a:lnTo>
                      <a:pt x="351" y="1463"/>
                    </a:lnTo>
                    <a:lnTo>
                      <a:pt x="357" y="1463"/>
                    </a:lnTo>
                    <a:lnTo>
                      <a:pt x="364" y="1465"/>
                    </a:lnTo>
                    <a:lnTo>
                      <a:pt x="370" y="1463"/>
                    </a:lnTo>
                    <a:lnTo>
                      <a:pt x="375" y="1463"/>
                    </a:lnTo>
                    <a:lnTo>
                      <a:pt x="383" y="1463"/>
                    </a:lnTo>
                    <a:lnTo>
                      <a:pt x="389" y="1463"/>
                    </a:lnTo>
                    <a:lnTo>
                      <a:pt x="396" y="1463"/>
                    </a:lnTo>
                    <a:lnTo>
                      <a:pt x="402" y="1463"/>
                    </a:lnTo>
                    <a:lnTo>
                      <a:pt x="409" y="1463"/>
                    </a:lnTo>
                    <a:lnTo>
                      <a:pt x="415" y="1463"/>
                    </a:lnTo>
                    <a:lnTo>
                      <a:pt x="423" y="1463"/>
                    </a:lnTo>
                    <a:lnTo>
                      <a:pt x="428" y="1463"/>
                    </a:lnTo>
                    <a:lnTo>
                      <a:pt x="436" y="1461"/>
                    </a:lnTo>
                    <a:lnTo>
                      <a:pt x="443" y="1461"/>
                    </a:lnTo>
                    <a:lnTo>
                      <a:pt x="449" y="1461"/>
                    </a:lnTo>
                    <a:lnTo>
                      <a:pt x="455" y="1461"/>
                    </a:lnTo>
                    <a:lnTo>
                      <a:pt x="462" y="1461"/>
                    </a:lnTo>
                    <a:lnTo>
                      <a:pt x="470" y="1461"/>
                    </a:lnTo>
                    <a:lnTo>
                      <a:pt x="475" y="1459"/>
                    </a:lnTo>
                    <a:lnTo>
                      <a:pt x="481" y="1459"/>
                    </a:lnTo>
                    <a:lnTo>
                      <a:pt x="487" y="1457"/>
                    </a:lnTo>
                    <a:lnTo>
                      <a:pt x="494" y="1457"/>
                    </a:lnTo>
                    <a:lnTo>
                      <a:pt x="500" y="1455"/>
                    </a:lnTo>
                    <a:lnTo>
                      <a:pt x="506" y="1455"/>
                    </a:lnTo>
                    <a:lnTo>
                      <a:pt x="511" y="1454"/>
                    </a:lnTo>
                    <a:lnTo>
                      <a:pt x="519" y="1454"/>
                    </a:lnTo>
                    <a:lnTo>
                      <a:pt x="525" y="1454"/>
                    </a:lnTo>
                    <a:lnTo>
                      <a:pt x="530" y="1452"/>
                    </a:lnTo>
                    <a:lnTo>
                      <a:pt x="536" y="1452"/>
                    </a:lnTo>
                    <a:lnTo>
                      <a:pt x="542" y="1452"/>
                    </a:lnTo>
                    <a:lnTo>
                      <a:pt x="547" y="1450"/>
                    </a:lnTo>
                    <a:lnTo>
                      <a:pt x="553" y="1450"/>
                    </a:lnTo>
                    <a:lnTo>
                      <a:pt x="559" y="1448"/>
                    </a:lnTo>
                    <a:lnTo>
                      <a:pt x="564" y="1448"/>
                    </a:lnTo>
                    <a:lnTo>
                      <a:pt x="574" y="1446"/>
                    </a:lnTo>
                    <a:lnTo>
                      <a:pt x="585" y="1444"/>
                    </a:lnTo>
                    <a:lnTo>
                      <a:pt x="592" y="1442"/>
                    </a:lnTo>
                    <a:lnTo>
                      <a:pt x="604" y="1440"/>
                    </a:lnTo>
                    <a:lnTo>
                      <a:pt x="611" y="1438"/>
                    </a:lnTo>
                    <a:lnTo>
                      <a:pt x="619" y="1438"/>
                    </a:lnTo>
                    <a:lnTo>
                      <a:pt x="625" y="1437"/>
                    </a:lnTo>
                    <a:lnTo>
                      <a:pt x="634" y="1435"/>
                    </a:lnTo>
                    <a:lnTo>
                      <a:pt x="638" y="1433"/>
                    </a:lnTo>
                    <a:lnTo>
                      <a:pt x="643" y="1431"/>
                    </a:lnTo>
                    <a:lnTo>
                      <a:pt x="649" y="1431"/>
                    </a:lnTo>
                    <a:lnTo>
                      <a:pt x="653" y="1431"/>
                    </a:lnTo>
                    <a:lnTo>
                      <a:pt x="659" y="1429"/>
                    </a:lnTo>
                    <a:lnTo>
                      <a:pt x="660" y="1429"/>
                    </a:lnTo>
                    <a:lnTo>
                      <a:pt x="653" y="1380"/>
                    </a:lnTo>
                    <a:lnTo>
                      <a:pt x="649" y="1380"/>
                    </a:lnTo>
                    <a:lnTo>
                      <a:pt x="642" y="1380"/>
                    </a:lnTo>
                    <a:lnTo>
                      <a:pt x="636" y="1380"/>
                    </a:lnTo>
                    <a:lnTo>
                      <a:pt x="628" y="1382"/>
                    </a:lnTo>
                    <a:lnTo>
                      <a:pt x="621" y="1384"/>
                    </a:lnTo>
                    <a:lnTo>
                      <a:pt x="615" y="1386"/>
                    </a:lnTo>
                    <a:lnTo>
                      <a:pt x="606" y="1386"/>
                    </a:lnTo>
                    <a:lnTo>
                      <a:pt x="596" y="1389"/>
                    </a:lnTo>
                    <a:lnTo>
                      <a:pt x="587" y="1389"/>
                    </a:lnTo>
                    <a:lnTo>
                      <a:pt x="575" y="1393"/>
                    </a:lnTo>
                    <a:lnTo>
                      <a:pt x="570" y="1393"/>
                    </a:lnTo>
                    <a:lnTo>
                      <a:pt x="564" y="1393"/>
                    </a:lnTo>
                    <a:lnTo>
                      <a:pt x="559" y="1395"/>
                    </a:lnTo>
                    <a:lnTo>
                      <a:pt x="553" y="1395"/>
                    </a:lnTo>
                    <a:lnTo>
                      <a:pt x="547" y="1397"/>
                    </a:lnTo>
                    <a:lnTo>
                      <a:pt x="542" y="1397"/>
                    </a:lnTo>
                    <a:lnTo>
                      <a:pt x="534" y="1399"/>
                    </a:lnTo>
                    <a:lnTo>
                      <a:pt x="530" y="1401"/>
                    </a:lnTo>
                    <a:lnTo>
                      <a:pt x="523" y="1401"/>
                    </a:lnTo>
                    <a:lnTo>
                      <a:pt x="517" y="1401"/>
                    </a:lnTo>
                    <a:lnTo>
                      <a:pt x="511" y="1403"/>
                    </a:lnTo>
                    <a:lnTo>
                      <a:pt x="504" y="1403"/>
                    </a:lnTo>
                    <a:lnTo>
                      <a:pt x="498" y="1403"/>
                    </a:lnTo>
                    <a:lnTo>
                      <a:pt x="492" y="1404"/>
                    </a:lnTo>
                    <a:lnTo>
                      <a:pt x="485" y="1404"/>
                    </a:lnTo>
                    <a:lnTo>
                      <a:pt x="479" y="1406"/>
                    </a:lnTo>
                    <a:lnTo>
                      <a:pt x="474" y="1406"/>
                    </a:lnTo>
                    <a:lnTo>
                      <a:pt x="468" y="1408"/>
                    </a:lnTo>
                    <a:lnTo>
                      <a:pt x="462" y="1408"/>
                    </a:lnTo>
                    <a:lnTo>
                      <a:pt x="457" y="1410"/>
                    </a:lnTo>
                    <a:lnTo>
                      <a:pt x="451" y="1410"/>
                    </a:lnTo>
                    <a:lnTo>
                      <a:pt x="445" y="1412"/>
                    </a:lnTo>
                    <a:lnTo>
                      <a:pt x="438" y="1412"/>
                    </a:lnTo>
                    <a:lnTo>
                      <a:pt x="434" y="1414"/>
                    </a:lnTo>
                    <a:lnTo>
                      <a:pt x="428" y="1414"/>
                    </a:lnTo>
                    <a:lnTo>
                      <a:pt x="423" y="1416"/>
                    </a:lnTo>
                    <a:lnTo>
                      <a:pt x="415" y="1416"/>
                    </a:lnTo>
                    <a:lnTo>
                      <a:pt x="411" y="1416"/>
                    </a:lnTo>
                    <a:lnTo>
                      <a:pt x="400" y="1418"/>
                    </a:lnTo>
                    <a:lnTo>
                      <a:pt x="391" y="1418"/>
                    </a:lnTo>
                    <a:lnTo>
                      <a:pt x="383" y="1418"/>
                    </a:lnTo>
                    <a:lnTo>
                      <a:pt x="375" y="1418"/>
                    </a:lnTo>
                    <a:lnTo>
                      <a:pt x="368" y="1418"/>
                    </a:lnTo>
                    <a:lnTo>
                      <a:pt x="362" y="1420"/>
                    </a:lnTo>
                    <a:lnTo>
                      <a:pt x="355" y="1418"/>
                    </a:lnTo>
                    <a:lnTo>
                      <a:pt x="349" y="1418"/>
                    </a:lnTo>
                    <a:lnTo>
                      <a:pt x="341" y="1416"/>
                    </a:lnTo>
                    <a:lnTo>
                      <a:pt x="334" y="1416"/>
                    </a:lnTo>
                    <a:lnTo>
                      <a:pt x="326" y="1412"/>
                    </a:lnTo>
                    <a:lnTo>
                      <a:pt x="317" y="1412"/>
                    </a:lnTo>
                    <a:lnTo>
                      <a:pt x="309" y="1410"/>
                    </a:lnTo>
                    <a:lnTo>
                      <a:pt x="302" y="1410"/>
                    </a:lnTo>
                    <a:lnTo>
                      <a:pt x="290" y="1406"/>
                    </a:lnTo>
                    <a:lnTo>
                      <a:pt x="283" y="1406"/>
                    </a:lnTo>
                    <a:lnTo>
                      <a:pt x="273" y="1403"/>
                    </a:lnTo>
                    <a:lnTo>
                      <a:pt x="264" y="1403"/>
                    </a:lnTo>
                    <a:lnTo>
                      <a:pt x="255" y="1401"/>
                    </a:lnTo>
                    <a:lnTo>
                      <a:pt x="245" y="1399"/>
                    </a:lnTo>
                    <a:lnTo>
                      <a:pt x="238" y="1397"/>
                    </a:lnTo>
                    <a:lnTo>
                      <a:pt x="228" y="1395"/>
                    </a:lnTo>
                    <a:lnTo>
                      <a:pt x="219" y="1393"/>
                    </a:lnTo>
                    <a:lnTo>
                      <a:pt x="211" y="1391"/>
                    </a:lnTo>
                    <a:lnTo>
                      <a:pt x="202" y="1389"/>
                    </a:lnTo>
                    <a:lnTo>
                      <a:pt x="194" y="1386"/>
                    </a:lnTo>
                    <a:lnTo>
                      <a:pt x="187" y="1384"/>
                    </a:lnTo>
                    <a:lnTo>
                      <a:pt x="179" y="1384"/>
                    </a:lnTo>
                    <a:lnTo>
                      <a:pt x="173" y="1382"/>
                    </a:lnTo>
                    <a:lnTo>
                      <a:pt x="168" y="1380"/>
                    </a:lnTo>
                    <a:lnTo>
                      <a:pt x="162" y="1378"/>
                    </a:lnTo>
                    <a:lnTo>
                      <a:pt x="156" y="1378"/>
                    </a:lnTo>
                    <a:lnTo>
                      <a:pt x="151" y="1376"/>
                    </a:lnTo>
                    <a:lnTo>
                      <a:pt x="149" y="1376"/>
                    </a:lnTo>
                    <a:lnTo>
                      <a:pt x="143" y="1374"/>
                    </a:lnTo>
                    <a:lnTo>
                      <a:pt x="141" y="1374"/>
                    </a:lnTo>
                    <a:lnTo>
                      <a:pt x="141" y="1372"/>
                    </a:lnTo>
                    <a:lnTo>
                      <a:pt x="139" y="1370"/>
                    </a:lnTo>
                    <a:lnTo>
                      <a:pt x="138" y="1365"/>
                    </a:lnTo>
                    <a:lnTo>
                      <a:pt x="136" y="1361"/>
                    </a:lnTo>
                    <a:lnTo>
                      <a:pt x="134" y="1354"/>
                    </a:lnTo>
                    <a:lnTo>
                      <a:pt x="132" y="1346"/>
                    </a:lnTo>
                    <a:lnTo>
                      <a:pt x="130" y="1340"/>
                    </a:lnTo>
                    <a:lnTo>
                      <a:pt x="128" y="1335"/>
                    </a:lnTo>
                    <a:lnTo>
                      <a:pt x="128" y="1329"/>
                    </a:lnTo>
                    <a:lnTo>
                      <a:pt x="126" y="1325"/>
                    </a:lnTo>
                    <a:lnTo>
                      <a:pt x="124" y="1318"/>
                    </a:lnTo>
                    <a:lnTo>
                      <a:pt x="122" y="1310"/>
                    </a:lnTo>
                    <a:lnTo>
                      <a:pt x="121" y="1304"/>
                    </a:lnTo>
                    <a:lnTo>
                      <a:pt x="121" y="1297"/>
                    </a:lnTo>
                    <a:lnTo>
                      <a:pt x="117" y="1289"/>
                    </a:lnTo>
                    <a:lnTo>
                      <a:pt x="117" y="1282"/>
                    </a:lnTo>
                    <a:lnTo>
                      <a:pt x="113" y="1272"/>
                    </a:lnTo>
                    <a:lnTo>
                      <a:pt x="113" y="1265"/>
                    </a:lnTo>
                    <a:lnTo>
                      <a:pt x="109" y="1255"/>
                    </a:lnTo>
                    <a:lnTo>
                      <a:pt x="107" y="1246"/>
                    </a:lnTo>
                    <a:lnTo>
                      <a:pt x="105" y="1238"/>
                    </a:lnTo>
                    <a:lnTo>
                      <a:pt x="104" y="1229"/>
                    </a:lnTo>
                    <a:lnTo>
                      <a:pt x="102" y="1220"/>
                    </a:lnTo>
                    <a:lnTo>
                      <a:pt x="100" y="1210"/>
                    </a:lnTo>
                    <a:lnTo>
                      <a:pt x="98" y="1199"/>
                    </a:lnTo>
                    <a:lnTo>
                      <a:pt x="96" y="1189"/>
                    </a:lnTo>
                    <a:lnTo>
                      <a:pt x="94" y="1178"/>
                    </a:lnTo>
                    <a:lnTo>
                      <a:pt x="92" y="1167"/>
                    </a:lnTo>
                    <a:lnTo>
                      <a:pt x="88" y="1155"/>
                    </a:lnTo>
                    <a:lnTo>
                      <a:pt x="87" y="1144"/>
                    </a:lnTo>
                    <a:lnTo>
                      <a:pt x="85" y="1133"/>
                    </a:lnTo>
                    <a:lnTo>
                      <a:pt x="83" y="1121"/>
                    </a:lnTo>
                    <a:lnTo>
                      <a:pt x="81" y="1108"/>
                    </a:lnTo>
                    <a:lnTo>
                      <a:pt x="79" y="1097"/>
                    </a:lnTo>
                    <a:lnTo>
                      <a:pt x="75" y="1084"/>
                    </a:lnTo>
                    <a:lnTo>
                      <a:pt x="75" y="1070"/>
                    </a:lnTo>
                    <a:lnTo>
                      <a:pt x="72" y="1059"/>
                    </a:lnTo>
                    <a:lnTo>
                      <a:pt x="72" y="1046"/>
                    </a:lnTo>
                    <a:lnTo>
                      <a:pt x="70" y="1033"/>
                    </a:lnTo>
                    <a:lnTo>
                      <a:pt x="68" y="1019"/>
                    </a:lnTo>
                    <a:lnTo>
                      <a:pt x="66" y="1006"/>
                    </a:lnTo>
                    <a:lnTo>
                      <a:pt x="66" y="993"/>
                    </a:lnTo>
                    <a:lnTo>
                      <a:pt x="62" y="980"/>
                    </a:lnTo>
                    <a:lnTo>
                      <a:pt x="60" y="965"/>
                    </a:lnTo>
                    <a:lnTo>
                      <a:pt x="58" y="952"/>
                    </a:lnTo>
                    <a:lnTo>
                      <a:pt x="58" y="938"/>
                    </a:lnTo>
                    <a:lnTo>
                      <a:pt x="56" y="923"/>
                    </a:lnTo>
                    <a:lnTo>
                      <a:pt x="56" y="908"/>
                    </a:lnTo>
                    <a:lnTo>
                      <a:pt x="55" y="893"/>
                    </a:lnTo>
                    <a:lnTo>
                      <a:pt x="55" y="880"/>
                    </a:lnTo>
                    <a:lnTo>
                      <a:pt x="53" y="865"/>
                    </a:lnTo>
                    <a:lnTo>
                      <a:pt x="53" y="850"/>
                    </a:lnTo>
                    <a:lnTo>
                      <a:pt x="51" y="834"/>
                    </a:lnTo>
                    <a:lnTo>
                      <a:pt x="51" y="819"/>
                    </a:lnTo>
                    <a:lnTo>
                      <a:pt x="51" y="804"/>
                    </a:lnTo>
                    <a:lnTo>
                      <a:pt x="51" y="789"/>
                    </a:lnTo>
                    <a:lnTo>
                      <a:pt x="51" y="774"/>
                    </a:lnTo>
                    <a:lnTo>
                      <a:pt x="51" y="761"/>
                    </a:lnTo>
                    <a:lnTo>
                      <a:pt x="51" y="744"/>
                    </a:lnTo>
                    <a:lnTo>
                      <a:pt x="51" y="729"/>
                    </a:lnTo>
                    <a:lnTo>
                      <a:pt x="51" y="714"/>
                    </a:lnTo>
                    <a:lnTo>
                      <a:pt x="51" y="699"/>
                    </a:lnTo>
                    <a:lnTo>
                      <a:pt x="51" y="682"/>
                    </a:lnTo>
                    <a:lnTo>
                      <a:pt x="51" y="667"/>
                    </a:lnTo>
                    <a:lnTo>
                      <a:pt x="53" y="651"/>
                    </a:lnTo>
                    <a:lnTo>
                      <a:pt x="53" y="636"/>
                    </a:lnTo>
                    <a:lnTo>
                      <a:pt x="53" y="621"/>
                    </a:lnTo>
                    <a:lnTo>
                      <a:pt x="55" y="604"/>
                    </a:lnTo>
                    <a:lnTo>
                      <a:pt x="55" y="589"/>
                    </a:lnTo>
                    <a:lnTo>
                      <a:pt x="56" y="574"/>
                    </a:lnTo>
                    <a:lnTo>
                      <a:pt x="58" y="559"/>
                    </a:lnTo>
                    <a:lnTo>
                      <a:pt x="60" y="544"/>
                    </a:lnTo>
                    <a:lnTo>
                      <a:pt x="60" y="529"/>
                    </a:lnTo>
                    <a:lnTo>
                      <a:pt x="62" y="514"/>
                    </a:lnTo>
                    <a:lnTo>
                      <a:pt x="64" y="499"/>
                    </a:lnTo>
                    <a:lnTo>
                      <a:pt x="66" y="483"/>
                    </a:lnTo>
                    <a:lnTo>
                      <a:pt x="68" y="468"/>
                    </a:lnTo>
                    <a:lnTo>
                      <a:pt x="70" y="453"/>
                    </a:lnTo>
                    <a:lnTo>
                      <a:pt x="70" y="440"/>
                    </a:lnTo>
                    <a:lnTo>
                      <a:pt x="73" y="425"/>
                    </a:lnTo>
                    <a:lnTo>
                      <a:pt x="73" y="412"/>
                    </a:lnTo>
                    <a:lnTo>
                      <a:pt x="77" y="399"/>
                    </a:lnTo>
                    <a:lnTo>
                      <a:pt x="77" y="383"/>
                    </a:lnTo>
                    <a:lnTo>
                      <a:pt x="81" y="370"/>
                    </a:lnTo>
                    <a:lnTo>
                      <a:pt x="81" y="355"/>
                    </a:lnTo>
                    <a:lnTo>
                      <a:pt x="85" y="344"/>
                    </a:lnTo>
                    <a:lnTo>
                      <a:pt x="87" y="331"/>
                    </a:lnTo>
                    <a:lnTo>
                      <a:pt x="88" y="317"/>
                    </a:lnTo>
                    <a:lnTo>
                      <a:pt x="90" y="306"/>
                    </a:lnTo>
                    <a:lnTo>
                      <a:pt x="94" y="293"/>
                    </a:lnTo>
                    <a:lnTo>
                      <a:pt x="94" y="281"/>
                    </a:lnTo>
                    <a:lnTo>
                      <a:pt x="96" y="268"/>
                    </a:lnTo>
                    <a:lnTo>
                      <a:pt x="98" y="257"/>
                    </a:lnTo>
                    <a:lnTo>
                      <a:pt x="102" y="246"/>
                    </a:lnTo>
                    <a:lnTo>
                      <a:pt x="102" y="234"/>
                    </a:lnTo>
                    <a:lnTo>
                      <a:pt x="104" y="223"/>
                    </a:lnTo>
                    <a:lnTo>
                      <a:pt x="105" y="212"/>
                    </a:lnTo>
                    <a:lnTo>
                      <a:pt x="109" y="202"/>
                    </a:lnTo>
                    <a:lnTo>
                      <a:pt x="109" y="193"/>
                    </a:lnTo>
                    <a:lnTo>
                      <a:pt x="113" y="181"/>
                    </a:lnTo>
                    <a:lnTo>
                      <a:pt x="115" y="174"/>
                    </a:lnTo>
                    <a:lnTo>
                      <a:pt x="117" y="164"/>
                    </a:lnTo>
                    <a:lnTo>
                      <a:pt x="117" y="155"/>
                    </a:lnTo>
                    <a:lnTo>
                      <a:pt x="119" y="147"/>
                    </a:lnTo>
                    <a:lnTo>
                      <a:pt x="121" y="140"/>
                    </a:lnTo>
                    <a:lnTo>
                      <a:pt x="122" y="132"/>
                    </a:lnTo>
                    <a:lnTo>
                      <a:pt x="124" y="125"/>
                    </a:lnTo>
                    <a:lnTo>
                      <a:pt x="124" y="119"/>
                    </a:lnTo>
                    <a:lnTo>
                      <a:pt x="126" y="112"/>
                    </a:lnTo>
                    <a:lnTo>
                      <a:pt x="128" y="106"/>
                    </a:lnTo>
                    <a:lnTo>
                      <a:pt x="130" y="97"/>
                    </a:lnTo>
                    <a:lnTo>
                      <a:pt x="132" y="87"/>
                    </a:lnTo>
                    <a:lnTo>
                      <a:pt x="134" y="80"/>
                    </a:lnTo>
                    <a:lnTo>
                      <a:pt x="136" y="76"/>
                    </a:lnTo>
                    <a:lnTo>
                      <a:pt x="136" y="72"/>
                    </a:lnTo>
                    <a:lnTo>
                      <a:pt x="138" y="72"/>
                    </a:lnTo>
                    <a:lnTo>
                      <a:pt x="139" y="70"/>
                    </a:lnTo>
                    <a:lnTo>
                      <a:pt x="145" y="70"/>
                    </a:lnTo>
                    <a:lnTo>
                      <a:pt x="147" y="68"/>
                    </a:lnTo>
                    <a:lnTo>
                      <a:pt x="153" y="68"/>
                    </a:lnTo>
                    <a:lnTo>
                      <a:pt x="158" y="66"/>
                    </a:lnTo>
                    <a:lnTo>
                      <a:pt x="166" y="66"/>
                    </a:lnTo>
                    <a:lnTo>
                      <a:pt x="172" y="64"/>
                    </a:lnTo>
                    <a:lnTo>
                      <a:pt x="179" y="64"/>
                    </a:lnTo>
                    <a:lnTo>
                      <a:pt x="187" y="63"/>
                    </a:lnTo>
                    <a:lnTo>
                      <a:pt x="196" y="63"/>
                    </a:lnTo>
                    <a:lnTo>
                      <a:pt x="206" y="61"/>
                    </a:lnTo>
                    <a:lnTo>
                      <a:pt x="215" y="61"/>
                    </a:lnTo>
                    <a:lnTo>
                      <a:pt x="221" y="61"/>
                    </a:lnTo>
                    <a:lnTo>
                      <a:pt x="226" y="59"/>
                    </a:lnTo>
                    <a:lnTo>
                      <a:pt x="232" y="59"/>
                    </a:lnTo>
                    <a:lnTo>
                      <a:pt x="238" y="59"/>
                    </a:lnTo>
                    <a:lnTo>
                      <a:pt x="243" y="59"/>
                    </a:lnTo>
                    <a:lnTo>
                      <a:pt x="249" y="57"/>
                    </a:lnTo>
                    <a:lnTo>
                      <a:pt x="255" y="57"/>
                    </a:lnTo>
                    <a:lnTo>
                      <a:pt x="260" y="57"/>
                    </a:lnTo>
                    <a:lnTo>
                      <a:pt x="266" y="55"/>
                    </a:lnTo>
                    <a:lnTo>
                      <a:pt x="273" y="55"/>
                    </a:lnTo>
                    <a:lnTo>
                      <a:pt x="279" y="55"/>
                    </a:lnTo>
                    <a:lnTo>
                      <a:pt x="287" y="55"/>
                    </a:lnTo>
                    <a:lnTo>
                      <a:pt x="292" y="53"/>
                    </a:lnTo>
                    <a:lnTo>
                      <a:pt x="298" y="53"/>
                    </a:lnTo>
                    <a:lnTo>
                      <a:pt x="306" y="53"/>
                    </a:lnTo>
                    <a:lnTo>
                      <a:pt x="311" y="53"/>
                    </a:lnTo>
                    <a:lnTo>
                      <a:pt x="319" y="51"/>
                    </a:lnTo>
                    <a:lnTo>
                      <a:pt x="326" y="51"/>
                    </a:lnTo>
                    <a:lnTo>
                      <a:pt x="332" y="51"/>
                    </a:lnTo>
                    <a:lnTo>
                      <a:pt x="340" y="51"/>
                    </a:lnTo>
                    <a:lnTo>
                      <a:pt x="345" y="49"/>
                    </a:lnTo>
                    <a:lnTo>
                      <a:pt x="355" y="49"/>
                    </a:lnTo>
                    <a:lnTo>
                      <a:pt x="360" y="49"/>
                    </a:lnTo>
                    <a:lnTo>
                      <a:pt x="368" y="49"/>
                    </a:lnTo>
                    <a:lnTo>
                      <a:pt x="375" y="47"/>
                    </a:lnTo>
                    <a:lnTo>
                      <a:pt x="383" y="47"/>
                    </a:lnTo>
                    <a:lnTo>
                      <a:pt x="389" y="47"/>
                    </a:lnTo>
                    <a:lnTo>
                      <a:pt x="398" y="47"/>
                    </a:lnTo>
                    <a:lnTo>
                      <a:pt x="404" y="47"/>
                    </a:lnTo>
                    <a:lnTo>
                      <a:pt x="411" y="47"/>
                    </a:lnTo>
                    <a:lnTo>
                      <a:pt x="419" y="47"/>
                    </a:lnTo>
                    <a:lnTo>
                      <a:pt x="426" y="47"/>
                    </a:lnTo>
                    <a:lnTo>
                      <a:pt x="434" y="47"/>
                    </a:lnTo>
                    <a:lnTo>
                      <a:pt x="441" y="47"/>
                    </a:lnTo>
                    <a:lnTo>
                      <a:pt x="449" y="47"/>
                    </a:lnTo>
                    <a:lnTo>
                      <a:pt x="457" y="49"/>
                    </a:lnTo>
                    <a:lnTo>
                      <a:pt x="464" y="49"/>
                    </a:lnTo>
                    <a:lnTo>
                      <a:pt x="472" y="49"/>
                    </a:lnTo>
                    <a:lnTo>
                      <a:pt x="477" y="49"/>
                    </a:lnTo>
                    <a:lnTo>
                      <a:pt x="485" y="49"/>
                    </a:lnTo>
                    <a:lnTo>
                      <a:pt x="492" y="49"/>
                    </a:lnTo>
                    <a:lnTo>
                      <a:pt x="500" y="49"/>
                    </a:lnTo>
                    <a:lnTo>
                      <a:pt x="506" y="49"/>
                    </a:lnTo>
                    <a:lnTo>
                      <a:pt x="515" y="49"/>
                    </a:lnTo>
                    <a:lnTo>
                      <a:pt x="521" y="49"/>
                    </a:lnTo>
                    <a:lnTo>
                      <a:pt x="528" y="49"/>
                    </a:lnTo>
                    <a:lnTo>
                      <a:pt x="534" y="49"/>
                    </a:lnTo>
                    <a:lnTo>
                      <a:pt x="542" y="51"/>
                    </a:lnTo>
                    <a:lnTo>
                      <a:pt x="549" y="51"/>
                    </a:lnTo>
                    <a:lnTo>
                      <a:pt x="555" y="51"/>
                    </a:lnTo>
                    <a:lnTo>
                      <a:pt x="562" y="53"/>
                    </a:lnTo>
                    <a:lnTo>
                      <a:pt x="570" y="53"/>
                    </a:lnTo>
                    <a:lnTo>
                      <a:pt x="575" y="53"/>
                    </a:lnTo>
                    <a:lnTo>
                      <a:pt x="583" y="53"/>
                    </a:lnTo>
                    <a:lnTo>
                      <a:pt x="589" y="55"/>
                    </a:lnTo>
                    <a:lnTo>
                      <a:pt x="596" y="55"/>
                    </a:lnTo>
                    <a:lnTo>
                      <a:pt x="602" y="55"/>
                    </a:lnTo>
                    <a:lnTo>
                      <a:pt x="609" y="57"/>
                    </a:lnTo>
                    <a:lnTo>
                      <a:pt x="615" y="57"/>
                    </a:lnTo>
                    <a:lnTo>
                      <a:pt x="621" y="59"/>
                    </a:lnTo>
                    <a:lnTo>
                      <a:pt x="626" y="59"/>
                    </a:lnTo>
                    <a:lnTo>
                      <a:pt x="632" y="59"/>
                    </a:lnTo>
                    <a:lnTo>
                      <a:pt x="638" y="61"/>
                    </a:lnTo>
                    <a:lnTo>
                      <a:pt x="643" y="61"/>
                    </a:lnTo>
                    <a:lnTo>
                      <a:pt x="651" y="61"/>
                    </a:lnTo>
                    <a:lnTo>
                      <a:pt x="657" y="63"/>
                    </a:lnTo>
                    <a:lnTo>
                      <a:pt x="662" y="63"/>
                    </a:lnTo>
                    <a:lnTo>
                      <a:pt x="668" y="64"/>
                    </a:lnTo>
                    <a:lnTo>
                      <a:pt x="677" y="64"/>
                    </a:lnTo>
                    <a:lnTo>
                      <a:pt x="687" y="66"/>
                    </a:lnTo>
                    <a:lnTo>
                      <a:pt x="696" y="66"/>
                    </a:lnTo>
                    <a:lnTo>
                      <a:pt x="706" y="68"/>
                    </a:lnTo>
                    <a:lnTo>
                      <a:pt x="713" y="70"/>
                    </a:lnTo>
                    <a:lnTo>
                      <a:pt x="721" y="72"/>
                    </a:lnTo>
                    <a:lnTo>
                      <a:pt x="728" y="74"/>
                    </a:lnTo>
                    <a:lnTo>
                      <a:pt x="736" y="76"/>
                    </a:lnTo>
                    <a:lnTo>
                      <a:pt x="740" y="76"/>
                    </a:lnTo>
                    <a:lnTo>
                      <a:pt x="747" y="76"/>
                    </a:lnTo>
                    <a:lnTo>
                      <a:pt x="751" y="78"/>
                    </a:lnTo>
                    <a:lnTo>
                      <a:pt x="755" y="78"/>
                    </a:lnTo>
                    <a:lnTo>
                      <a:pt x="759" y="80"/>
                    </a:lnTo>
                    <a:lnTo>
                      <a:pt x="762" y="80"/>
                    </a:lnTo>
                    <a:lnTo>
                      <a:pt x="808" y="3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51" name="Freeform 88"/>
              <p:cNvSpPr>
                <a:spLocks noChangeAspect="1"/>
              </p:cNvSpPr>
              <p:nvPr/>
            </p:nvSpPr>
            <p:spPr bwMode="auto">
              <a:xfrm>
                <a:off x="3160" y="1455"/>
                <a:ext cx="57" cy="534"/>
              </a:xfrm>
              <a:custGeom>
                <a:avLst/>
                <a:gdLst>
                  <a:gd name="T0" fmla="*/ 54 w 189"/>
                  <a:gd name="T1" fmla="*/ 6 h 1395"/>
                  <a:gd name="T2" fmla="*/ 55 w 189"/>
                  <a:gd name="T3" fmla="*/ 18 h 1395"/>
                  <a:gd name="T4" fmla="*/ 55 w 189"/>
                  <a:gd name="T5" fmla="*/ 28 h 1395"/>
                  <a:gd name="T6" fmla="*/ 56 w 189"/>
                  <a:gd name="T7" fmla="*/ 41 h 1395"/>
                  <a:gd name="T8" fmla="*/ 56 w 189"/>
                  <a:gd name="T9" fmla="*/ 56 h 1395"/>
                  <a:gd name="T10" fmla="*/ 57 w 189"/>
                  <a:gd name="T11" fmla="*/ 74 h 1395"/>
                  <a:gd name="T12" fmla="*/ 57 w 189"/>
                  <a:gd name="T13" fmla="*/ 93 h 1395"/>
                  <a:gd name="T14" fmla="*/ 57 w 189"/>
                  <a:gd name="T15" fmla="*/ 114 h 1395"/>
                  <a:gd name="T16" fmla="*/ 57 w 189"/>
                  <a:gd name="T17" fmla="*/ 135 h 1395"/>
                  <a:gd name="T18" fmla="*/ 56 w 189"/>
                  <a:gd name="T19" fmla="*/ 158 h 1395"/>
                  <a:gd name="T20" fmla="*/ 56 w 189"/>
                  <a:gd name="T21" fmla="*/ 182 h 1395"/>
                  <a:gd name="T22" fmla="*/ 55 w 189"/>
                  <a:gd name="T23" fmla="*/ 207 h 1395"/>
                  <a:gd name="T24" fmla="*/ 54 w 189"/>
                  <a:gd name="T25" fmla="*/ 231 h 1395"/>
                  <a:gd name="T26" fmla="*/ 52 w 189"/>
                  <a:gd name="T27" fmla="*/ 256 h 1395"/>
                  <a:gd name="T28" fmla="*/ 50 w 189"/>
                  <a:gd name="T29" fmla="*/ 281 h 1395"/>
                  <a:gd name="T30" fmla="*/ 47 w 189"/>
                  <a:gd name="T31" fmla="*/ 306 h 1395"/>
                  <a:gd name="T32" fmla="*/ 45 w 189"/>
                  <a:gd name="T33" fmla="*/ 331 h 1395"/>
                  <a:gd name="T34" fmla="*/ 42 w 189"/>
                  <a:gd name="T35" fmla="*/ 355 h 1395"/>
                  <a:gd name="T36" fmla="*/ 38 w 189"/>
                  <a:gd name="T37" fmla="*/ 378 h 1395"/>
                  <a:gd name="T38" fmla="*/ 35 w 189"/>
                  <a:gd name="T39" fmla="*/ 400 h 1395"/>
                  <a:gd name="T40" fmla="*/ 31 w 189"/>
                  <a:gd name="T41" fmla="*/ 421 h 1395"/>
                  <a:gd name="T42" fmla="*/ 28 w 189"/>
                  <a:gd name="T43" fmla="*/ 442 h 1395"/>
                  <a:gd name="T44" fmla="*/ 25 w 189"/>
                  <a:gd name="T45" fmla="*/ 460 h 1395"/>
                  <a:gd name="T46" fmla="*/ 21 w 189"/>
                  <a:gd name="T47" fmla="*/ 478 h 1395"/>
                  <a:gd name="T48" fmla="*/ 18 w 189"/>
                  <a:gd name="T49" fmla="*/ 492 h 1395"/>
                  <a:gd name="T50" fmla="*/ 15 w 189"/>
                  <a:gd name="T51" fmla="*/ 506 h 1395"/>
                  <a:gd name="T52" fmla="*/ 13 w 189"/>
                  <a:gd name="T53" fmla="*/ 517 h 1395"/>
                  <a:gd name="T54" fmla="*/ 11 w 189"/>
                  <a:gd name="T55" fmla="*/ 528 h 1395"/>
                  <a:gd name="T56" fmla="*/ 10 w 189"/>
                  <a:gd name="T57" fmla="*/ 534 h 1395"/>
                  <a:gd name="T58" fmla="*/ 1 w 189"/>
                  <a:gd name="T59" fmla="*/ 519 h 1395"/>
                  <a:gd name="T60" fmla="*/ 3 w 189"/>
                  <a:gd name="T61" fmla="*/ 506 h 1395"/>
                  <a:gd name="T62" fmla="*/ 5 w 189"/>
                  <a:gd name="T63" fmla="*/ 496 h 1395"/>
                  <a:gd name="T64" fmla="*/ 7 w 189"/>
                  <a:gd name="T65" fmla="*/ 484 h 1395"/>
                  <a:gd name="T66" fmla="*/ 10 w 189"/>
                  <a:gd name="T67" fmla="*/ 470 h 1395"/>
                  <a:gd name="T68" fmla="*/ 12 w 189"/>
                  <a:gd name="T69" fmla="*/ 454 h 1395"/>
                  <a:gd name="T70" fmla="*/ 15 w 189"/>
                  <a:gd name="T71" fmla="*/ 436 h 1395"/>
                  <a:gd name="T72" fmla="*/ 18 w 189"/>
                  <a:gd name="T73" fmla="*/ 416 h 1395"/>
                  <a:gd name="T74" fmla="*/ 21 w 189"/>
                  <a:gd name="T75" fmla="*/ 396 h 1395"/>
                  <a:gd name="T76" fmla="*/ 24 w 189"/>
                  <a:gd name="T77" fmla="*/ 375 h 1395"/>
                  <a:gd name="T78" fmla="*/ 27 w 189"/>
                  <a:gd name="T79" fmla="*/ 353 h 1395"/>
                  <a:gd name="T80" fmla="*/ 30 w 189"/>
                  <a:gd name="T81" fmla="*/ 330 h 1395"/>
                  <a:gd name="T82" fmla="*/ 32 w 189"/>
                  <a:gd name="T83" fmla="*/ 306 h 1395"/>
                  <a:gd name="T84" fmla="*/ 34 w 189"/>
                  <a:gd name="T85" fmla="*/ 283 h 1395"/>
                  <a:gd name="T86" fmla="*/ 36 w 189"/>
                  <a:gd name="T87" fmla="*/ 260 h 1395"/>
                  <a:gd name="T88" fmla="*/ 38 w 189"/>
                  <a:gd name="T89" fmla="*/ 236 h 1395"/>
                  <a:gd name="T90" fmla="*/ 39 w 189"/>
                  <a:gd name="T91" fmla="*/ 212 h 1395"/>
                  <a:gd name="T92" fmla="*/ 40 w 189"/>
                  <a:gd name="T93" fmla="*/ 190 h 1395"/>
                  <a:gd name="T94" fmla="*/ 40 w 189"/>
                  <a:gd name="T95" fmla="*/ 168 h 1395"/>
                  <a:gd name="T96" fmla="*/ 41 w 189"/>
                  <a:gd name="T97" fmla="*/ 146 h 1395"/>
                  <a:gd name="T98" fmla="*/ 42 w 189"/>
                  <a:gd name="T99" fmla="*/ 126 h 1395"/>
                  <a:gd name="T100" fmla="*/ 42 w 189"/>
                  <a:gd name="T101" fmla="*/ 107 h 1395"/>
                  <a:gd name="T102" fmla="*/ 42 w 189"/>
                  <a:gd name="T103" fmla="*/ 90 h 1395"/>
                  <a:gd name="T104" fmla="*/ 41 w 189"/>
                  <a:gd name="T105" fmla="*/ 73 h 1395"/>
                  <a:gd name="T106" fmla="*/ 41 w 189"/>
                  <a:gd name="T107" fmla="*/ 59 h 1395"/>
                  <a:gd name="T108" fmla="*/ 41 w 189"/>
                  <a:gd name="T109" fmla="*/ 46 h 1395"/>
                  <a:gd name="T110" fmla="*/ 40 w 189"/>
                  <a:gd name="T111" fmla="*/ 36 h 1395"/>
                  <a:gd name="T112" fmla="*/ 40 w 189"/>
                  <a:gd name="T113" fmla="*/ 25 h 1395"/>
                  <a:gd name="T114" fmla="*/ 40 w 189"/>
                  <a:gd name="T115" fmla="*/ 18 h 139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9" h="1395">
                    <a:moveTo>
                      <a:pt x="180" y="0"/>
                    </a:moveTo>
                    <a:lnTo>
                      <a:pt x="180" y="2"/>
                    </a:lnTo>
                    <a:lnTo>
                      <a:pt x="180" y="8"/>
                    </a:lnTo>
                    <a:lnTo>
                      <a:pt x="180" y="15"/>
                    </a:lnTo>
                    <a:lnTo>
                      <a:pt x="180" y="23"/>
                    </a:lnTo>
                    <a:lnTo>
                      <a:pt x="182" y="32"/>
                    </a:lnTo>
                    <a:lnTo>
                      <a:pt x="182" y="40"/>
                    </a:lnTo>
                    <a:lnTo>
                      <a:pt x="182" y="46"/>
                    </a:lnTo>
                    <a:lnTo>
                      <a:pt x="182" y="51"/>
                    </a:lnTo>
                    <a:lnTo>
                      <a:pt x="183" y="61"/>
                    </a:lnTo>
                    <a:lnTo>
                      <a:pt x="183" y="66"/>
                    </a:lnTo>
                    <a:lnTo>
                      <a:pt x="183" y="74"/>
                    </a:lnTo>
                    <a:lnTo>
                      <a:pt x="183" y="83"/>
                    </a:lnTo>
                    <a:lnTo>
                      <a:pt x="183" y="91"/>
                    </a:lnTo>
                    <a:lnTo>
                      <a:pt x="183" y="98"/>
                    </a:lnTo>
                    <a:lnTo>
                      <a:pt x="185" y="108"/>
                    </a:lnTo>
                    <a:lnTo>
                      <a:pt x="185" y="117"/>
                    </a:lnTo>
                    <a:lnTo>
                      <a:pt x="185" y="129"/>
                    </a:lnTo>
                    <a:lnTo>
                      <a:pt x="185" y="138"/>
                    </a:lnTo>
                    <a:lnTo>
                      <a:pt x="185" y="147"/>
                    </a:lnTo>
                    <a:lnTo>
                      <a:pt x="185" y="159"/>
                    </a:lnTo>
                    <a:lnTo>
                      <a:pt x="187" y="170"/>
                    </a:lnTo>
                    <a:lnTo>
                      <a:pt x="187" y="181"/>
                    </a:lnTo>
                    <a:lnTo>
                      <a:pt x="189" y="193"/>
                    </a:lnTo>
                    <a:lnTo>
                      <a:pt x="189" y="206"/>
                    </a:lnTo>
                    <a:lnTo>
                      <a:pt x="189" y="219"/>
                    </a:lnTo>
                    <a:lnTo>
                      <a:pt x="189" y="231"/>
                    </a:lnTo>
                    <a:lnTo>
                      <a:pt x="189" y="244"/>
                    </a:lnTo>
                    <a:lnTo>
                      <a:pt x="189" y="255"/>
                    </a:lnTo>
                    <a:lnTo>
                      <a:pt x="189" y="270"/>
                    </a:lnTo>
                    <a:lnTo>
                      <a:pt x="189" y="281"/>
                    </a:lnTo>
                    <a:lnTo>
                      <a:pt x="189" y="297"/>
                    </a:lnTo>
                    <a:lnTo>
                      <a:pt x="189" y="312"/>
                    </a:lnTo>
                    <a:lnTo>
                      <a:pt x="189" y="325"/>
                    </a:lnTo>
                    <a:lnTo>
                      <a:pt x="189" y="340"/>
                    </a:lnTo>
                    <a:lnTo>
                      <a:pt x="189" y="353"/>
                    </a:lnTo>
                    <a:lnTo>
                      <a:pt x="189" y="368"/>
                    </a:lnTo>
                    <a:lnTo>
                      <a:pt x="189" y="383"/>
                    </a:lnTo>
                    <a:lnTo>
                      <a:pt x="187" y="398"/>
                    </a:lnTo>
                    <a:lnTo>
                      <a:pt x="187" y="414"/>
                    </a:lnTo>
                    <a:lnTo>
                      <a:pt x="187" y="429"/>
                    </a:lnTo>
                    <a:lnTo>
                      <a:pt x="187" y="444"/>
                    </a:lnTo>
                    <a:lnTo>
                      <a:pt x="185" y="459"/>
                    </a:lnTo>
                    <a:lnTo>
                      <a:pt x="185" y="476"/>
                    </a:lnTo>
                    <a:lnTo>
                      <a:pt x="183" y="491"/>
                    </a:lnTo>
                    <a:lnTo>
                      <a:pt x="183" y="506"/>
                    </a:lnTo>
                    <a:lnTo>
                      <a:pt x="182" y="523"/>
                    </a:lnTo>
                    <a:lnTo>
                      <a:pt x="182" y="540"/>
                    </a:lnTo>
                    <a:lnTo>
                      <a:pt x="180" y="555"/>
                    </a:lnTo>
                    <a:lnTo>
                      <a:pt x="180" y="572"/>
                    </a:lnTo>
                    <a:lnTo>
                      <a:pt x="178" y="587"/>
                    </a:lnTo>
                    <a:lnTo>
                      <a:pt x="178" y="604"/>
                    </a:lnTo>
                    <a:lnTo>
                      <a:pt x="176" y="619"/>
                    </a:lnTo>
                    <a:lnTo>
                      <a:pt x="176" y="636"/>
                    </a:lnTo>
                    <a:lnTo>
                      <a:pt x="174" y="653"/>
                    </a:lnTo>
                    <a:lnTo>
                      <a:pt x="172" y="668"/>
                    </a:lnTo>
                    <a:lnTo>
                      <a:pt x="172" y="685"/>
                    </a:lnTo>
                    <a:lnTo>
                      <a:pt x="170" y="702"/>
                    </a:lnTo>
                    <a:lnTo>
                      <a:pt x="168" y="719"/>
                    </a:lnTo>
                    <a:lnTo>
                      <a:pt x="166" y="734"/>
                    </a:lnTo>
                    <a:lnTo>
                      <a:pt x="165" y="751"/>
                    </a:lnTo>
                    <a:lnTo>
                      <a:pt x="161" y="768"/>
                    </a:lnTo>
                    <a:lnTo>
                      <a:pt x="159" y="783"/>
                    </a:lnTo>
                    <a:lnTo>
                      <a:pt x="157" y="800"/>
                    </a:lnTo>
                    <a:lnTo>
                      <a:pt x="155" y="816"/>
                    </a:lnTo>
                    <a:lnTo>
                      <a:pt x="153" y="833"/>
                    </a:lnTo>
                    <a:lnTo>
                      <a:pt x="149" y="848"/>
                    </a:lnTo>
                    <a:lnTo>
                      <a:pt x="148" y="865"/>
                    </a:lnTo>
                    <a:lnTo>
                      <a:pt x="146" y="880"/>
                    </a:lnTo>
                    <a:lnTo>
                      <a:pt x="144" y="895"/>
                    </a:lnTo>
                    <a:lnTo>
                      <a:pt x="140" y="910"/>
                    </a:lnTo>
                    <a:lnTo>
                      <a:pt x="138" y="927"/>
                    </a:lnTo>
                    <a:lnTo>
                      <a:pt x="134" y="942"/>
                    </a:lnTo>
                    <a:lnTo>
                      <a:pt x="132" y="959"/>
                    </a:lnTo>
                    <a:lnTo>
                      <a:pt x="131" y="974"/>
                    </a:lnTo>
                    <a:lnTo>
                      <a:pt x="127" y="987"/>
                    </a:lnTo>
                    <a:lnTo>
                      <a:pt x="125" y="1002"/>
                    </a:lnTo>
                    <a:lnTo>
                      <a:pt x="121" y="1018"/>
                    </a:lnTo>
                    <a:lnTo>
                      <a:pt x="119" y="1031"/>
                    </a:lnTo>
                    <a:lnTo>
                      <a:pt x="115" y="1046"/>
                    </a:lnTo>
                    <a:lnTo>
                      <a:pt x="112" y="1061"/>
                    </a:lnTo>
                    <a:lnTo>
                      <a:pt x="110" y="1074"/>
                    </a:lnTo>
                    <a:lnTo>
                      <a:pt x="108" y="1087"/>
                    </a:lnTo>
                    <a:lnTo>
                      <a:pt x="104" y="1101"/>
                    </a:lnTo>
                    <a:lnTo>
                      <a:pt x="102" y="1116"/>
                    </a:lnTo>
                    <a:lnTo>
                      <a:pt x="99" y="1129"/>
                    </a:lnTo>
                    <a:lnTo>
                      <a:pt x="97" y="1142"/>
                    </a:lnTo>
                    <a:lnTo>
                      <a:pt x="93" y="1155"/>
                    </a:lnTo>
                    <a:lnTo>
                      <a:pt x="89" y="1167"/>
                    </a:lnTo>
                    <a:lnTo>
                      <a:pt x="87" y="1180"/>
                    </a:lnTo>
                    <a:lnTo>
                      <a:pt x="85" y="1191"/>
                    </a:lnTo>
                    <a:lnTo>
                      <a:pt x="82" y="1202"/>
                    </a:lnTo>
                    <a:lnTo>
                      <a:pt x="80" y="1214"/>
                    </a:lnTo>
                    <a:lnTo>
                      <a:pt x="76" y="1227"/>
                    </a:lnTo>
                    <a:lnTo>
                      <a:pt x="74" y="1236"/>
                    </a:lnTo>
                    <a:lnTo>
                      <a:pt x="70" y="1248"/>
                    </a:lnTo>
                    <a:lnTo>
                      <a:pt x="66" y="1257"/>
                    </a:lnTo>
                    <a:lnTo>
                      <a:pt x="65" y="1269"/>
                    </a:lnTo>
                    <a:lnTo>
                      <a:pt x="63" y="1276"/>
                    </a:lnTo>
                    <a:lnTo>
                      <a:pt x="61" y="1286"/>
                    </a:lnTo>
                    <a:lnTo>
                      <a:pt x="59" y="1295"/>
                    </a:lnTo>
                    <a:lnTo>
                      <a:pt x="57" y="1304"/>
                    </a:lnTo>
                    <a:lnTo>
                      <a:pt x="53" y="1312"/>
                    </a:lnTo>
                    <a:lnTo>
                      <a:pt x="51" y="1321"/>
                    </a:lnTo>
                    <a:lnTo>
                      <a:pt x="49" y="1329"/>
                    </a:lnTo>
                    <a:lnTo>
                      <a:pt x="49" y="1336"/>
                    </a:lnTo>
                    <a:lnTo>
                      <a:pt x="46" y="1342"/>
                    </a:lnTo>
                    <a:lnTo>
                      <a:pt x="44" y="1350"/>
                    </a:lnTo>
                    <a:lnTo>
                      <a:pt x="42" y="1355"/>
                    </a:lnTo>
                    <a:lnTo>
                      <a:pt x="42" y="1361"/>
                    </a:lnTo>
                    <a:lnTo>
                      <a:pt x="38" y="1370"/>
                    </a:lnTo>
                    <a:lnTo>
                      <a:pt x="36" y="1380"/>
                    </a:lnTo>
                    <a:lnTo>
                      <a:pt x="34" y="1386"/>
                    </a:lnTo>
                    <a:lnTo>
                      <a:pt x="32" y="1391"/>
                    </a:lnTo>
                    <a:lnTo>
                      <a:pt x="32" y="1393"/>
                    </a:lnTo>
                    <a:lnTo>
                      <a:pt x="32" y="1395"/>
                    </a:lnTo>
                    <a:lnTo>
                      <a:pt x="0" y="1365"/>
                    </a:lnTo>
                    <a:lnTo>
                      <a:pt x="0" y="1363"/>
                    </a:lnTo>
                    <a:lnTo>
                      <a:pt x="0" y="1359"/>
                    </a:lnTo>
                    <a:lnTo>
                      <a:pt x="2" y="1355"/>
                    </a:lnTo>
                    <a:lnTo>
                      <a:pt x="4" y="1348"/>
                    </a:lnTo>
                    <a:lnTo>
                      <a:pt x="6" y="1340"/>
                    </a:lnTo>
                    <a:lnTo>
                      <a:pt x="8" y="1329"/>
                    </a:lnTo>
                    <a:lnTo>
                      <a:pt x="10" y="1323"/>
                    </a:lnTo>
                    <a:lnTo>
                      <a:pt x="12" y="1318"/>
                    </a:lnTo>
                    <a:lnTo>
                      <a:pt x="12" y="1312"/>
                    </a:lnTo>
                    <a:lnTo>
                      <a:pt x="15" y="1304"/>
                    </a:lnTo>
                    <a:lnTo>
                      <a:pt x="15" y="1297"/>
                    </a:lnTo>
                    <a:lnTo>
                      <a:pt x="17" y="1289"/>
                    </a:lnTo>
                    <a:lnTo>
                      <a:pt x="19" y="1282"/>
                    </a:lnTo>
                    <a:lnTo>
                      <a:pt x="21" y="1274"/>
                    </a:lnTo>
                    <a:lnTo>
                      <a:pt x="23" y="1265"/>
                    </a:lnTo>
                    <a:lnTo>
                      <a:pt x="25" y="1255"/>
                    </a:lnTo>
                    <a:lnTo>
                      <a:pt x="27" y="1246"/>
                    </a:lnTo>
                    <a:lnTo>
                      <a:pt x="31" y="1236"/>
                    </a:lnTo>
                    <a:lnTo>
                      <a:pt x="32" y="1227"/>
                    </a:lnTo>
                    <a:lnTo>
                      <a:pt x="34" y="1216"/>
                    </a:lnTo>
                    <a:lnTo>
                      <a:pt x="36" y="1206"/>
                    </a:lnTo>
                    <a:lnTo>
                      <a:pt x="38" y="1195"/>
                    </a:lnTo>
                    <a:lnTo>
                      <a:pt x="40" y="1186"/>
                    </a:lnTo>
                    <a:lnTo>
                      <a:pt x="42" y="1174"/>
                    </a:lnTo>
                    <a:lnTo>
                      <a:pt x="46" y="1163"/>
                    </a:lnTo>
                    <a:lnTo>
                      <a:pt x="49" y="1152"/>
                    </a:lnTo>
                    <a:lnTo>
                      <a:pt x="51" y="1138"/>
                    </a:lnTo>
                    <a:lnTo>
                      <a:pt x="53" y="1127"/>
                    </a:lnTo>
                    <a:lnTo>
                      <a:pt x="55" y="1114"/>
                    </a:lnTo>
                    <a:lnTo>
                      <a:pt x="57" y="1101"/>
                    </a:lnTo>
                    <a:lnTo>
                      <a:pt x="59" y="1087"/>
                    </a:lnTo>
                    <a:lnTo>
                      <a:pt x="63" y="1074"/>
                    </a:lnTo>
                    <a:lnTo>
                      <a:pt x="65" y="1063"/>
                    </a:lnTo>
                    <a:lnTo>
                      <a:pt x="66" y="1050"/>
                    </a:lnTo>
                    <a:lnTo>
                      <a:pt x="70" y="1035"/>
                    </a:lnTo>
                    <a:lnTo>
                      <a:pt x="72" y="1021"/>
                    </a:lnTo>
                    <a:lnTo>
                      <a:pt x="74" y="1008"/>
                    </a:lnTo>
                    <a:lnTo>
                      <a:pt x="78" y="995"/>
                    </a:lnTo>
                    <a:lnTo>
                      <a:pt x="80" y="980"/>
                    </a:lnTo>
                    <a:lnTo>
                      <a:pt x="82" y="965"/>
                    </a:lnTo>
                    <a:lnTo>
                      <a:pt x="83" y="951"/>
                    </a:lnTo>
                    <a:lnTo>
                      <a:pt x="87" y="936"/>
                    </a:lnTo>
                    <a:lnTo>
                      <a:pt x="89" y="921"/>
                    </a:lnTo>
                    <a:lnTo>
                      <a:pt x="91" y="906"/>
                    </a:lnTo>
                    <a:lnTo>
                      <a:pt x="93" y="891"/>
                    </a:lnTo>
                    <a:lnTo>
                      <a:pt x="97" y="876"/>
                    </a:lnTo>
                    <a:lnTo>
                      <a:pt x="99" y="861"/>
                    </a:lnTo>
                    <a:lnTo>
                      <a:pt x="100" y="846"/>
                    </a:lnTo>
                    <a:lnTo>
                      <a:pt x="102" y="833"/>
                    </a:lnTo>
                    <a:lnTo>
                      <a:pt x="104" y="817"/>
                    </a:lnTo>
                    <a:lnTo>
                      <a:pt x="106" y="800"/>
                    </a:lnTo>
                    <a:lnTo>
                      <a:pt x="108" y="785"/>
                    </a:lnTo>
                    <a:lnTo>
                      <a:pt x="110" y="770"/>
                    </a:lnTo>
                    <a:lnTo>
                      <a:pt x="112" y="755"/>
                    </a:lnTo>
                    <a:lnTo>
                      <a:pt x="114" y="740"/>
                    </a:lnTo>
                    <a:lnTo>
                      <a:pt x="115" y="725"/>
                    </a:lnTo>
                    <a:lnTo>
                      <a:pt x="117" y="710"/>
                    </a:lnTo>
                    <a:lnTo>
                      <a:pt x="119" y="695"/>
                    </a:lnTo>
                    <a:lnTo>
                      <a:pt x="121" y="680"/>
                    </a:lnTo>
                    <a:lnTo>
                      <a:pt x="121" y="663"/>
                    </a:lnTo>
                    <a:lnTo>
                      <a:pt x="123" y="648"/>
                    </a:lnTo>
                    <a:lnTo>
                      <a:pt x="125" y="633"/>
                    </a:lnTo>
                    <a:lnTo>
                      <a:pt x="125" y="617"/>
                    </a:lnTo>
                    <a:lnTo>
                      <a:pt x="127" y="600"/>
                    </a:lnTo>
                    <a:lnTo>
                      <a:pt x="127" y="585"/>
                    </a:lnTo>
                    <a:lnTo>
                      <a:pt x="129" y="570"/>
                    </a:lnTo>
                    <a:lnTo>
                      <a:pt x="129" y="555"/>
                    </a:lnTo>
                    <a:lnTo>
                      <a:pt x="129" y="540"/>
                    </a:lnTo>
                    <a:lnTo>
                      <a:pt x="131" y="525"/>
                    </a:lnTo>
                    <a:lnTo>
                      <a:pt x="131" y="510"/>
                    </a:lnTo>
                    <a:lnTo>
                      <a:pt x="132" y="497"/>
                    </a:lnTo>
                    <a:lnTo>
                      <a:pt x="132" y="482"/>
                    </a:lnTo>
                    <a:lnTo>
                      <a:pt x="134" y="466"/>
                    </a:lnTo>
                    <a:lnTo>
                      <a:pt x="134" y="453"/>
                    </a:lnTo>
                    <a:lnTo>
                      <a:pt x="134" y="438"/>
                    </a:lnTo>
                    <a:lnTo>
                      <a:pt x="134" y="425"/>
                    </a:lnTo>
                    <a:lnTo>
                      <a:pt x="134" y="410"/>
                    </a:lnTo>
                    <a:lnTo>
                      <a:pt x="136" y="397"/>
                    </a:lnTo>
                    <a:lnTo>
                      <a:pt x="136" y="381"/>
                    </a:lnTo>
                    <a:lnTo>
                      <a:pt x="136" y="368"/>
                    </a:lnTo>
                    <a:lnTo>
                      <a:pt x="136" y="355"/>
                    </a:lnTo>
                    <a:lnTo>
                      <a:pt x="138" y="344"/>
                    </a:lnTo>
                    <a:lnTo>
                      <a:pt x="138" y="329"/>
                    </a:lnTo>
                    <a:lnTo>
                      <a:pt x="138" y="317"/>
                    </a:lnTo>
                    <a:lnTo>
                      <a:pt x="138" y="304"/>
                    </a:lnTo>
                    <a:lnTo>
                      <a:pt x="138" y="293"/>
                    </a:lnTo>
                    <a:lnTo>
                      <a:pt x="138" y="280"/>
                    </a:lnTo>
                    <a:lnTo>
                      <a:pt x="138" y="268"/>
                    </a:lnTo>
                    <a:lnTo>
                      <a:pt x="138" y="257"/>
                    </a:lnTo>
                    <a:lnTo>
                      <a:pt x="138" y="246"/>
                    </a:lnTo>
                    <a:lnTo>
                      <a:pt x="138" y="234"/>
                    </a:lnTo>
                    <a:lnTo>
                      <a:pt x="138" y="223"/>
                    </a:lnTo>
                    <a:lnTo>
                      <a:pt x="138" y="212"/>
                    </a:lnTo>
                    <a:lnTo>
                      <a:pt x="138" y="202"/>
                    </a:lnTo>
                    <a:lnTo>
                      <a:pt x="136" y="191"/>
                    </a:lnTo>
                    <a:lnTo>
                      <a:pt x="136" y="181"/>
                    </a:lnTo>
                    <a:lnTo>
                      <a:pt x="136" y="170"/>
                    </a:lnTo>
                    <a:lnTo>
                      <a:pt x="136" y="163"/>
                    </a:lnTo>
                    <a:lnTo>
                      <a:pt x="136" y="153"/>
                    </a:lnTo>
                    <a:lnTo>
                      <a:pt x="136" y="144"/>
                    </a:lnTo>
                    <a:lnTo>
                      <a:pt x="136" y="136"/>
                    </a:lnTo>
                    <a:lnTo>
                      <a:pt x="136" y="129"/>
                    </a:lnTo>
                    <a:lnTo>
                      <a:pt x="136" y="119"/>
                    </a:lnTo>
                    <a:lnTo>
                      <a:pt x="136" y="113"/>
                    </a:lnTo>
                    <a:lnTo>
                      <a:pt x="136" y="106"/>
                    </a:lnTo>
                    <a:lnTo>
                      <a:pt x="136" y="100"/>
                    </a:lnTo>
                    <a:lnTo>
                      <a:pt x="134" y="93"/>
                    </a:lnTo>
                    <a:lnTo>
                      <a:pt x="134" y="87"/>
                    </a:lnTo>
                    <a:lnTo>
                      <a:pt x="134" y="81"/>
                    </a:lnTo>
                    <a:lnTo>
                      <a:pt x="134" y="76"/>
                    </a:lnTo>
                    <a:lnTo>
                      <a:pt x="134" y="66"/>
                    </a:lnTo>
                    <a:lnTo>
                      <a:pt x="134" y="61"/>
                    </a:lnTo>
                    <a:lnTo>
                      <a:pt x="134" y="53"/>
                    </a:lnTo>
                    <a:lnTo>
                      <a:pt x="134" y="49"/>
                    </a:lnTo>
                    <a:lnTo>
                      <a:pt x="134" y="46"/>
                    </a:lnTo>
                    <a:lnTo>
                      <a:pt x="119" y="15"/>
                    </a:lnTo>
                    <a:lnTo>
                      <a:pt x="18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52" name="Freeform 89"/>
              <p:cNvSpPr>
                <a:spLocks noChangeAspect="1"/>
              </p:cNvSpPr>
              <p:nvPr/>
            </p:nvSpPr>
            <p:spPr bwMode="auto">
              <a:xfrm>
                <a:off x="3026" y="1462"/>
                <a:ext cx="146" cy="176"/>
              </a:xfrm>
              <a:custGeom>
                <a:avLst/>
                <a:gdLst>
                  <a:gd name="T0" fmla="*/ 74 w 481"/>
                  <a:gd name="T1" fmla="*/ 0 h 459"/>
                  <a:gd name="T2" fmla="*/ 62 w 481"/>
                  <a:gd name="T3" fmla="*/ 2 h 459"/>
                  <a:gd name="T4" fmla="*/ 47 w 481"/>
                  <a:gd name="T5" fmla="*/ 7 h 459"/>
                  <a:gd name="T6" fmla="*/ 32 w 481"/>
                  <a:gd name="T7" fmla="*/ 15 h 459"/>
                  <a:gd name="T8" fmla="*/ 19 w 481"/>
                  <a:gd name="T9" fmla="*/ 28 h 459"/>
                  <a:gd name="T10" fmla="*/ 9 w 481"/>
                  <a:gd name="T11" fmla="*/ 44 h 459"/>
                  <a:gd name="T12" fmla="*/ 3 w 481"/>
                  <a:gd name="T13" fmla="*/ 64 h 459"/>
                  <a:gd name="T14" fmla="*/ 0 w 481"/>
                  <a:gd name="T15" fmla="*/ 87 h 459"/>
                  <a:gd name="T16" fmla="*/ 1 w 481"/>
                  <a:gd name="T17" fmla="*/ 109 h 459"/>
                  <a:gd name="T18" fmla="*/ 5 w 481"/>
                  <a:gd name="T19" fmla="*/ 129 h 459"/>
                  <a:gd name="T20" fmla="*/ 11 w 481"/>
                  <a:gd name="T21" fmla="*/ 145 h 459"/>
                  <a:gd name="T22" fmla="*/ 22 w 481"/>
                  <a:gd name="T23" fmla="*/ 158 h 459"/>
                  <a:gd name="T24" fmla="*/ 36 w 481"/>
                  <a:gd name="T25" fmla="*/ 166 h 459"/>
                  <a:gd name="T26" fmla="*/ 50 w 481"/>
                  <a:gd name="T27" fmla="*/ 172 h 459"/>
                  <a:gd name="T28" fmla="*/ 65 w 481"/>
                  <a:gd name="T29" fmla="*/ 175 h 459"/>
                  <a:gd name="T30" fmla="*/ 79 w 481"/>
                  <a:gd name="T31" fmla="*/ 175 h 459"/>
                  <a:gd name="T32" fmla="*/ 93 w 481"/>
                  <a:gd name="T33" fmla="*/ 173 h 459"/>
                  <a:gd name="T34" fmla="*/ 105 w 481"/>
                  <a:gd name="T35" fmla="*/ 168 h 459"/>
                  <a:gd name="T36" fmla="*/ 117 w 481"/>
                  <a:gd name="T37" fmla="*/ 160 h 459"/>
                  <a:gd name="T38" fmla="*/ 131 w 481"/>
                  <a:gd name="T39" fmla="*/ 144 h 459"/>
                  <a:gd name="T40" fmla="*/ 139 w 481"/>
                  <a:gd name="T41" fmla="*/ 129 h 459"/>
                  <a:gd name="T42" fmla="*/ 143 w 481"/>
                  <a:gd name="T43" fmla="*/ 112 h 459"/>
                  <a:gd name="T44" fmla="*/ 145 w 481"/>
                  <a:gd name="T45" fmla="*/ 95 h 459"/>
                  <a:gd name="T46" fmla="*/ 146 w 481"/>
                  <a:gd name="T47" fmla="*/ 78 h 459"/>
                  <a:gd name="T48" fmla="*/ 144 w 481"/>
                  <a:gd name="T49" fmla="*/ 62 h 459"/>
                  <a:gd name="T50" fmla="*/ 140 w 481"/>
                  <a:gd name="T51" fmla="*/ 46 h 459"/>
                  <a:gd name="T52" fmla="*/ 131 w 481"/>
                  <a:gd name="T53" fmla="*/ 31 h 459"/>
                  <a:gd name="T54" fmla="*/ 113 w 481"/>
                  <a:gd name="T55" fmla="*/ 12 h 459"/>
                  <a:gd name="T56" fmla="*/ 100 w 481"/>
                  <a:gd name="T57" fmla="*/ 26 h 459"/>
                  <a:gd name="T58" fmla="*/ 112 w 481"/>
                  <a:gd name="T59" fmla="*/ 38 h 459"/>
                  <a:gd name="T60" fmla="*/ 127 w 481"/>
                  <a:gd name="T61" fmla="*/ 58 h 459"/>
                  <a:gd name="T62" fmla="*/ 131 w 481"/>
                  <a:gd name="T63" fmla="*/ 77 h 459"/>
                  <a:gd name="T64" fmla="*/ 131 w 481"/>
                  <a:gd name="T65" fmla="*/ 90 h 459"/>
                  <a:gd name="T66" fmla="*/ 128 w 481"/>
                  <a:gd name="T67" fmla="*/ 104 h 459"/>
                  <a:gd name="T68" fmla="*/ 124 w 481"/>
                  <a:gd name="T69" fmla="*/ 117 h 459"/>
                  <a:gd name="T70" fmla="*/ 113 w 481"/>
                  <a:gd name="T71" fmla="*/ 138 h 459"/>
                  <a:gd name="T72" fmla="*/ 99 w 481"/>
                  <a:gd name="T73" fmla="*/ 152 h 459"/>
                  <a:gd name="T74" fmla="*/ 83 w 481"/>
                  <a:gd name="T75" fmla="*/ 157 h 459"/>
                  <a:gd name="T76" fmla="*/ 73 w 481"/>
                  <a:gd name="T77" fmla="*/ 158 h 459"/>
                  <a:gd name="T78" fmla="*/ 60 w 481"/>
                  <a:gd name="T79" fmla="*/ 156 h 459"/>
                  <a:gd name="T80" fmla="*/ 48 w 481"/>
                  <a:gd name="T81" fmla="*/ 152 h 459"/>
                  <a:gd name="T82" fmla="*/ 37 w 481"/>
                  <a:gd name="T83" fmla="*/ 145 h 459"/>
                  <a:gd name="T84" fmla="*/ 27 w 481"/>
                  <a:gd name="T85" fmla="*/ 137 h 459"/>
                  <a:gd name="T86" fmla="*/ 18 w 481"/>
                  <a:gd name="T87" fmla="*/ 121 h 459"/>
                  <a:gd name="T88" fmla="*/ 14 w 481"/>
                  <a:gd name="T89" fmla="*/ 105 h 459"/>
                  <a:gd name="T90" fmla="*/ 14 w 481"/>
                  <a:gd name="T91" fmla="*/ 89 h 459"/>
                  <a:gd name="T92" fmla="*/ 16 w 481"/>
                  <a:gd name="T93" fmla="*/ 73 h 459"/>
                  <a:gd name="T94" fmla="*/ 22 w 481"/>
                  <a:gd name="T95" fmla="*/ 58 h 459"/>
                  <a:gd name="T96" fmla="*/ 30 w 481"/>
                  <a:gd name="T97" fmla="*/ 45 h 459"/>
                  <a:gd name="T98" fmla="*/ 41 w 481"/>
                  <a:gd name="T99" fmla="*/ 35 h 459"/>
                  <a:gd name="T100" fmla="*/ 53 w 481"/>
                  <a:gd name="T101" fmla="*/ 28 h 459"/>
                  <a:gd name="T102" fmla="*/ 65 w 481"/>
                  <a:gd name="T103" fmla="*/ 23 h 459"/>
                  <a:gd name="T104" fmla="*/ 77 w 481"/>
                  <a:gd name="T105" fmla="*/ 20 h 459"/>
                  <a:gd name="T106" fmla="*/ 82 w 481"/>
                  <a:gd name="T107" fmla="*/ 0 h 45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81" h="459">
                    <a:moveTo>
                      <a:pt x="270" y="0"/>
                    </a:moveTo>
                    <a:lnTo>
                      <a:pt x="268" y="0"/>
                    </a:lnTo>
                    <a:lnTo>
                      <a:pt x="264" y="0"/>
                    </a:lnTo>
                    <a:lnTo>
                      <a:pt x="256" y="0"/>
                    </a:lnTo>
                    <a:lnTo>
                      <a:pt x="249" y="0"/>
                    </a:lnTo>
                    <a:lnTo>
                      <a:pt x="243" y="0"/>
                    </a:lnTo>
                    <a:lnTo>
                      <a:pt x="237" y="0"/>
                    </a:lnTo>
                    <a:lnTo>
                      <a:pt x="232" y="2"/>
                    </a:lnTo>
                    <a:lnTo>
                      <a:pt x="224" y="2"/>
                    </a:lnTo>
                    <a:lnTo>
                      <a:pt x="219" y="2"/>
                    </a:lnTo>
                    <a:lnTo>
                      <a:pt x="211" y="4"/>
                    </a:lnTo>
                    <a:lnTo>
                      <a:pt x="204" y="6"/>
                    </a:lnTo>
                    <a:lnTo>
                      <a:pt x="198" y="8"/>
                    </a:lnTo>
                    <a:lnTo>
                      <a:pt x="188" y="10"/>
                    </a:lnTo>
                    <a:lnTo>
                      <a:pt x="181" y="11"/>
                    </a:lnTo>
                    <a:lnTo>
                      <a:pt x="173" y="11"/>
                    </a:lnTo>
                    <a:lnTo>
                      <a:pt x="166" y="15"/>
                    </a:lnTo>
                    <a:lnTo>
                      <a:pt x="156" y="17"/>
                    </a:lnTo>
                    <a:lnTo>
                      <a:pt x="149" y="21"/>
                    </a:lnTo>
                    <a:lnTo>
                      <a:pt x="141" y="23"/>
                    </a:lnTo>
                    <a:lnTo>
                      <a:pt x="132" y="27"/>
                    </a:lnTo>
                    <a:lnTo>
                      <a:pt x="124" y="30"/>
                    </a:lnTo>
                    <a:lnTo>
                      <a:pt x="115" y="34"/>
                    </a:lnTo>
                    <a:lnTo>
                      <a:pt x="107" y="38"/>
                    </a:lnTo>
                    <a:lnTo>
                      <a:pt x="100" y="44"/>
                    </a:lnTo>
                    <a:lnTo>
                      <a:pt x="92" y="47"/>
                    </a:lnTo>
                    <a:lnTo>
                      <a:pt x="85" y="53"/>
                    </a:lnTo>
                    <a:lnTo>
                      <a:pt x="77" y="59"/>
                    </a:lnTo>
                    <a:lnTo>
                      <a:pt x="71" y="66"/>
                    </a:lnTo>
                    <a:lnTo>
                      <a:pt x="64" y="72"/>
                    </a:lnTo>
                    <a:lnTo>
                      <a:pt x="58" y="77"/>
                    </a:lnTo>
                    <a:lnTo>
                      <a:pt x="53" y="83"/>
                    </a:lnTo>
                    <a:lnTo>
                      <a:pt x="47" y="91"/>
                    </a:lnTo>
                    <a:lnTo>
                      <a:pt x="39" y="98"/>
                    </a:lnTo>
                    <a:lnTo>
                      <a:pt x="36" y="106"/>
                    </a:lnTo>
                    <a:lnTo>
                      <a:pt x="30" y="115"/>
                    </a:lnTo>
                    <a:lnTo>
                      <a:pt x="28" y="123"/>
                    </a:lnTo>
                    <a:lnTo>
                      <a:pt x="22" y="130"/>
                    </a:lnTo>
                    <a:lnTo>
                      <a:pt x="19" y="140"/>
                    </a:lnTo>
                    <a:lnTo>
                      <a:pt x="15" y="149"/>
                    </a:lnTo>
                    <a:lnTo>
                      <a:pt x="13" y="159"/>
                    </a:lnTo>
                    <a:lnTo>
                      <a:pt x="9" y="168"/>
                    </a:lnTo>
                    <a:lnTo>
                      <a:pt x="7" y="178"/>
                    </a:lnTo>
                    <a:lnTo>
                      <a:pt x="5" y="187"/>
                    </a:lnTo>
                    <a:lnTo>
                      <a:pt x="3" y="198"/>
                    </a:lnTo>
                    <a:lnTo>
                      <a:pt x="2" y="208"/>
                    </a:lnTo>
                    <a:lnTo>
                      <a:pt x="0" y="217"/>
                    </a:lnTo>
                    <a:lnTo>
                      <a:pt x="0" y="227"/>
                    </a:lnTo>
                    <a:lnTo>
                      <a:pt x="0" y="236"/>
                    </a:lnTo>
                    <a:lnTo>
                      <a:pt x="0" y="245"/>
                    </a:lnTo>
                    <a:lnTo>
                      <a:pt x="0" y="257"/>
                    </a:lnTo>
                    <a:lnTo>
                      <a:pt x="0" y="264"/>
                    </a:lnTo>
                    <a:lnTo>
                      <a:pt x="2" y="276"/>
                    </a:lnTo>
                    <a:lnTo>
                      <a:pt x="2" y="285"/>
                    </a:lnTo>
                    <a:lnTo>
                      <a:pt x="3" y="295"/>
                    </a:lnTo>
                    <a:lnTo>
                      <a:pt x="3" y="302"/>
                    </a:lnTo>
                    <a:lnTo>
                      <a:pt x="7" y="312"/>
                    </a:lnTo>
                    <a:lnTo>
                      <a:pt x="9" y="319"/>
                    </a:lnTo>
                    <a:lnTo>
                      <a:pt x="11" y="329"/>
                    </a:lnTo>
                    <a:lnTo>
                      <a:pt x="15" y="336"/>
                    </a:lnTo>
                    <a:lnTo>
                      <a:pt x="19" y="346"/>
                    </a:lnTo>
                    <a:lnTo>
                      <a:pt x="22" y="351"/>
                    </a:lnTo>
                    <a:lnTo>
                      <a:pt x="26" y="359"/>
                    </a:lnTo>
                    <a:lnTo>
                      <a:pt x="30" y="366"/>
                    </a:lnTo>
                    <a:lnTo>
                      <a:pt x="34" y="372"/>
                    </a:lnTo>
                    <a:lnTo>
                      <a:pt x="37" y="378"/>
                    </a:lnTo>
                    <a:lnTo>
                      <a:pt x="43" y="385"/>
                    </a:lnTo>
                    <a:lnTo>
                      <a:pt x="51" y="391"/>
                    </a:lnTo>
                    <a:lnTo>
                      <a:pt x="56" y="396"/>
                    </a:lnTo>
                    <a:lnTo>
                      <a:pt x="62" y="400"/>
                    </a:lnTo>
                    <a:lnTo>
                      <a:pt x="68" y="406"/>
                    </a:lnTo>
                    <a:lnTo>
                      <a:pt x="73" y="412"/>
                    </a:lnTo>
                    <a:lnTo>
                      <a:pt x="81" y="415"/>
                    </a:lnTo>
                    <a:lnTo>
                      <a:pt x="86" y="419"/>
                    </a:lnTo>
                    <a:lnTo>
                      <a:pt x="96" y="423"/>
                    </a:lnTo>
                    <a:lnTo>
                      <a:pt x="102" y="427"/>
                    </a:lnTo>
                    <a:lnTo>
                      <a:pt x="109" y="432"/>
                    </a:lnTo>
                    <a:lnTo>
                      <a:pt x="117" y="434"/>
                    </a:lnTo>
                    <a:lnTo>
                      <a:pt x="124" y="436"/>
                    </a:lnTo>
                    <a:lnTo>
                      <a:pt x="132" y="440"/>
                    </a:lnTo>
                    <a:lnTo>
                      <a:pt x="141" y="442"/>
                    </a:lnTo>
                    <a:lnTo>
                      <a:pt x="149" y="444"/>
                    </a:lnTo>
                    <a:lnTo>
                      <a:pt x="156" y="447"/>
                    </a:lnTo>
                    <a:lnTo>
                      <a:pt x="164" y="449"/>
                    </a:lnTo>
                    <a:lnTo>
                      <a:pt x="173" y="451"/>
                    </a:lnTo>
                    <a:lnTo>
                      <a:pt x="181" y="453"/>
                    </a:lnTo>
                    <a:lnTo>
                      <a:pt x="188" y="453"/>
                    </a:lnTo>
                    <a:lnTo>
                      <a:pt x="196" y="455"/>
                    </a:lnTo>
                    <a:lnTo>
                      <a:pt x="205" y="457"/>
                    </a:lnTo>
                    <a:lnTo>
                      <a:pt x="213" y="457"/>
                    </a:lnTo>
                    <a:lnTo>
                      <a:pt x="222" y="457"/>
                    </a:lnTo>
                    <a:lnTo>
                      <a:pt x="230" y="459"/>
                    </a:lnTo>
                    <a:lnTo>
                      <a:pt x="239" y="459"/>
                    </a:lnTo>
                    <a:lnTo>
                      <a:pt x="245" y="459"/>
                    </a:lnTo>
                    <a:lnTo>
                      <a:pt x="253" y="459"/>
                    </a:lnTo>
                    <a:lnTo>
                      <a:pt x="260" y="457"/>
                    </a:lnTo>
                    <a:lnTo>
                      <a:pt x="268" y="457"/>
                    </a:lnTo>
                    <a:lnTo>
                      <a:pt x="275" y="457"/>
                    </a:lnTo>
                    <a:lnTo>
                      <a:pt x="283" y="455"/>
                    </a:lnTo>
                    <a:lnTo>
                      <a:pt x="290" y="455"/>
                    </a:lnTo>
                    <a:lnTo>
                      <a:pt x="298" y="453"/>
                    </a:lnTo>
                    <a:lnTo>
                      <a:pt x="305" y="451"/>
                    </a:lnTo>
                    <a:lnTo>
                      <a:pt x="313" y="449"/>
                    </a:lnTo>
                    <a:lnTo>
                      <a:pt x="319" y="447"/>
                    </a:lnTo>
                    <a:lnTo>
                      <a:pt x="328" y="446"/>
                    </a:lnTo>
                    <a:lnTo>
                      <a:pt x="334" y="442"/>
                    </a:lnTo>
                    <a:lnTo>
                      <a:pt x="341" y="440"/>
                    </a:lnTo>
                    <a:lnTo>
                      <a:pt x="347" y="438"/>
                    </a:lnTo>
                    <a:lnTo>
                      <a:pt x="355" y="436"/>
                    </a:lnTo>
                    <a:lnTo>
                      <a:pt x="360" y="432"/>
                    </a:lnTo>
                    <a:lnTo>
                      <a:pt x="366" y="429"/>
                    </a:lnTo>
                    <a:lnTo>
                      <a:pt x="373" y="425"/>
                    </a:lnTo>
                    <a:lnTo>
                      <a:pt x="379" y="421"/>
                    </a:lnTo>
                    <a:lnTo>
                      <a:pt x="385" y="417"/>
                    </a:lnTo>
                    <a:lnTo>
                      <a:pt x="390" y="413"/>
                    </a:lnTo>
                    <a:lnTo>
                      <a:pt x="398" y="410"/>
                    </a:lnTo>
                    <a:lnTo>
                      <a:pt x="404" y="406"/>
                    </a:lnTo>
                    <a:lnTo>
                      <a:pt x="413" y="396"/>
                    </a:lnTo>
                    <a:lnTo>
                      <a:pt x="424" y="387"/>
                    </a:lnTo>
                    <a:lnTo>
                      <a:pt x="432" y="376"/>
                    </a:lnTo>
                    <a:lnTo>
                      <a:pt x="441" y="366"/>
                    </a:lnTo>
                    <a:lnTo>
                      <a:pt x="445" y="361"/>
                    </a:lnTo>
                    <a:lnTo>
                      <a:pt x="449" y="353"/>
                    </a:lnTo>
                    <a:lnTo>
                      <a:pt x="453" y="347"/>
                    </a:lnTo>
                    <a:lnTo>
                      <a:pt x="456" y="342"/>
                    </a:lnTo>
                    <a:lnTo>
                      <a:pt x="458" y="336"/>
                    </a:lnTo>
                    <a:lnTo>
                      <a:pt x="460" y="329"/>
                    </a:lnTo>
                    <a:lnTo>
                      <a:pt x="464" y="321"/>
                    </a:lnTo>
                    <a:lnTo>
                      <a:pt x="468" y="315"/>
                    </a:lnTo>
                    <a:lnTo>
                      <a:pt x="468" y="308"/>
                    </a:lnTo>
                    <a:lnTo>
                      <a:pt x="472" y="300"/>
                    </a:lnTo>
                    <a:lnTo>
                      <a:pt x="472" y="293"/>
                    </a:lnTo>
                    <a:lnTo>
                      <a:pt x="475" y="285"/>
                    </a:lnTo>
                    <a:lnTo>
                      <a:pt x="475" y="278"/>
                    </a:lnTo>
                    <a:lnTo>
                      <a:pt x="477" y="272"/>
                    </a:lnTo>
                    <a:lnTo>
                      <a:pt x="477" y="264"/>
                    </a:lnTo>
                    <a:lnTo>
                      <a:pt x="479" y="257"/>
                    </a:lnTo>
                    <a:lnTo>
                      <a:pt x="479" y="249"/>
                    </a:lnTo>
                    <a:lnTo>
                      <a:pt x="479" y="242"/>
                    </a:lnTo>
                    <a:lnTo>
                      <a:pt x="479" y="232"/>
                    </a:lnTo>
                    <a:lnTo>
                      <a:pt x="481" y="227"/>
                    </a:lnTo>
                    <a:lnTo>
                      <a:pt x="481" y="217"/>
                    </a:lnTo>
                    <a:lnTo>
                      <a:pt x="481" y="212"/>
                    </a:lnTo>
                    <a:lnTo>
                      <a:pt x="481" y="204"/>
                    </a:lnTo>
                    <a:lnTo>
                      <a:pt x="481" y="196"/>
                    </a:lnTo>
                    <a:lnTo>
                      <a:pt x="479" y="189"/>
                    </a:lnTo>
                    <a:lnTo>
                      <a:pt x="477" y="181"/>
                    </a:lnTo>
                    <a:lnTo>
                      <a:pt x="477" y="174"/>
                    </a:lnTo>
                    <a:lnTo>
                      <a:pt x="475" y="166"/>
                    </a:lnTo>
                    <a:lnTo>
                      <a:pt x="473" y="161"/>
                    </a:lnTo>
                    <a:lnTo>
                      <a:pt x="473" y="153"/>
                    </a:lnTo>
                    <a:lnTo>
                      <a:pt x="472" y="147"/>
                    </a:lnTo>
                    <a:lnTo>
                      <a:pt x="470" y="142"/>
                    </a:lnTo>
                    <a:lnTo>
                      <a:pt x="468" y="134"/>
                    </a:lnTo>
                    <a:lnTo>
                      <a:pt x="464" y="127"/>
                    </a:lnTo>
                    <a:lnTo>
                      <a:pt x="460" y="121"/>
                    </a:lnTo>
                    <a:lnTo>
                      <a:pt x="456" y="115"/>
                    </a:lnTo>
                    <a:lnTo>
                      <a:pt x="453" y="110"/>
                    </a:lnTo>
                    <a:lnTo>
                      <a:pt x="449" y="102"/>
                    </a:lnTo>
                    <a:lnTo>
                      <a:pt x="445" y="96"/>
                    </a:lnTo>
                    <a:lnTo>
                      <a:pt x="439" y="93"/>
                    </a:lnTo>
                    <a:lnTo>
                      <a:pt x="430" y="81"/>
                    </a:lnTo>
                    <a:lnTo>
                      <a:pt x="421" y="72"/>
                    </a:lnTo>
                    <a:lnTo>
                      <a:pt x="409" y="62"/>
                    </a:lnTo>
                    <a:lnTo>
                      <a:pt x="400" y="55"/>
                    </a:lnTo>
                    <a:lnTo>
                      <a:pt x="388" y="45"/>
                    </a:lnTo>
                    <a:lnTo>
                      <a:pt x="381" y="40"/>
                    </a:lnTo>
                    <a:lnTo>
                      <a:pt x="372" y="32"/>
                    </a:lnTo>
                    <a:lnTo>
                      <a:pt x="364" y="28"/>
                    </a:lnTo>
                    <a:lnTo>
                      <a:pt x="356" y="25"/>
                    </a:lnTo>
                    <a:lnTo>
                      <a:pt x="353" y="23"/>
                    </a:lnTo>
                    <a:lnTo>
                      <a:pt x="349" y="21"/>
                    </a:lnTo>
                    <a:lnTo>
                      <a:pt x="326" y="66"/>
                    </a:lnTo>
                    <a:lnTo>
                      <a:pt x="328" y="68"/>
                    </a:lnTo>
                    <a:lnTo>
                      <a:pt x="332" y="70"/>
                    </a:lnTo>
                    <a:lnTo>
                      <a:pt x="338" y="74"/>
                    </a:lnTo>
                    <a:lnTo>
                      <a:pt x="343" y="77"/>
                    </a:lnTo>
                    <a:lnTo>
                      <a:pt x="353" y="85"/>
                    </a:lnTo>
                    <a:lnTo>
                      <a:pt x="360" y="91"/>
                    </a:lnTo>
                    <a:lnTo>
                      <a:pt x="368" y="98"/>
                    </a:lnTo>
                    <a:lnTo>
                      <a:pt x="377" y="106"/>
                    </a:lnTo>
                    <a:lnTo>
                      <a:pt x="385" y="115"/>
                    </a:lnTo>
                    <a:lnTo>
                      <a:pt x="392" y="123"/>
                    </a:lnTo>
                    <a:lnTo>
                      <a:pt x="402" y="134"/>
                    </a:lnTo>
                    <a:lnTo>
                      <a:pt x="409" y="142"/>
                    </a:lnTo>
                    <a:lnTo>
                      <a:pt x="417" y="151"/>
                    </a:lnTo>
                    <a:lnTo>
                      <a:pt x="422" y="161"/>
                    </a:lnTo>
                    <a:lnTo>
                      <a:pt x="426" y="172"/>
                    </a:lnTo>
                    <a:lnTo>
                      <a:pt x="428" y="181"/>
                    </a:lnTo>
                    <a:lnTo>
                      <a:pt x="432" y="191"/>
                    </a:lnTo>
                    <a:lnTo>
                      <a:pt x="432" y="196"/>
                    </a:lnTo>
                    <a:lnTo>
                      <a:pt x="432" y="202"/>
                    </a:lnTo>
                    <a:lnTo>
                      <a:pt x="432" y="208"/>
                    </a:lnTo>
                    <a:lnTo>
                      <a:pt x="432" y="213"/>
                    </a:lnTo>
                    <a:lnTo>
                      <a:pt x="432" y="219"/>
                    </a:lnTo>
                    <a:lnTo>
                      <a:pt x="432" y="225"/>
                    </a:lnTo>
                    <a:lnTo>
                      <a:pt x="430" y="230"/>
                    </a:lnTo>
                    <a:lnTo>
                      <a:pt x="430" y="236"/>
                    </a:lnTo>
                    <a:lnTo>
                      <a:pt x="428" y="242"/>
                    </a:lnTo>
                    <a:lnTo>
                      <a:pt x="428" y="249"/>
                    </a:lnTo>
                    <a:lnTo>
                      <a:pt x="426" y="255"/>
                    </a:lnTo>
                    <a:lnTo>
                      <a:pt x="426" y="261"/>
                    </a:lnTo>
                    <a:lnTo>
                      <a:pt x="424" y="266"/>
                    </a:lnTo>
                    <a:lnTo>
                      <a:pt x="422" y="272"/>
                    </a:lnTo>
                    <a:lnTo>
                      <a:pt x="421" y="278"/>
                    </a:lnTo>
                    <a:lnTo>
                      <a:pt x="419" y="283"/>
                    </a:lnTo>
                    <a:lnTo>
                      <a:pt x="415" y="287"/>
                    </a:lnTo>
                    <a:lnTo>
                      <a:pt x="413" y="295"/>
                    </a:lnTo>
                    <a:lnTo>
                      <a:pt x="411" y="300"/>
                    </a:lnTo>
                    <a:lnTo>
                      <a:pt x="409" y="306"/>
                    </a:lnTo>
                    <a:lnTo>
                      <a:pt x="404" y="315"/>
                    </a:lnTo>
                    <a:lnTo>
                      <a:pt x="398" y="327"/>
                    </a:lnTo>
                    <a:lnTo>
                      <a:pt x="392" y="336"/>
                    </a:lnTo>
                    <a:lnTo>
                      <a:pt x="387" y="346"/>
                    </a:lnTo>
                    <a:lnTo>
                      <a:pt x="381" y="351"/>
                    </a:lnTo>
                    <a:lnTo>
                      <a:pt x="373" y="361"/>
                    </a:lnTo>
                    <a:lnTo>
                      <a:pt x="366" y="366"/>
                    </a:lnTo>
                    <a:lnTo>
                      <a:pt x="358" y="374"/>
                    </a:lnTo>
                    <a:lnTo>
                      <a:pt x="351" y="379"/>
                    </a:lnTo>
                    <a:lnTo>
                      <a:pt x="341" y="387"/>
                    </a:lnTo>
                    <a:lnTo>
                      <a:pt x="334" y="391"/>
                    </a:lnTo>
                    <a:lnTo>
                      <a:pt x="326" y="396"/>
                    </a:lnTo>
                    <a:lnTo>
                      <a:pt x="315" y="398"/>
                    </a:lnTo>
                    <a:lnTo>
                      <a:pt x="305" y="404"/>
                    </a:lnTo>
                    <a:lnTo>
                      <a:pt x="294" y="406"/>
                    </a:lnTo>
                    <a:lnTo>
                      <a:pt x="285" y="408"/>
                    </a:lnTo>
                    <a:lnTo>
                      <a:pt x="279" y="408"/>
                    </a:lnTo>
                    <a:lnTo>
                      <a:pt x="273" y="410"/>
                    </a:lnTo>
                    <a:lnTo>
                      <a:pt x="268" y="410"/>
                    </a:lnTo>
                    <a:lnTo>
                      <a:pt x="262" y="412"/>
                    </a:lnTo>
                    <a:lnTo>
                      <a:pt x="256" y="412"/>
                    </a:lnTo>
                    <a:lnTo>
                      <a:pt x="249" y="412"/>
                    </a:lnTo>
                    <a:lnTo>
                      <a:pt x="243" y="412"/>
                    </a:lnTo>
                    <a:lnTo>
                      <a:pt x="239" y="412"/>
                    </a:lnTo>
                    <a:lnTo>
                      <a:pt x="232" y="410"/>
                    </a:lnTo>
                    <a:lnTo>
                      <a:pt x="224" y="410"/>
                    </a:lnTo>
                    <a:lnTo>
                      <a:pt x="219" y="408"/>
                    </a:lnTo>
                    <a:lnTo>
                      <a:pt x="213" y="408"/>
                    </a:lnTo>
                    <a:lnTo>
                      <a:pt x="205" y="408"/>
                    </a:lnTo>
                    <a:lnTo>
                      <a:pt x="198" y="406"/>
                    </a:lnTo>
                    <a:lnTo>
                      <a:pt x="192" y="406"/>
                    </a:lnTo>
                    <a:lnTo>
                      <a:pt x="187" y="404"/>
                    </a:lnTo>
                    <a:lnTo>
                      <a:pt x="179" y="402"/>
                    </a:lnTo>
                    <a:lnTo>
                      <a:pt x="171" y="400"/>
                    </a:lnTo>
                    <a:lnTo>
                      <a:pt x="166" y="398"/>
                    </a:lnTo>
                    <a:lnTo>
                      <a:pt x="158" y="396"/>
                    </a:lnTo>
                    <a:lnTo>
                      <a:pt x="153" y="393"/>
                    </a:lnTo>
                    <a:lnTo>
                      <a:pt x="147" y="391"/>
                    </a:lnTo>
                    <a:lnTo>
                      <a:pt x="141" y="389"/>
                    </a:lnTo>
                    <a:lnTo>
                      <a:pt x="134" y="387"/>
                    </a:lnTo>
                    <a:lnTo>
                      <a:pt x="128" y="383"/>
                    </a:lnTo>
                    <a:lnTo>
                      <a:pt x="122" y="379"/>
                    </a:lnTo>
                    <a:lnTo>
                      <a:pt x="117" y="376"/>
                    </a:lnTo>
                    <a:lnTo>
                      <a:pt x="111" y="372"/>
                    </a:lnTo>
                    <a:lnTo>
                      <a:pt x="105" y="368"/>
                    </a:lnTo>
                    <a:lnTo>
                      <a:pt x="100" y="364"/>
                    </a:lnTo>
                    <a:lnTo>
                      <a:pt x="94" y="361"/>
                    </a:lnTo>
                    <a:lnTo>
                      <a:pt x="90" y="357"/>
                    </a:lnTo>
                    <a:lnTo>
                      <a:pt x="81" y="347"/>
                    </a:lnTo>
                    <a:lnTo>
                      <a:pt x="73" y="338"/>
                    </a:lnTo>
                    <a:lnTo>
                      <a:pt x="68" y="330"/>
                    </a:lnTo>
                    <a:lnTo>
                      <a:pt x="64" y="327"/>
                    </a:lnTo>
                    <a:lnTo>
                      <a:pt x="62" y="321"/>
                    </a:lnTo>
                    <a:lnTo>
                      <a:pt x="58" y="315"/>
                    </a:lnTo>
                    <a:lnTo>
                      <a:pt x="56" y="308"/>
                    </a:lnTo>
                    <a:lnTo>
                      <a:pt x="53" y="302"/>
                    </a:lnTo>
                    <a:lnTo>
                      <a:pt x="51" y="295"/>
                    </a:lnTo>
                    <a:lnTo>
                      <a:pt x="49" y="287"/>
                    </a:lnTo>
                    <a:lnTo>
                      <a:pt x="47" y="279"/>
                    </a:lnTo>
                    <a:lnTo>
                      <a:pt x="47" y="274"/>
                    </a:lnTo>
                    <a:lnTo>
                      <a:pt x="45" y="266"/>
                    </a:lnTo>
                    <a:lnTo>
                      <a:pt x="45" y="261"/>
                    </a:lnTo>
                    <a:lnTo>
                      <a:pt x="43" y="253"/>
                    </a:lnTo>
                    <a:lnTo>
                      <a:pt x="43" y="245"/>
                    </a:lnTo>
                    <a:lnTo>
                      <a:pt x="43" y="238"/>
                    </a:lnTo>
                    <a:lnTo>
                      <a:pt x="45" y="232"/>
                    </a:lnTo>
                    <a:lnTo>
                      <a:pt x="45" y="225"/>
                    </a:lnTo>
                    <a:lnTo>
                      <a:pt x="47" y="217"/>
                    </a:lnTo>
                    <a:lnTo>
                      <a:pt x="47" y="212"/>
                    </a:lnTo>
                    <a:lnTo>
                      <a:pt x="51" y="206"/>
                    </a:lnTo>
                    <a:lnTo>
                      <a:pt x="51" y="196"/>
                    </a:lnTo>
                    <a:lnTo>
                      <a:pt x="53" y="191"/>
                    </a:lnTo>
                    <a:lnTo>
                      <a:pt x="54" y="183"/>
                    </a:lnTo>
                    <a:lnTo>
                      <a:pt x="58" y="178"/>
                    </a:lnTo>
                    <a:lnTo>
                      <a:pt x="60" y="170"/>
                    </a:lnTo>
                    <a:lnTo>
                      <a:pt x="62" y="164"/>
                    </a:lnTo>
                    <a:lnTo>
                      <a:pt x="68" y="159"/>
                    </a:lnTo>
                    <a:lnTo>
                      <a:pt x="71" y="151"/>
                    </a:lnTo>
                    <a:lnTo>
                      <a:pt x="73" y="145"/>
                    </a:lnTo>
                    <a:lnTo>
                      <a:pt x="79" y="140"/>
                    </a:lnTo>
                    <a:lnTo>
                      <a:pt x="83" y="134"/>
                    </a:lnTo>
                    <a:lnTo>
                      <a:pt x="88" y="128"/>
                    </a:lnTo>
                    <a:lnTo>
                      <a:pt x="92" y="123"/>
                    </a:lnTo>
                    <a:lnTo>
                      <a:pt x="98" y="117"/>
                    </a:lnTo>
                    <a:lnTo>
                      <a:pt x="103" y="111"/>
                    </a:lnTo>
                    <a:lnTo>
                      <a:pt x="109" y="108"/>
                    </a:lnTo>
                    <a:lnTo>
                      <a:pt x="115" y="102"/>
                    </a:lnTo>
                    <a:lnTo>
                      <a:pt x="120" y="98"/>
                    </a:lnTo>
                    <a:lnTo>
                      <a:pt x="126" y="93"/>
                    </a:lnTo>
                    <a:lnTo>
                      <a:pt x="134" y="91"/>
                    </a:lnTo>
                    <a:lnTo>
                      <a:pt x="139" y="85"/>
                    </a:lnTo>
                    <a:lnTo>
                      <a:pt x="147" y="83"/>
                    </a:lnTo>
                    <a:lnTo>
                      <a:pt x="153" y="79"/>
                    </a:lnTo>
                    <a:lnTo>
                      <a:pt x="160" y="77"/>
                    </a:lnTo>
                    <a:lnTo>
                      <a:pt x="166" y="74"/>
                    </a:lnTo>
                    <a:lnTo>
                      <a:pt x="173" y="72"/>
                    </a:lnTo>
                    <a:lnTo>
                      <a:pt x="179" y="68"/>
                    </a:lnTo>
                    <a:lnTo>
                      <a:pt x="187" y="68"/>
                    </a:lnTo>
                    <a:lnTo>
                      <a:pt x="192" y="64"/>
                    </a:lnTo>
                    <a:lnTo>
                      <a:pt x="200" y="64"/>
                    </a:lnTo>
                    <a:lnTo>
                      <a:pt x="205" y="61"/>
                    </a:lnTo>
                    <a:lnTo>
                      <a:pt x="213" y="61"/>
                    </a:lnTo>
                    <a:lnTo>
                      <a:pt x="219" y="59"/>
                    </a:lnTo>
                    <a:lnTo>
                      <a:pt x="224" y="57"/>
                    </a:lnTo>
                    <a:lnTo>
                      <a:pt x="230" y="55"/>
                    </a:lnTo>
                    <a:lnTo>
                      <a:pt x="236" y="55"/>
                    </a:lnTo>
                    <a:lnTo>
                      <a:pt x="245" y="53"/>
                    </a:lnTo>
                    <a:lnTo>
                      <a:pt x="254" y="53"/>
                    </a:lnTo>
                    <a:lnTo>
                      <a:pt x="262" y="51"/>
                    </a:lnTo>
                    <a:lnTo>
                      <a:pt x="268" y="51"/>
                    </a:lnTo>
                    <a:lnTo>
                      <a:pt x="270" y="51"/>
                    </a:lnTo>
                    <a:lnTo>
                      <a:pt x="271" y="51"/>
                    </a:lnTo>
                    <a:lnTo>
                      <a:pt x="27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53" name="Freeform 90"/>
              <p:cNvSpPr>
                <a:spLocks noChangeAspect="1"/>
              </p:cNvSpPr>
              <p:nvPr/>
            </p:nvSpPr>
            <p:spPr bwMode="auto">
              <a:xfrm>
                <a:off x="3095" y="1462"/>
                <a:ext cx="42" cy="26"/>
              </a:xfrm>
              <a:custGeom>
                <a:avLst/>
                <a:gdLst>
                  <a:gd name="T0" fmla="*/ 13 w 138"/>
                  <a:gd name="T1" fmla="*/ 0 h 66"/>
                  <a:gd name="T2" fmla="*/ 14 w 138"/>
                  <a:gd name="T3" fmla="*/ 0 h 66"/>
                  <a:gd name="T4" fmla="*/ 16 w 138"/>
                  <a:gd name="T5" fmla="*/ 0 h 66"/>
                  <a:gd name="T6" fmla="*/ 18 w 138"/>
                  <a:gd name="T7" fmla="*/ 1 h 66"/>
                  <a:gd name="T8" fmla="*/ 19 w 138"/>
                  <a:gd name="T9" fmla="*/ 2 h 66"/>
                  <a:gd name="T10" fmla="*/ 23 w 138"/>
                  <a:gd name="T11" fmla="*/ 2 h 66"/>
                  <a:gd name="T12" fmla="*/ 25 w 138"/>
                  <a:gd name="T13" fmla="*/ 3 h 66"/>
                  <a:gd name="T14" fmla="*/ 27 w 138"/>
                  <a:gd name="T15" fmla="*/ 4 h 66"/>
                  <a:gd name="T16" fmla="*/ 29 w 138"/>
                  <a:gd name="T17" fmla="*/ 4 h 66"/>
                  <a:gd name="T18" fmla="*/ 31 w 138"/>
                  <a:gd name="T19" fmla="*/ 5 h 66"/>
                  <a:gd name="T20" fmla="*/ 32 w 138"/>
                  <a:gd name="T21" fmla="*/ 5 h 66"/>
                  <a:gd name="T22" fmla="*/ 33 w 138"/>
                  <a:gd name="T23" fmla="*/ 6 h 66"/>
                  <a:gd name="T24" fmla="*/ 35 w 138"/>
                  <a:gd name="T25" fmla="*/ 7 h 66"/>
                  <a:gd name="T26" fmla="*/ 37 w 138"/>
                  <a:gd name="T27" fmla="*/ 8 h 66"/>
                  <a:gd name="T28" fmla="*/ 42 w 138"/>
                  <a:gd name="T29" fmla="*/ 22 h 66"/>
                  <a:gd name="T30" fmla="*/ 30 w 138"/>
                  <a:gd name="T31" fmla="*/ 26 h 66"/>
                  <a:gd name="T32" fmla="*/ 29 w 138"/>
                  <a:gd name="T33" fmla="*/ 25 h 66"/>
                  <a:gd name="T34" fmla="*/ 28 w 138"/>
                  <a:gd name="T35" fmla="*/ 25 h 66"/>
                  <a:gd name="T36" fmla="*/ 26 w 138"/>
                  <a:gd name="T37" fmla="*/ 24 h 66"/>
                  <a:gd name="T38" fmla="*/ 24 w 138"/>
                  <a:gd name="T39" fmla="*/ 23 h 66"/>
                  <a:gd name="T40" fmla="*/ 21 w 138"/>
                  <a:gd name="T41" fmla="*/ 22 h 66"/>
                  <a:gd name="T42" fmla="*/ 19 w 138"/>
                  <a:gd name="T43" fmla="*/ 22 h 66"/>
                  <a:gd name="T44" fmla="*/ 16 w 138"/>
                  <a:gd name="T45" fmla="*/ 21 h 66"/>
                  <a:gd name="T46" fmla="*/ 13 w 138"/>
                  <a:gd name="T47" fmla="*/ 20 h 66"/>
                  <a:gd name="T48" fmla="*/ 11 w 138"/>
                  <a:gd name="T49" fmla="*/ 19 h 66"/>
                  <a:gd name="T50" fmla="*/ 8 w 138"/>
                  <a:gd name="T51" fmla="*/ 18 h 66"/>
                  <a:gd name="T52" fmla="*/ 6 w 138"/>
                  <a:gd name="T53" fmla="*/ 17 h 66"/>
                  <a:gd name="T54" fmla="*/ 4 w 138"/>
                  <a:gd name="T55" fmla="*/ 17 h 66"/>
                  <a:gd name="T56" fmla="*/ 2 w 138"/>
                  <a:gd name="T57" fmla="*/ 17 h 66"/>
                  <a:gd name="T58" fmla="*/ 1 w 138"/>
                  <a:gd name="T59" fmla="*/ 16 h 66"/>
                  <a:gd name="T60" fmla="*/ 0 w 138"/>
                  <a:gd name="T61" fmla="*/ 16 h 66"/>
                  <a:gd name="T62" fmla="*/ 13 w 138"/>
                  <a:gd name="T63" fmla="*/ 0 h 66"/>
                  <a:gd name="T64" fmla="*/ 13 w 138"/>
                  <a:gd name="T65" fmla="*/ 0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38" h="66">
                    <a:moveTo>
                      <a:pt x="42" y="0"/>
                    </a:moveTo>
                    <a:lnTo>
                      <a:pt x="45" y="0"/>
                    </a:lnTo>
                    <a:lnTo>
                      <a:pt x="51" y="0"/>
                    </a:lnTo>
                    <a:lnTo>
                      <a:pt x="59" y="2"/>
                    </a:lnTo>
                    <a:lnTo>
                      <a:pt x="64" y="4"/>
                    </a:lnTo>
                    <a:lnTo>
                      <a:pt x="74" y="6"/>
                    </a:lnTo>
                    <a:lnTo>
                      <a:pt x="81" y="8"/>
                    </a:lnTo>
                    <a:lnTo>
                      <a:pt x="89" y="10"/>
                    </a:lnTo>
                    <a:lnTo>
                      <a:pt x="96" y="11"/>
                    </a:lnTo>
                    <a:lnTo>
                      <a:pt x="102" y="13"/>
                    </a:lnTo>
                    <a:lnTo>
                      <a:pt x="106" y="13"/>
                    </a:lnTo>
                    <a:lnTo>
                      <a:pt x="110" y="15"/>
                    </a:lnTo>
                    <a:lnTo>
                      <a:pt x="115" y="17"/>
                    </a:lnTo>
                    <a:lnTo>
                      <a:pt x="121" y="21"/>
                    </a:lnTo>
                    <a:lnTo>
                      <a:pt x="138" y="55"/>
                    </a:lnTo>
                    <a:lnTo>
                      <a:pt x="98" y="66"/>
                    </a:lnTo>
                    <a:lnTo>
                      <a:pt x="96" y="64"/>
                    </a:lnTo>
                    <a:lnTo>
                      <a:pt x="93" y="64"/>
                    </a:lnTo>
                    <a:lnTo>
                      <a:pt x="87" y="61"/>
                    </a:lnTo>
                    <a:lnTo>
                      <a:pt x="79" y="59"/>
                    </a:lnTo>
                    <a:lnTo>
                      <a:pt x="70" y="57"/>
                    </a:lnTo>
                    <a:lnTo>
                      <a:pt x="62" y="55"/>
                    </a:lnTo>
                    <a:lnTo>
                      <a:pt x="53" y="53"/>
                    </a:lnTo>
                    <a:lnTo>
                      <a:pt x="43" y="51"/>
                    </a:lnTo>
                    <a:lnTo>
                      <a:pt x="36" y="47"/>
                    </a:lnTo>
                    <a:lnTo>
                      <a:pt x="26" y="45"/>
                    </a:lnTo>
                    <a:lnTo>
                      <a:pt x="19" y="44"/>
                    </a:lnTo>
                    <a:lnTo>
                      <a:pt x="13" y="42"/>
                    </a:lnTo>
                    <a:lnTo>
                      <a:pt x="8" y="42"/>
                    </a:lnTo>
                    <a:lnTo>
                      <a:pt x="4" y="40"/>
                    </a:lnTo>
                    <a:lnTo>
                      <a:pt x="0" y="40"/>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54" name="Freeform 91"/>
              <p:cNvSpPr>
                <a:spLocks noChangeAspect="1"/>
              </p:cNvSpPr>
              <p:nvPr/>
            </p:nvSpPr>
            <p:spPr bwMode="auto">
              <a:xfrm>
                <a:off x="3018" y="1640"/>
                <a:ext cx="145" cy="172"/>
              </a:xfrm>
              <a:custGeom>
                <a:avLst/>
                <a:gdLst>
                  <a:gd name="T0" fmla="*/ 72 w 480"/>
                  <a:gd name="T1" fmla="*/ 0 h 450"/>
                  <a:gd name="T2" fmla="*/ 83 w 480"/>
                  <a:gd name="T3" fmla="*/ 2 h 450"/>
                  <a:gd name="T4" fmla="*/ 98 w 480"/>
                  <a:gd name="T5" fmla="*/ 6 h 450"/>
                  <a:gd name="T6" fmla="*/ 112 w 480"/>
                  <a:gd name="T7" fmla="*/ 14 h 450"/>
                  <a:gd name="T8" fmla="*/ 125 w 480"/>
                  <a:gd name="T9" fmla="*/ 26 h 450"/>
                  <a:gd name="T10" fmla="*/ 135 w 480"/>
                  <a:gd name="T11" fmla="*/ 43 h 450"/>
                  <a:gd name="T12" fmla="*/ 141 w 480"/>
                  <a:gd name="T13" fmla="*/ 63 h 450"/>
                  <a:gd name="T14" fmla="*/ 144 w 480"/>
                  <a:gd name="T15" fmla="*/ 84 h 450"/>
                  <a:gd name="T16" fmla="*/ 144 w 480"/>
                  <a:gd name="T17" fmla="*/ 106 h 450"/>
                  <a:gd name="T18" fmla="*/ 140 w 480"/>
                  <a:gd name="T19" fmla="*/ 127 h 450"/>
                  <a:gd name="T20" fmla="*/ 133 w 480"/>
                  <a:gd name="T21" fmla="*/ 141 h 450"/>
                  <a:gd name="T22" fmla="*/ 123 w 480"/>
                  <a:gd name="T23" fmla="*/ 154 h 450"/>
                  <a:gd name="T24" fmla="*/ 110 w 480"/>
                  <a:gd name="T25" fmla="*/ 162 h 450"/>
                  <a:gd name="T26" fmla="*/ 95 w 480"/>
                  <a:gd name="T27" fmla="*/ 167 h 450"/>
                  <a:gd name="T28" fmla="*/ 80 w 480"/>
                  <a:gd name="T29" fmla="*/ 170 h 450"/>
                  <a:gd name="T30" fmla="*/ 66 w 480"/>
                  <a:gd name="T31" fmla="*/ 171 h 450"/>
                  <a:gd name="T32" fmla="*/ 53 w 480"/>
                  <a:gd name="T33" fmla="*/ 168 h 450"/>
                  <a:gd name="T34" fmla="*/ 40 w 480"/>
                  <a:gd name="T35" fmla="*/ 163 h 450"/>
                  <a:gd name="T36" fmla="*/ 29 w 480"/>
                  <a:gd name="T37" fmla="*/ 155 h 450"/>
                  <a:gd name="T38" fmla="*/ 19 w 480"/>
                  <a:gd name="T39" fmla="*/ 146 h 450"/>
                  <a:gd name="T40" fmla="*/ 9 w 480"/>
                  <a:gd name="T41" fmla="*/ 129 h 450"/>
                  <a:gd name="T42" fmla="*/ 4 w 480"/>
                  <a:gd name="T43" fmla="*/ 114 h 450"/>
                  <a:gd name="T44" fmla="*/ 1 w 480"/>
                  <a:gd name="T45" fmla="*/ 98 h 450"/>
                  <a:gd name="T46" fmla="*/ 0 w 480"/>
                  <a:gd name="T47" fmla="*/ 82 h 450"/>
                  <a:gd name="T48" fmla="*/ 1 w 480"/>
                  <a:gd name="T49" fmla="*/ 66 h 450"/>
                  <a:gd name="T50" fmla="*/ 5 w 480"/>
                  <a:gd name="T51" fmla="*/ 51 h 450"/>
                  <a:gd name="T52" fmla="*/ 11 w 480"/>
                  <a:gd name="T53" fmla="*/ 37 h 450"/>
                  <a:gd name="T54" fmla="*/ 27 w 480"/>
                  <a:gd name="T55" fmla="*/ 18 h 450"/>
                  <a:gd name="T56" fmla="*/ 40 w 480"/>
                  <a:gd name="T57" fmla="*/ 8 h 450"/>
                  <a:gd name="T58" fmla="*/ 44 w 480"/>
                  <a:gd name="T59" fmla="*/ 28 h 450"/>
                  <a:gd name="T60" fmla="*/ 29 w 480"/>
                  <a:gd name="T61" fmla="*/ 43 h 450"/>
                  <a:gd name="T62" fmla="*/ 17 w 480"/>
                  <a:gd name="T63" fmla="*/ 64 h 450"/>
                  <a:gd name="T64" fmla="*/ 15 w 480"/>
                  <a:gd name="T65" fmla="*/ 80 h 450"/>
                  <a:gd name="T66" fmla="*/ 16 w 480"/>
                  <a:gd name="T67" fmla="*/ 93 h 450"/>
                  <a:gd name="T68" fmla="*/ 19 w 480"/>
                  <a:gd name="T69" fmla="*/ 105 h 450"/>
                  <a:gd name="T70" fmla="*/ 26 w 480"/>
                  <a:gd name="T71" fmla="*/ 122 h 450"/>
                  <a:gd name="T72" fmla="*/ 37 w 480"/>
                  <a:gd name="T73" fmla="*/ 140 h 450"/>
                  <a:gd name="T74" fmla="*/ 53 w 480"/>
                  <a:gd name="T75" fmla="*/ 150 h 450"/>
                  <a:gd name="T76" fmla="*/ 63 w 480"/>
                  <a:gd name="T77" fmla="*/ 153 h 450"/>
                  <a:gd name="T78" fmla="*/ 74 w 480"/>
                  <a:gd name="T79" fmla="*/ 154 h 450"/>
                  <a:gd name="T80" fmla="*/ 85 w 480"/>
                  <a:gd name="T81" fmla="*/ 152 h 450"/>
                  <a:gd name="T82" fmla="*/ 97 w 480"/>
                  <a:gd name="T83" fmla="*/ 148 h 450"/>
                  <a:gd name="T84" fmla="*/ 108 w 480"/>
                  <a:gd name="T85" fmla="*/ 141 h 450"/>
                  <a:gd name="T86" fmla="*/ 123 w 480"/>
                  <a:gd name="T87" fmla="*/ 126 h 450"/>
                  <a:gd name="T88" fmla="*/ 129 w 480"/>
                  <a:gd name="T89" fmla="*/ 112 h 450"/>
                  <a:gd name="T90" fmla="*/ 132 w 480"/>
                  <a:gd name="T91" fmla="*/ 97 h 450"/>
                  <a:gd name="T92" fmla="*/ 131 w 480"/>
                  <a:gd name="T93" fmla="*/ 82 h 450"/>
                  <a:gd name="T94" fmla="*/ 127 w 480"/>
                  <a:gd name="T95" fmla="*/ 67 h 450"/>
                  <a:gd name="T96" fmla="*/ 121 w 480"/>
                  <a:gd name="T97" fmla="*/ 52 h 450"/>
                  <a:gd name="T98" fmla="*/ 109 w 480"/>
                  <a:gd name="T99" fmla="*/ 37 h 450"/>
                  <a:gd name="T100" fmla="*/ 97 w 480"/>
                  <a:gd name="T101" fmla="*/ 30 h 450"/>
                  <a:gd name="T102" fmla="*/ 85 w 480"/>
                  <a:gd name="T103" fmla="*/ 24 h 450"/>
                  <a:gd name="T104" fmla="*/ 74 w 480"/>
                  <a:gd name="T105" fmla="*/ 21 h 450"/>
                  <a:gd name="T106" fmla="*/ 65 w 480"/>
                  <a:gd name="T107" fmla="*/ 0 h 45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80" h="450">
                    <a:moveTo>
                      <a:pt x="214" y="0"/>
                    </a:moveTo>
                    <a:lnTo>
                      <a:pt x="214" y="0"/>
                    </a:lnTo>
                    <a:lnTo>
                      <a:pt x="217" y="0"/>
                    </a:lnTo>
                    <a:lnTo>
                      <a:pt x="223" y="0"/>
                    </a:lnTo>
                    <a:lnTo>
                      <a:pt x="232" y="0"/>
                    </a:lnTo>
                    <a:lnTo>
                      <a:pt x="238" y="0"/>
                    </a:lnTo>
                    <a:lnTo>
                      <a:pt x="244" y="0"/>
                    </a:lnTo>
                    <a:lnTo>
                      <a:pt x="249" y="2"/>
                    </a:lnTo>
                    <a:lnTo>
                      <a:pt x="255" y="2"/>
                    </a:lnTo>
                    <a:lnTo>
                      <a:pt x="263" y="2"/>
                    </a:lnTo>
                    <a:lnTo>
                      <a:pt x="268" y="4"/>
                    </a:lnTo>
                    <a:lnTo>
                      <a:pt x="276" y="6"/>
                    </a:lnTo>
                    <a:lnTo>
                      <a:pt x="285" y="8"/>
                    </a:lnTo>
                    <a:lnTo>
                      <a:pt x="291" y="10"/>
                    </a:lnTo>
                    <a:lnTo>
                      <a:pt x="298" y="12"/>
                    </a:lnTo>
                    <a:lnTo>
                      <a:pt x="308" y="12"/>
                    </a:lnTo>
                    <a:lnTo>
                      <a:pt x="315" y="16"/>
                    </a:lnTo>
                    <a:lnTo>
                      <a:pt x="323" y="17"/>
                    </a:lnTo>
                    <a:lnTo>
                      <a:pt x="332" y="19"/>
                    </a:lnTo>
                    <a:lnTo>
                      <a:pt x="340" y="23"/>
                    </a:lnTo>
                    <a:lnTo>
                      <a:pt x="349" y="27"/>
                    </a:lnTo>
                    <a:lnTo>
                      <a:pt x="357" y="29"/>
                    </a:lnTo>
                    <a:lnTo>
                      <a:pt x="365" y="32"/>
                    </a:lnTo>
                    <a:lnTo>
                      <a:pt x="372" y="36"/>
                    </a:lnTo>
                    <a:lnTo>
                      <a:pt x="382" y="42"/>
                    </a:lnTo>
                    <a:lnTo>
                      <a:pt x="387" y="46"/>
                    </a:lnTo>
                    <a:lnTo>
                      <a:pt x="395" y="51"/>
                    </a:lnTo>
                    <a:lnTo>
                      <a:pt x="404" y="57"/>
                    </a:lnTo>
                    <a:lnTo>
                      <a:pt x="412" y="63"/>
                    </a:lnTo>
                    <a:lnTo>
                      <a:pt x="415" y="68"/>
                    </a:lnTo>
                    <a:lnTo>
                      <a:pt x="421" y="74"/>
                    </a:lnTo>
                    <a:lnTo>
                      <a:pt x="429" y="82"/>
                    </a:lnTo>
                    <a:lnTo>
                      <a:pt x="434" y="89"/>
                    </a:lnTo>
                    <a:lnTo>
                      <a:pt x="438" y="95"/>
                    </a:lnTo>
                    <a:lnTo>
                      <a:pt x="444" y="104"/>
                    </a:lnTo>
                    <a:lnTo>
                      <a:pt x="448" y="112"/>
                    </a:lnTo>
                    <a:lnTo>
                      <a:pt x="453" y="121"/>
                    </a:lnTo>
                    <a:lnTo>
                      <a:pt x="455" y="129"/>
                    </a:lnTo>
                    <a:lnTo>
                      <a:pt x="459" y="138"/>
                    </a:lnTo>
                    <a:lnTo>
                      <a:pt x="463" y="148"/>
                    </a:lnTo>
                    <a:lnTo>
                      <a:pt x="466" y="155"/>
                    </a:lnTo>
                    <a:lnTo>
                      <a:pt x="468" y="165"/>
                    </a:lnTo>
                    <a:lnTo>
                      <a:pt x="472" y="174"/>
                    </a:lnTo>
                    <a:lnTo>
                      <a:pt x="474" y="183"/>
                    </a:lnTo>
                    <a:lnTo>
                      <a:pt x="476" y="195"/>
                    </a:lnTo>
                    <a:lnTo>
                      <a:pt x="478" y="202"/>
                    </a:lnTo>
                    <a:lnTo>
                      <a:pt x="478" y="212"/>
                    </a:lnTo>
                    <a:lnTo>
                      <a:pt x="478" y="221"/>
                    </a:lnTo>
                    <a:lnTo>
                      <a:pt x="480" y="231"/>
                    </a:lnTo>
                    <a:lnTo>
                      <a:pt x="480" y="240"/>
                    </a:lnTo>
                    <a:lnTo>
                      <a:pt x="480" y="250"/>
                    </a:lnTo>
                    <a:lnTo>
                      <a:pt x="480" y="259"/>
                    </a:lnTo>
                    <a:lnTo>
                      <a:pt x="480" y="270"/>
                    </a:lnTo>
                    <a:lnTo>
                      <a:pt x="478" y="278"/>
                    </a:lnTo>
                    <a:lnTo>
                      <a:pt x="476" y="287"/>
                    </a:lnTo>
                    <a:lnTo>
                      <a:pt x="474" y="297"/>
                    </a:lnTo>
                    <a:lnTo>
                      <a:pt x="472" y="306"/>
                    </a:lnTo>
                    <a:lnTo>
                      <a:pt x="468" y="314"/>
                    </a:lnTo>
                    <a:lnTo>
                      <a:pt x="466" y="321"/>
                    </a:lnTo>
                    <a:lnTo>
                      <a:pt x="465" y="331"/>
                    </a:lnTo>
                    <a:lnTo>
                      <a:pt x="463" y="338"/>
                    </a:lnTo>
                    <a:lnTo>
                      <a:pt x="459" y="346"/>
                    </a:lnTo>
                    <a:lnTo>
                      <a:pt x="455" y="353"/>
                    </a:lnTo>
                    <a:lnTo>
                      <a:pt x="449" y="359"/>
                    </a:lnTo>
                    <a:lnTo>
                      <a:pt x="446" y="365"/>
                    </a:lnTo>
                    <a:lnTo>
                      <a:pt x="440" y="370"/>
                    </a:lnTo>
                    <a:lnTo>
                      <a:pt x="436" y="376"/>
                    </a:lnTo>
                    <a:lnTo>
                      <a:pt x="431" y="382"/>
                    </a:lnTo>
                    <a:lnTo>
                      <a:pt x="425" y="387"/>
                    </a:lnTo>
                    <a:lnTo>
                      <a:pt x="417" y="391"/>
                    </a:lnTo>
                    <a:lnTo>
                      <a:pt x="412" y="397"/>
                    </a:lnTo>
                    <a:lnTo>
                      <a:pt x="406" y="402"/>
                    </a:lnTo>
                    <a:lnTo>
                      <a:pt x="400" y="406"/>
                    </a:lnTo>
                    <a:lnTo>
                      <a:pt x="391" y="410"/>
                    </a:lnTo>
                    <a:lnTo>
                      <a:pt x="385" y="414"/>
                    </a:lnTo>
                    <a:lnTo>
                      <a:pt x="378" y="419"/>
                    </a:lnTo>
                    <a:lnTo>
                      <a:pt x="370" y="423"/>
                    </a:lnTo>
                    <a:lnTo>
                      <a:pt x="363" y="425"/>
                    </a:lnTo>
                    <a:lnTo>
                      <a:pt x="355" y="427"/>
                    </a:lnTo>
                    <a:lnTo>
                      <a:pt x="348" y="431"/>
                    </a:lnTo>
                    <a:lnTo>
                      <a:pt x="340" y="433"/>
                    </a:lnTo>
                    <a:lnTo>
                      <a:pt x="332" y="435"/>
                    </a:lnTo>
                    <a:lnTo>
                      <a:pt x="323" y="436"/>
                    </a:lnTo>
                    <a:lnTo>
                      <a:pt x="315" y="438"/>
                    </a:lnTo>
                    <a:lnTo>
                      <a:pt x="308" y="440"/>
                    </a:lnTo>
                    <a:lnTo>
                      <a:pt x="298" y="442"/>
                    </a:lnTo>
                    <a:lnTo>
                      <a:pt x="291" y="444"/>
                    </a:lnTo>
                    <a:lnTo>
                      <a:pt x="283" y="444"/>
                    </a:lnTo>
                    <a:lnTo>
                      <a:pt x="276" y="446"/>
                    </a:lnTo>
                    <a:lnTo>
                      <a:pt x="266" y="446"/>
                    </a:lnTo>
                    <a:lnTo>
                      <a:pt x="259" y="448"/>
                    </a:lnTo>
                    <a:lnTo>
                      <a:pt x="251" y="448"/>
                    </a:lnTo>
                    <a:lnTo>
                      <a:pt x="244" y="450"/>
                    </a:lnTo>
                    <a:lnTo>
                      <a:pt x="236" y="448"/>
                    </a:lnTo>
                    <a:lnTo>
                      <a:pt x="229" y="448"/>
                    </a:lnTo>
                    <a:lnTo>
                      <a:pt x="219" y="448"/>
                    </a:lnTo>
                    <a:lnTo>
                      <a:pt x="214" y="448"/>
                    </a:lnTo>
                    <a:lnTo>
                      <a:pt x="204" y="446"/>
                    </a:lnTo>
                    <a:lnTo>
                      <a:pt x="198" y="446"/>
                    </a:lnTo>
                    <a:lnTo>
                      <a:pt x="191" y="444"/>
                    </a:lnTo>
                    <a:lnTo>
                      <a:pt x="183" y="444"/>
                    </a:lnTo>
                    <a:lnTo>
                      <a:pt x="176" y="440"/>
                    </a:lnTo>
                    <a:lnTo>
                      <a:pt x="168" y="438"/>
                    </a:lnTo>
                    <a:lnTo>
                      <a:pt x="161" y="436"/>
                    </a:lnTo>
                    <a:lnTo>
                      <a:pt x="153" y="435"/>
                    </a:lnTo>
                    <a:lnTo>
                      <a:pt x="147" y="433"/>
                    </a:lnTo>
                    <a:lnTo>
                      <a:pt x="140" y="431"/>
                    </a:lnTo>
                    <a:lnTo>
                      <a:pt x="132" y="427"/>
                    </a:lnTo>
                    <a:lnTo>
                      <a:pt x="127" y="425"/>
                    </a:lnTo>
                    <a:lnTo>
                      <a:pt x="121" y="421"/>
                    </a:lnTo>
                    <a:lnTo>
                      <a:pt x="113" y="418"/>
                    </a:lnTo>
                    <a:lnTo>
                      <a:pt x="108" y="414"/>
                    </a:lnTo>
                    <a:lnTo>
                      <a:pt x="102" y="410"/>
                    </a:lnTo>
                    <a:lnTo>
                      <a:pt x="96" y="406"/>
                    </a:lnTo>
                    <a:lnTo>
                      <a:pt x="89" y="402"/>
                    </a:lnTo>
                    <a:lnTo>
                      <a:pt x="83" y="399"/>
                    </a:lnTo>
                    <a:lnTo>
                      <a:pt x="80" y="397"/>
                    </a:lnTo>
                    <a:lnTo>
                      <a:pt x="74" y="391"/>
                    </a:lnTo>
                    <a:lnTo>
                      <a:pt x="66" y="385"/>
                    </a:lnTo>
                    <a:lnTo>
                      <a:pt x="63" y="382"/>
                    </a:lnTo>
                    <a:lnTo>
                      <a:pt x="59" y="378"/>
                    </a:lnTo>
                    <a:lnTo>
                      <a:pt x="49" y="367"/>
                    </a:lnTo>
                    <a:lnTo>
                      <a:pt x="42" y="357"/>
                    </a:lnTo>
                    <a:lnTo>
                      <a:pt x="36" y="351"/>
                    </a:lnTo>
                    <a:lnTo>
                      <a:pt x="32" y="344"/>
                    </a:lnTo>
                    <a:lnTo>
                      <a:pt x="30" y="338"/>
                    </a:lnTo>
                    <a:lnTo>
                      <a:pt x="27" y="333"/>
                    </a:lnTo>
                    <a:lnTo>
                      <a:pt x="23" y="325"/>
                    </a:lnTo>
                    <a:lnTo>
                      <a:pt x="19" y="319"/>
                    </a:lnTo>
                    <a:lnTo>
                      <a:pt x="17" y="314"/>
                    </a:lnTo>
                    <a:lnTo>
                      <a:pt x="15" y="308"/>
                    </a:lnTo>
                    <a:lnTo>
                      <a:pt x="12" y="299"/>
                    </a:lnTo>
                    <a:lnTo>
                      <a:pt x="10" y="293"/>
                    </a:lnTo>
                    <a:lnTo>
                      <a:pt x="8" y="285"/>
                    </a:lnTo>
                    <a:lnTo>
                      <a:pt x="8" y="278"/>
                    </a:lnTo>
                    <a:lnTo>
                      <a:pt x="4" y="270"/>
                    </a:lnTo>
                    <a:lnTo>
                      <a:pt x="4" y="265"/>
                    </a:lnTo>
                    <a:lnTo>
                      <a:pt x="2" y="257"/>
                    </a:lnTo>
                    <a:lnTo>
                      <a:pt x="2" y="251"/>
                    </a:lnTo>
                    <a:lnTo>
                      <a:pt x="2" y="244"/>
                    </a:lnTo>
                    <a:lnTo>
                      <a:pt x="0" y="236"/>
                    </a:lnTo>
                    <a:lnTo>
                      <a:pt x="0" y="229"/>
                    </a:lnTo>
                    <a:lnTo>
                      <a:pt x="0" y="221"/>
                    </a:lnTo>
                    <a:lnTo>
                      <a:pt x="0" y="214"/>
                    </a:lnTo>
                    <a:lnTo>
                      <a:pt x="0" y="206"/>
                    </a:lnTo>
                    <a:lnTo>
                      <a:pt x="2" y="199"/>
                    </a:lnTo>
                    <a:lnTo>
                      <a:pt x="2" y="193"/>
                    </a:lnTo>
                    <a:lnTo>
                      <a:pt x="2" y="185"/>
                    </a:lnTo>
                    <a:lnTo>
                      <a:pt x="4" y="178"/>
                    </a:lnTo>
                    <a:lnTo>
                      <a:pt x="4" y="172"/>
                    </a:lnTo>
                    <a:lnTo>
                      <a:pt x="6" y="165"/>
                    </a:lnTo>
                    <a:lnTo>
                      <a:pt x="8" y="159"/>
                    </a:lnTo>
                    <a:lnTo>
                      <a:pt x="10" y="151"/>
                    </a:lnTo>
                    <a:lnTo>
                      <a:pt x="12" y="146"/>
                    </a:lnTo>
                    <a:lnTo>
                      <a:pt x="13" y="140"/>
                    </a:lnTo>
                    <a:lnTo>
                      <a:pt x="15" y="133"/>
                    </a:lnTo>
                    <a:lnTo>
                      <a:pt x="17" y="127"/>
                    </a:lnTo>
                    <a:lnTo>
                      <a:pt x="21" y="119"/>
                    </a:lnTo>
                    <a:lnTo>
                      <a:pt x="25" y="114"/>
                    </a:lnTo>
                    <a:lnTo>
                      <a:pt x="29" y="108"/>
                    </a:lnTo>
                    <a:lnTo>
                      <a:pt x="32" y="102"/>
                    </a:lnTo>
                    <a:lnTo>
                      <a:pt x="36" y="97"/>
                    </a:lnTo>
                    <a:lnTo>
                      <a:pt x="42" y="91"/>
                    </a:lnTo>
                    <a:lnTo>
                      <a:pt x="51" y="82"/>
                    </a:lnTo>
                    <a:lnTo>
                      <a:pt x="61" y="70"/>
                    </a:lnTo>
                    <a:lnTo>
                      <a:pt x="70" y="63"/>
                    </a:lnTo>
                    <a:lnTo>
                      <a:pt x="81" y="55"/>
                    </a:lnTo>
                    <a:lnTo>
                      <a:pt x="91" y="46"/>
                    </a:lnTo>
                    <a:lnTo>
                      <a:pt x="102" y="40"/>
                    </a:lnTo>
                    <a:lnTo>
                      <a:pt x="110" y="34"/>
                    </a:lnTo>
                    <a:lnTo>
                      <a:pt x="119" y="29"/>
                    </a:lnTo>
                    <a:lnTo>
                      <a:pt x="123" y="25"/>
                    </a:lnTo>
                    <a:lnTo>
                      <a:pt x="129" y="23"/>
                    </a:lnTo>
                    <a:lnTo>
                      <a:pt x="132" y="21"/>
                    </a:lnTo>
                    <a:lnTo>
                      <a:pt x="134" y="21"/>
                    </a:lnTo>
                    <a:lnTo>
                      <a:pt x="157" y="63"/>
                    </a:lnTo>
                    <a:lnTo>
                      <a:pt x="155" y="63"/>
                    </a:lnTo>
                    <a:lnTo>
                      <a:pt x="153" y="65"/>
                    </a:lnTo>
                    <a:lnTo>
                      <a:pt x="149" y="66"/>
                    </a:lnTo>
                    <a:lnTo>
                      <a:pt x="144" y="72"/>
                    </a:lnTo>
                    <a:lnTo>
                      <a:pt x="136" y="76"/>
                    </a:lnTo>
                    <a:lnTo>
                      <a:pt x="130" y="83"/>
                    </a:lnTo>
                    <a:lnTo>
                      <a:pt x="123" y="89"/>
                    </a:lnTo>
                    <a:lnTo>
                      <a:pt x="113" y="97"/>
                    </a:lnTo>
                    <a:lnTo>
                      <a:pt x="106" y="104"/>
                    </a:lnTo>
                    <a:lnTo>
                      <a:pt x="96" y="112"/>
                    </a:lnTo>
                    <a:lnTo>
                      <a:pt x="87" y="119"/>
                    </a:lnTo>
                    <a:lnTo>
                      <a:pt x="80" y="131"/>
                    </a:lnTo>
                    <a:lnTo>
                      <a:pt x="72" y="138"/>
                    </a:lnTo>
                    <a:lnTo>
                      <a:pt x="66" y="148"/>
                    </a:lnTo>
                    <a:lnTo>
                      <a:pt x="61" y="157"/>
                    </a:lnTo>
                    <a:lnTo>
                      <a:pt x="57" y="168"/>
                    </a:lnTo>
                    <a:lnTo>
                      <a:pt x="53" y="176"/>
                    </a:lnTo>
                    <a:lnTo>
                      <a:pt x="51" y="185"/>
                    </a:lnTo>
                    <a:lnTo>
                      <a:pt x="49" y="191"/>
                    </a:lnTo>
                    <a:lnTo>
                      <a:pt x="49" y="197"/>
                    </a:lnTo>
                    <a:lnTo>
                      <a:pt x="49" y="202"/>
                    </a:lnTo>
                    <a:lnTo>
                      <a:pt x="49" y="208"/>
                    </a:lnTo>
                    <a:lnTo>
                      <a:pt x="49" y="214"/>
                    </a:lnTo>
                    <a:lnTo>
                      <a:pt x="49" y="219"/>
                    </a:lnTo>
                    <a:lnTo>
                      <a:pt x="49" y="225"/>
                    </a:lnTo>
                    <a:lnTo>
                      <a:pt x="51" y="231"/>
                    </a:lnTo>
                    <a:lnTo>
                      <a:pt x="51" y="238"/>
                    </a:lnTo>
                    <a:lnTo>
                      <a:pt x="53" y="244"/>
                    </a:lnTo>
                    <a:lnTo>
                      <a:pt x="55" y="250"/>
                    </a:lnTo>
                    <a:lnTo>
                      <a:pt x="57" y="255"/>
                    </a:lnTo>
                    <a:lnTo>
                      <a:pt x="59" y="259"/>
                    </a:lnTo>
                    <a:lnTo>
                      <a:pt x="61" y="267"/>
                    </a:lnTo>
                    <a:lnTo>
                      <a:pt x="61" y="270"/>
                    </a:lnTo>
                    <a:lnTo>
                      <a:pt x="64" y="276"/>
                    </a:lnTo>
                    <a:lnTo>
                      <a:pt x="66" y="282"/>
                    </a:lnTo>
                    <a:lnTo>
                      <a:pt x="68" y="287"/>
                    </a:lnTo>
                    <a:lnTo>
                      <a:pt x="70" y="293"/>
                    </a:lnTo>
                    <a:lnTo>
                      <a:pt x="74" y="299"/>
                    </a:lnTo>
                    <a:lnTo>
                      <a:pt x="80" y="310"/>
                    </a:lnTo>
                    <a:lnTo>
                      <a:pt x="85" y="319"/>
                    </a:lnTo>
                    <a:lnTo>
                      <a:pt x="91" y="329"/>
                    </a:lnTo>
                    <a:lnTo>
                      <a:pt x="96" y="338"/>
                    </a:lnTo>
                    <a:lnTo>
                      <a:pt x="102" y="346"/>
                    </a:lnTo>
                    <a:lnTo>
                      <a:pt x="108" y="353"/>
                    </a:lnTo>
                    <a:lnTo>
                      <a:pt x="115" y="361"/>
                    </a:lnTo>
                    <a:lnTo>
                      <a:pt x="123" y="367"/>
                    </a:lnTo>
                    <a:lnTo>
                      <a:pt x="130" y="372"/>
                    </a:lnTo>
                    <a:lnTo>
                      <a:pt x="138" y="378"/>
                    </a:lnTo>
                    <a:lnTo>
                      <a:pt x="147" y="384"/>
                    </a:lnTo>
                    <a:lnTo>
                      <a:pt x="157" y="387"/>
                    </a:lnTo>
                    <a:lnTo>
                      <a:pt x="166" y="391"/>
                    </a:lnTo>
                    <a:lnTo>
                      <a:pt x="176" y="393"/>
                    </a:lnTo>
                    <a:lnTo>
                      <a:pt x="181" y="395"/>
                    </a:lnTo>
                    <a:lnTo>
                      <a:pt x="185" y="397"/>
                    </a:lnTo>
                    <a:lnTo>
                      <a:pt x="193" y="399"/>
                    </a:lnTo>
                    <a:lnTo>
                      <a:pt x="198" y="401"/>
                    </a:lnTo>
                    <a:lnTo>
                      <a:pt x="202" y="401"/>
                    </a:lnTo>
                    <a:lnTo>
                      <a:pt x="208" y="401"/>
                    </a:lnTo>
                    <a:lnTo>
                      <a:pt x="214" y="401"/>
                    </a:lnTo>
                    <a:lnTo>
                      <a:pt x="219" y="402"/>
                    </a:lnTo>
                    <a:lnTo>
                      <a:pt x="225" y="402"/>
                    </a:lnTo>
                    <a:lnTo>
                      <a:pt x="231" y="402"/>
                    </a:lnTo>
                    <a:lnTo>
                      <a:pt x="238" y="402"/>
                    </a:lnTo>
                    <a:lnTo>
                      <a:pt x="244" y="402"/>
                    </a:lnTo>
                    <a:lnTo>
                      <a:pt x="249" y="402"/>
                    </a:lnTo>
                    <a:lnTo>
                      <a:pt x="255" y="401"/>
                    </a:lnTo>
                    <a:lnTo>
                      <a:pt x="263" y="401"/>
                    </a:lnTo>
                    <a:lnTo>
                      <a:pt x="270" y="401"/>
                    </a:lnTo>
                    <a:lnTo>
                      <a:pt x="276" y="399"/>
                    </a:lnTo>
                    <a:lnTo>
                      <a:pt x="281" y="397"/>
                    </a:lnTo>
                    <a:lnTo>
                      <a:pt x="289" y="397"/>
                    </a:lnTo>
                    <a:lnTo>
                      <a:pt x="295" y="395"/>
                    </a:lnTo>
                    <a:lnTo>
                      <a:pt x="300" y="393"/>
                    </a:lnTo>
                    <a:lnTo>
                      <a:pt x="308" y="391"/>
                    </a:lnTo>
                    <a:lnTo>
                      <a:pt x="314" y="389"/>
                    </a:lnTo>
                    <a:lnTo>
                      <a:pt x="321" y="387"/>
                    </a:lnTo>
                    <a:lnTo>
                      <a:pt x="327" y="384"/>
                    </a:lnTo>
                    <a:lnTo>
                      <a:pt x="334" y="382"/>
                    </a:lnTo>
                    <a:lnTo>
                      <a:pt x="340" y="380"/>
                    </a:lnTo>
                    <a:lnTo>
                      <a:pt x="348" y="378"/>
                    </a:lnTo>
                    <a:lnTo>
                      <a:pt x="353" y="374"/>
                    </a:lnTo>
                    <a:lnTo>
                      <a:pt x="359" y="370"/>
                    </a:lnTo>
                    <a:lnTo>
                      <a:pt x="365" y="367"/>
                    </a:lnTo>
                    <a:lnTo>
                      <a:pt x="370" y="365"/>
                    </a:lnTo>
                    <a:lnTo>
                      <a:pt x="380" y="357"/>
                    </a:lnTo>
                    <a:lnTo>
                      <a:pt x="391" y="350"/>
                    </a:lnTo>
                    <a:lnTo>
                      <a:pt x="399" y="338"/>
                    </a:lnTo>
                    <a:lnTo>
                      <a:pt x="408" y="329"/>
                    </a:lnTo>
                    <a:lnTo>
                      <a:pt x="412" y="323"/>
                    </a:lnTo>
                    <a:lnTo>
                      <a:pt x="415" y="317"/>
                    </a:lnTo>
                    <a:lnTo>
                      <a:pt x="417" y="312"/>
                    </a:lnTo>
                    <a:lnTo>
                      <a:pt x="421" y="308"/>
                    </a:lnTo>
                    <a:lnTo>
                      <a:pt x="425" y="300"/>
                    </a:lnTo>
                    <a:lnTo>
                      <a:pt x="427" y="293"/>
                    </a:lnTo>
                    <a:lnTo>
                      <a:pt x="429" y="287"/>
                    </a:lnTo>
                    <a:lnTo>
                      <a:pt x="431" y="282"/>
                    </a:lnTo>
                    <a:lnTo>
                      <a:pt x="432" y="274"/>
                    </a:lnTo>
                    <a:lnTo>
                      <a:pt x="432" y="268"/>
                    </a:lnTo>
                    <a:lnTo>
                      <a:pt x="434" y="261"/>
                    </a:lnTo>
                    <a:lnTo>
                      <a:pt x="436" y="255"/>
                    </a:lnTo>
                    <a:lnTo>
                      <a:pt x="434" y="248"/>
                    </a:lnTo>
                    <a:lnTo>
                      <a:pt x="434" y="240"/>
                    </a:lnTo>
                    <a:lnTo>
                      <a:pt x="434" y="233"/>
                    </a:lnTo>
                    <a:lnTo>
                      <a:pt x="434" y="227"/>
                    </a:lnTo>
                    <a:lnTo>
                      <a:pt x="434" y="221"/>
                    </a:lnTo>
                    <a:lnTo>
                      <a:pt x="434" y="214"/>
                    </a:lnTo>
                    <a:lnTo>
                      <a:pt x="432" y="206"/>
                    </a:lnTo>
                    <a:lnTo>
                      <a:pt x="432" y="200"/>
                    </a:lnTo>
                    <a:lnTo>
                      <a:pt x="429" y="193"/>
                    </a:lnTo>
                    <a:lnTo>
                      <a:pt x="427" y="185"/>
                    </a:lnTo>
                    <a:lnTo>
                      <a:pt x="425" y="180"/>
                    </a:lnTo>
                    <a:lnTo>
                      <a:pt x="421" y="174"/>
                    </a:lnTo>
                    <a:lnTo>
                      <a:pt x="419" y="166"/>
                    </a:lnTo>
                    <a:lnTo>
                      <a:pt x="415" y="161"/>
                    </a:lnTo>
                    <a:lnTo>
                      <a:pt x="414" y="155"/>
                    </a:lnTo>
                    <a:lnTo>
                      <a:pt x="410" y="150"/>
                    </a:lnTo>
                    <a:lnTo>
                      <a:pt x="406" y="142"/>
                    </a:lnTo>
                    <a:lnTo>
                      <a:pt x="402" y="136"/>
                    </a:lnTo>
                    <a:lnTo>
                      <a:pt x="399" y="131"/>
                    </a:lnTo>
                    <a:lnTo>
                      <a:pt x="393" y="127"/>
                    </a:lnTo>
                    <a:lnTo>
                      <a:pt x="383" y="116"/>
                    </a:lnTo>
                    <a:lnTo>
                      <a:pt x="374" y="108"/>
                    </a:lnTo>
                    <a:lnTo>
                      <a:pt x="366" y="102"/>
                    </a:lnTo>
                    <a:lnTo>
                      <a:pt x="361" y="97"/>
                    </a:lnTo>
                    <a:lnTo>
                      <a:pt x="355" y="93"/>
                    </a:lnTo>
                    <a:lnTo>
                      <a:pt x="348" y="89"/>
                    </a:lnTo>
                    <a:lnTo>
                      <a:pt x="342" y="85"/>
                    </a:lnTo>
                    <a:lnTo>
                      <a:pt x="334" y="83"/>
                    </a:lnTo>
                    <a:lnTo>
                      <a:pt x="327" y="80"/>
                    </a:lnTo>
                    <a:lnTo>
                      <a:pt x="321" y="78"/>
                    </a:lnTo>
                    <a:lnTo>
                      <a:pt x="314" y="74"/>
                    </a:lnTo>
                    <a:lnTo>
                      <a:pt x="308" y="72"/>
                    </a:lnTo>
                    <a:lnTo>
                      <a:pt x="300" y="68"/>
                    </a:lnTo>
                    <a:lnTo>
                      <a:pt x="295" y="66"/>
                    </a:lnTo>
                    <a:lnTo>
                      <a:pt x="287" y="65"/>
                    </a:lnTo>
                    <a:lnTo>
                      <a:pt x="280" y="63"/>
                    </a:lnTo>
                    <a:lnTo>
                      <a:pt x="274" y="61"/>
                    </a:lnTo>
                    <a:lnTo>
                      <a:pt x="268" y="61"/>
                    </a:lnTo>
                    <a:lnTo>
                      <a:pt x="263" y="59"/>
                    </a:lnTo>
                    <a:lnTo>
                      <a:pt x="255" y="57"/>
                    </a:lnTo>
                    <a:lnTo>
                      <a:pt x="249" y="55"/>
                    </a:lnTo>
                    <a:lnTo>
                      <a:pt x="246" y="55"/>
                    </a:lnTo>
                    <a:lnTo>
                      <a:pt x="234" y="53"/>
                    </a:lnTo>
                    <a:lnTo>
                      <a:pt x="227" y="53"/>
                    </a:lnTo>
                    <a:lnTo>
                      <a:pt x="219" y="49"/>
                    </a:lnTo>
                    <a:lnTo>
                      <a:pt x="215" y="49"/>
                    </a:lnTo>
                    <a:lnTo>
                      <a:pt x="212" y="49"/>
                    </a:lnTo>
                    <a:lnTo>
                      <a:pt x="2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55" name="Freeform 92"/>
              <p:cNvSpPr>
                <a:spLocks noChangeAspect="1"/>
              </p:cNvSpPr>
              <p:nvPr/>
            </p:nvSpPr>
            <p:spPr bwMode="auto">
              <a:xfrm>
                <a:off x="3053" y="1640"/>
                <a:ext cx="42" cy="24"/>
              </a:xfrm>
              <a:custGeom>
                <a:avLst/>
                <a:gdLst>
                  <a:gd name="T0" fmla="*/ 30 w 138"/>
                  <a:gd name="T1" fmla="*/ 0 h 63"/>
                  <a:gd name="T2" fmla="*/ 29 w 138"/>
                  <a:gd name="T3" fmla="*/ 0 h 63"/>
                  <a:gd name="T4" fmla="*/ 28 w 138"/>
                  <a:gd name="T5" fmla="*/ 0 h 63"/>
                  <a:gd name="T6" fmla="*/ 26 w 138"/>
                  <a:gd name="T7" fmla="*/ 0 h 63"/>
                  <a:gd name="T8" fmla="*/ 24 w 138"/>
                  <a:gd name="T9" fmla="*/ 1 h 63"/>
                  <a:gd name="T10" fmla="*/ 22 w 138"/>
                  <a:gd name="T11" fmla="*/ 2 h 63"/>
                  <a:gd name="T12" fmla="*/ 19 w 138"/>
                  <a:gd name="T13" fmla="*/ 2 h 63"/>
                  <a:gd name="T14" fmla="*/ 17 w 138"/>
                  <a:gd name="T15" fmla="*/ 3 h 63"/>
                  <a:gd name="T16" fmla="*/ 16 w 138"/>
                  <a:gd name="T17" fmla="*/ 4 h 63"/>
                  <a:gd name="T18" fmla="*/ 13 w 138"/>
                  <a:gd name="T19" fmla="*/ 5 h 63"/>
                  <a:gd name="T20" fmla="*/ 12 w 138"/>
                  <a:gd name="T21" fmla="*/ 5 h 63"/>
                  <a:gd name="T22" fmla="*/ 10 w 138"/>
                  <a:gd name="T23" fmla="*/ 6 h 63"/>
                  <a:gd name="T24" fmla="*/ 9 w 138"/>
                  <a:gd name="T25" fmla="*/ 6 h 63"/>
                  <a:gd name="T26" fmla="*/ 6 w 138"/>
                  <a:gd name="T27" fmla="*/ 7 h 63"/>
                  <a:gd name="T28" fmla="*/ 5 w 138"/>
                  <a:gd name="T29" fmla="*/ 8 h 63"/>
                  <a:gd name="T30" fmla="*/ 0 w 138"/>
                  <a:gd name="T31" fmla="*/ 21 h 63"/>
                  <a:gd name="T32" fmla="*/ 12 w 138"/>
                  <a:gd name="T33" fmla="*/ 24 h 63"/>
                  <a:gd name="T34" fmla="*/ 12 w 138"/>
                  <a:gd name="T35" fmla="*/ 24 h 63"/>
                  <a:gd name="T36" fmla="*/ 13 w 138"/>
                  <a:gd name="T37" fmla="*/ 23 h 63"/>
                  <a:gd name="T38" fmla="*/ 15 w 138"/>
                  <a:gd name="T39" fmla="*/ 23 h 63"/>
                  <a:gd name="T40" fmla="*/ 17 w 138"/>
                  <a:gd name="T41" fmla="*/ 22 h 63"/>
                  <a:gd name="T42" fmla="*/ 19 w 138"/>
                  <a:gd name="T43" fmla="*/ 22 h 63"/>
                  <a:gd name="T44" fmla="*/ 23 w 138"/>
                  <a:gd name="T45" fmla="*/ 21 h 63"/>
                  <a:gd name="T46" fmla="*/ 25 w 138"/>
                  <a:gd name="T47" fmla="*/ 20 h 63"/>
                  <a:gd name="T48" fmla="*/ 29 w 138"/>
                  <a:gd name="T49" fmla="*/ 19 h 63"/>
                  <a:gd name="T50" fmla="*/ 31 w 138"/>
                  <a:gd name="T51" fmla="*/ 18 h 63"/>
                  <a:gd name="T52" fmla="*/ 33 w 138"/>
                  <a:gd name="T53" fmla="*/ 18 h 63"/>
                  <a:gd name="T54" fmla="*/ 36 w 138"/>
                  <a:gd name="T55" fmla="*/ 17 h 63"/>
                  <a:gd name="T56" fmla="*/ 38 w 138"/>
                  <a:gd name="T57" fmla="*/ 16 h 63"/>
                  <a:gd name="T58" fmla="*/ 39 w 138"/>
                  <a:gd name="T59" fmla="*/ 15 h 63"/>
                  <a:gd name="T60" fmla="*/ 41 w 138"/>
                  <a:gd name="T61" fmla="*/ 15 h 63"/>
                  <a:gd name="T62" fmla="*/ 41 w 138"/>
                  <a:gd name="T63" fmla="*/ 15 h 63"/>
                  <a:gd name="T64" fmla="*/ 42 w 138"/>
                  <a:gd name="T65" fmla="*/ 15 h 63"/>
                  <a:gd name="T66" fmla="*/ 30 w 138"/>
                  <a:gd name="T67" fmla="*/ 0 h 63"/>
                  <a:gd name="T68" fmla="*/ 30 w 138"/>
                  <a:gd name="T69" fmla="*/ 0 h 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38" h="63">
                    <a:moveTo>
                      <a:pt x="97" y="0"/>
                    </a:moveTo>
                    <a:lnTo>
                      <a:pt x="95" y="0"/>
                    </a:lnTo>
                    <a:lnTo>
                      <a:pt x="91" y="0"/>
                    </a:lnTo>
                    <a:lnTo>
                      <a:pt x="85" y="0"/>
                    </a:lnTo>
                    <a:lnTo>
                      <a:pt x="80" y="2"/>
                    </a:lnTo>
                    <a:lnTo>
                      <a:pt x="72" y="4"/>
                    </a:lnTo>
                    <a:lnTo>
                      <a:pt x="64" y="6"/>
                    </a:lnTo>
                    <a:lnTo>
                      <a:pt x="57" y="8"/>
                    </a:lnTo>
                    <a:lnTo>
                      <a:pt x="51" y="10"/>
                    </a:lnTo>
                    <a:lnTo>
                      <a:pt x="44" y="12"/>
                    </a:lnTo>
                    <a:lnTo>
                      <a:pt x="38" y="14"/>
                    </a:lnTo>
                    <a:lnTo>
                      <a:pt x="32" y="16"/>
                    </a:lnTo>
                    <a:lnTo>
                      <a:pt x="29" y="17"/>
                    </a:lnTo>
                    <a:lnTo>
                      <a:pt x="21" y="19"/>
                    </a:lnTo>
                    <a:lnTo>
                      <a:pt x="17" y="21"/>
                    </a:lnTo>
                    <a:lnTo>
                      <a:pt x="0" y="55"/>
                    </a:lnTo>
                    <a:lnTo>
                      <a:pt x="40" y="63"/>
                    </a:lnTo>
                    <a:lnTo>
                      <a:pt x="44" y="61"/>
                    </a:lnTo>
                    <a:lnTo>
                      <a:pt x="49" y="61"/>
                    </a:lnTo>
                    <a:lnTo>
                      <a:pt x="57" y="59"/>
                    </a:lnTo>
                    <a:lnTo>
                      <a:pt x="64" y="57"/>
                    </a:lnTo>
                    <a:lnTo>
                      <a:pt x="74" y="55"/>
                    </a:lnTo>
                    <a:lnTo>
                      <a:pt x="83" y="53"/>
                    </a:lnTo>
                    <a:lnTo>
                      <a:pt x="95" y="49"/>
                    </a:lnTo>
                    <a:lnTo>
                      <a:pt x="102" y="48"/>
                    </a:lnTo>
                    <a:lnTo>
                      <a:pt x="110" y="46"/>
                    </a:lnTo>
                    <a:lnTo>
                      <a:pt x="117" y="44"/>
                    </a:lnTo>
                    <a:lnTo>
                      <a:pt x="125" y="42"/>
                    </a:lnTo>
                    <a:lnTo>
                      <a:pt x="129" y="40"/>
                    </a:lnTo>
                    <a:lnTo>
                      <a:pt x="134" y="40"/>
                    </a:lnTo>
                    <a:lnTo>
                      <a:pt x="136" y="40"/>
                    </a:lnTo>
                    <a:lnTo>
                      <a:pt x="138" y="40"/>
                    </a:lnTo>
                    <a:lnTo>
                      <a:pt x="9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56" name="Freeform 93"/>
              <p:cNvSpPr>
                <a:spLocks noChangeAspect="1"/>
              </p:cNvSpPr>
              <p:nvPr/>
            </p:nvSpPr>
            <p:spPr bwMode="auto">
              <a:xfrm>
                <a:off x="3018" y="1815"/>
                <a:ext cx="137" cy="156"/>
              </a:xfrm>
              <a:custGeom>
                <a:avLst/>
                <a:gdLst>
                  <a:gd name="T0" fmla="*/ 67 w 451"/>
                  <a:gd name="T1" fmla="*/ 0 h 410"/>
                  <a:gd name="T2" fmla="*/ 75 w 451"/>
                  <a:gd name="T3" fmla="*/ 1 h 410"/>
                  <a:gd name="T4" fmla="*/ 85 w 451"/>
                  <a:gd name="T5" fmla="*/ 5 h 410"/>
                  <a:gd name="T6" fmla="*/ 97 w 451"/>
                  <a:gd name="T7" fmla="*/ 8 h 410"/>
                  <a:gd name="T8" fmla="*/ 109 w 451"/>
                  <a:gd name="T9" fmla="*/ 15 h 410"/>
                  <a:gd name="T10" fmla="*/ 119 w 451"/>
                  <a:gd name="T11" fmla="*/ 24 h 410"/>
                  <a:gd name="T12" fmla="*/ 127 w 451"/>
                  <a:gd name="T13" fmla="*/ 37 h 410"/>
                  <a:gd name="T14" fmla="*/ 132 w 451"/>
                  <a:gd name="T15" fmla="*/ 51 h 410"/>
                  <a:gd name="T16" fmla="*/ 136 w 451"/>
                  <a:gd name="T17" fmla="*/ 68 h 410"/>
                  <a:gd name="T18" fmla="*/ 137 w 451"/>
                  <a:gd name="T19" fmla="*/ 83 h 410"/>
                  <a:gd name="T20" fmla="*/ 136 w 451"/>
                  <a:gd name="T21" fmla="*/ 99 h 410"/>
                  <a:gd name="T22" fmla="*/ 132 w 451"/>
                  <a:gd name="T23" fmla="*/ 113 h 410"/>
                  <a:gd name="T24" fmla="*/ 127 w 451"/>
                  <a:gd name="T25" fmla="*/ 126 h 410"/>
                  <a:gd name="T26" fmla="*/ 119 w 451"/>
                  <a:gd name="T27" fmla="*/ 136 h 410"/>
                  <a:gd name="T28" fmla="*/ 110 w 451"/>
                  <a:gd name="T29" fmla="*/ 144 h 410"/>
                  <a:gd name="T30" fmla="*/ 99 w 451"/>
                  <a:gd name="T31" fmla="*/ 149 h 410"/>
                  <a:gd name="T32" fmla="*/ 88 w 451"/>
                  <a:gd name="T33" fmla="*/ 153 h 410"/>
                  <a:gd name="T34" fmla="*/ 76 w 451"/>
                  <a:gd name="T35" fmla="*/ 154 h 410"/>
                  <a:gd name="T36" fmla="*/ 65 w 451"/>
                  <a:gd name="T37" fmla="*/ 155 h 410"/>
                  <a:gd name="T38" fmla="*/ 54 w 451"/>
                  <a:gd name="T39" fmla="*/ 154 h 410"/>
                  <a:gd name="T40" fmla="*/ 44 w 451"/>
                  <a:gd name="T41" fmla="*/ 150 h 410"/>
                  <a:gd name="T42" fmla="*/ 34 w 451"/>
                  <a:gd name="T43" fmla="*/ 146 h 410"/>
                  <a:gd name="T44" fmla="*/ 25 w 451"/>
                  <a:gd name="T45" fmla="*/ 139 h 410"/>
                  <a:gd name="T46" fmla="*/ 13 w 451"/>
                  <a:gd name="T47" fmla="*/ 127 h 410"/>
                  <a:gd name="T48" fmla="*/ 7 w 451"/>
                  <a:gd name="T49" fmla="*/ 116 h 410"/>
                  <a:gd name="T50" fmla="*/ 3 w 451"/>
                  <a:gd name="T51" fmla="*/ 103 h 410"/>
                  <a:gd name="T52" fmla="*/ 1 w 451"/>
                  <a:gd name="T53" fmla="*/ 92 h 410"/>
                  <a:gd name="T54" fmla="*/ 0 w 451"/>
                  <a:gd name="T55" fmla="*/ 79 h 410"/>
                  <a:gd name="T56" fmla="*/ 1 w 451"/>
                  <a:gd name="T57" fmla="*/ 67 h 410"/>
                  <a:gd name="T58" fmla="*/ 2 w 451"/>
                  <a:gd name="T59" fmla="*/ 55 h 410"/>
                  <a:gd name="T60" fmla="*/ 5 w 451"/>
                  <a:gd name="T61" fmla="*/ 44 h 410"/>
                  <a:gd name="T62" fmla="*/ 14 w 451"/>
                  <a:gd name="T63" fmla="*/ 28 h 410"/>
                  <a:gd name="T64" fmla="*/ 29 w 451"/>
                  <a:gd name="T65" fmla="*/ 14 h 410"/>
                  <a:gd name="T66" fmla="*/ 38 w 451"/>
                  <a:gd name="T67" fmla="*/ 7 h 410"/>
                  <a:gd name="T68" fmla="*/ 42 w 451"/>
                  <a:gd name="T69" fmla="*/ 24 h 410"/>
                  <a:gd name="T70" fmla="*/ 32 w 451"/>
                  <a:gd name="T71" fmla="*/ 34 h 410"/>
                  <a:gd name="T72" fmla="*/ 20 w 451"/>
                  <a:gd name="T73" fmla="*/ 48 h 410"/>
                  <a:gd name="T74" fmla="*/ 14 w 451"/>
                  <a:gd name="T75" fmla="*/ 65 h 410"/>
                  <a:gd name="T76" fmla="*/ 14 w 451"/>
                  <a:gd name="T77" fmla="*/ 82 h 410"/>
                  <a:gd name="T78" fmla="*/ 18 w 451"/>
                  <a:gd name="T79" fmla="*/ 96 h 410"/>
                  <a:gd name="T80" fmla="*/ 25 w 451"/>
                  <a:gd name="T81" fmla="*/ 113 h 410"/>
                  <a:gd name="T82" fmla="*/ 35 w 451"/>
                  <a:gd name="T83" fmla="*/ 126 h 410"/>
                  <a:gd name="T84" fmla="*/ 48 w 451"/>
                  <a:gd name="T85" fmla="*/ 135 h 410"/>
                  <a:gd name="T86" fmla="*/ 63 w 451"/>
                  <a:gd name="T87" fmla="*/ 139 h 410"/>
                  <a:gd name="T88" fmla="*/ 72 w 451"/>
                  <a:gd name="T89" fmla="*/ 139 h 410"/>
                  <a:gd name="T90" fmla="*/ 80 w 451"/>
                  <a:gd name="T91" fmla="*/ 137 h 410"/>
                  <a:gd name="T92" fmla="*/ 90 w 451"/>
                  <a:gd name="T93" fmla="*/ 134 h 410"/>
                  <a:gd name="T94" fmla="*/ 99 w 451"/>
                  <a:gd name="T95" fmla="*/ 131 h 410"/>
                  <a:gd name="T96" fmla="*/ 109 w 451"/>
                  <a:gd name="T97" fmla="*/ 123 h 410"/>
                  <a:gd name="T98" fmla="*/ 122 w 451"/>
                  <a:gd name="T99" fmla="*/ 107 h 410"/>
                  <a:gd name="T100" fmla="*/ 124 w 451"/>
                  <a:gd name="T101" fmla="*/ 95 h 410"/>
                  <a:gd name="T102" fmla="*/ 125 w 451"/>
                  <a:gd name="T103" fmla="*/ 83 h 410"/>
                  <a:gd name="T104" fmla="*/ 123 w 451"/>
                  <a:gd name="T105" fmla="*/ 72 h 410"/>
                  <a:gd name="T106" fmla="*/ 121 w 451"/>
                  <a:gd name="T107" fmla="*/ 60 h 410"/>
                  <a:gd name="T108" fmla="*/ 115 w 451"/>
                  <a:gd name="T109" fmla="*/ 48 h 410"/>
                  <a:gd name="T110" fmla="*/ 103 w 451"/>
                  <a:gd name="T111" fmla="*/ 34 h 410"/>
                  <a:gd name="T112" fmla="*/ 94 w 451"/>
                  <a:gd name="T113" fmla="*/ 27 h 410"/>
                  <a:gd name="T114" fmla="*/ 84 w 451"/>
                  <a:gd name="T115" fmla="*/ 23 h 410"/>
                  <a:gd name="T116" fmla="*/ 75 w 451"/>
                  <a:gd name="T117" fmla="*/ 20 h 410"/>
                  <a:gd name="T118" fmla="*/ 64 w 451"/>
                  <a:gd name="T119" fmla="*/ 18 h 410"/>
                  <a:gd name="T120" fmla="*/ 61 w 451"/>
                  <a:gd name="T121" fmla="*/ 0 h 41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451" h="410">
                    <a:moveTo>
                      <a:pt x="200" y="0"/>
                    </a:moveTo>
                    <a:lnTo>
                      <a:pt x="200" y="0"/>
                    </a:lnTo>
                    <a:lnTo>
                      <a:pt x="204" y="0"/>
                    </a:lnTo>
                    <a:lnTo>
                      <a:pt x="210" y="0"/>
                    </a:lnTo>
                    <a:lnTo>
                      <a:pt x="219" y="0"/>
                    </a:lnTo>
                    <a:lnTo>
                      <a:pt x="223" y="0"/>
                    </a:lnTo>
                    <a:lnTo>
                      <a:pt x="229" y="0"/>
                    </a:lnTo>
                    <a:lnTo>
                      <a:pt x="234" y="2"/>
                    </a:lnTo>
                    <a:lnTo>
                      <a:pt x="240" y="2"/>
                    </a:lnTo>
                    <a:lnTo>
                      <a:pt x="246" y="2"/>
                    </a:lnTo>
                    <a:lnTo>
                      <a:pt x="253" y="4"/>
                    </a:lnTo>
                    <a:lnTo>
                      <a:pt x="261" y="6"/>
                    </a:lnTo>
                    <a:lnTo>
                      <a:pt x="268" y="8"/>
                    </a:lnTo>
                    <a:lnTo>
                      <a:pt x="274" y="10"/>
                    </a:lnTo>
                    <a:lnTo>
                      <a:pt x="281" y="12"/>
                    </a:lnTo>
                    <a:lnTo>
                      <a:pt x="289" y="12"/>
                    </a:lnTo>
                    <a:lnTo>
                      <a:pt x="297" y="15"/>
                    </a:lnTo>
                    <a:lnTo>
                      <a:pt x="304" y="17"/>
                    </a:lnTo>
                    <a:lnTo>
                      <a:pt x="312" y="19"/>
                    </a:lnTo>
                    <a:lnTo>
                      <a:pt x="319" y="21"/>
                    </a:lnTo>
                    <a:lnTo>
                      <a:pt x="329" y="25"/>
                    </a:lnTo>
                    <a:lnTo>
                      <a:pt x="336" y="29"/>
                    </a:lnTo>
                    <a:lnTo>
                      <a:pt x="344" y="30"/>
                    </a:lnTo>
                    <a:lnTo>
                      <a:pt x="351" y="36"/>
                    </a:lnTo>
                    <a:lnTo>
                      <a:pt x="359" y="40"/>
                    </a:lnTo>
                    <a:lnTo>
                      <a:pt x="365" y="44"/>
                    </a:lnTo>
                    <a:lnTo>
                      <a:pt x="372" y="47"/>
                    </a:lnTo>
                    <a:lnTo>
                      <a:pt x="380" y="55"/>
                    </a:lnTo>
                    <a:lnTo>
                      <a:pt x="387" y="61"/>
                    </a:lnTo>
                    <a:lnTo>
                      <a:pt x="391" y="64"/>
                    </a:lnTo>
                    <a:lnTo>
                      <a:pt x="399" y="70"/>
                    </a:lnTo>
                    <a:lnTo>
                      <a:pt x="402" y="78"/>
                    </a:lnTo>
                    <a:lnTo>
                      <a:pt x="408" y="83"/>
                    </a:lnTo>
                    <a:lnTo>
                      <a:pt x="412" y="89"/>
                    </a:lnTo>
                    <a:lnTo>
                      <a:pt x="417" y="97"/>
                    </a:lnTo>
                    <a:lnTo>
                      <a:pt x="421" y="104"/>
                    </a:lnTo>
                    <a:lnTo>
                      <a:pt x="427" y="112"/>
                    </a:lnTo>
                    <a:lnTo>
                      <a:pt x="431" y="117"/>
                    </a:lnTo>
                    <a:lnTo>
                      <a:pt x="432" y="127"/>
                    </a:lnTo>
                    <a:lnTo>
                      <a:pt x="436" y="134"/>
                    </a:lnTo>
                    <a:lnTo>
                      <a:pt x="440" y="142"/>
                    </a:lnTo>
                    <a:lnTo>
                      <a:pt x="442" y="151"/>
                    </a:lnTo>
                    <a:lnTo>
                      <a:pt x="446" y="159"/>
                    </a:lnTo>
                    <a:lnTo>
                      <a:pt x="448" y="168"/>
                    </a:lnTo>
                    <a:lnTo>
                      <a:pt x="449" y="178"/>
                    </a:lnTo>
                    <a:lnTo>
                      <a:pt x="449" y="185"/>
                    </a:lnTo>
                    <a:lnTo>
                      <a:pt x="451" y="195"/>
                    </a:lnTo>
                    <a:lnTo>
                      <a:pt x="451" y="202"/>
                    </a:lnTo>
                    <a:lnTo>
                      <a:pt x="451" y="210"/>
                    </a:lnTo>
                    <a:lnTo>
                      <a:pt x="451" y="219"/>
                    </a:lnTo>
                    <a:lnTo>
                      <a:pt x="451" y="227"/>
                    </a:lnTo>
                    <a:lnTo>
                      <a:pt x="451" y="236"/>
                    </a:lnTo>
                    <a:lnTo>
                      <a:pt x="451" y="246"/>
                    </a:lnTo>
                    <a:lnTo>
                      <a:pt x="449" y="253"/>
                    </a:lnTo>
                    <a:lnTo>
                      <a:pt x="448" y="261"/>
                    </a:lnTo>
                    <a:lnTo>
                      <a:pt x="446" y="268"/>
                    </a:lnTo>
                    <a:lnTo>
                      <a:pt x="446" y="278"/>
                    </a:lnTo>
                    <a:lnTo>
                      <a:pt x="442" y="285"/>
                    </a:lnTo>
                    <a:lnTo>
                      <a:pt x="440" y="293"/>
                    </a:lnTo>
                    <a:lnTo>
                      <a:pt x="436" y="298"/>
                    </a:lnTo>
                    <a:lnTo>
                      <a:pt x="434" y="308"/>
                    </a:lnTo>
                    <a:lnTo>
                      <a:pt x="431" y="314"/>
                    </a:lnTo>
                    <a:lnTo>
                      <a:pt x="427" y="319"/>
                    </a:lnTo>
                    <a:lnTo>
                      <a:pt x="423" y="325"/>
                    </a:lnTo>
                    <a:lnTo>
                      <a:pt x="419" y="332"/>
                    </a:lnTo>
                    <a:lnTo>
                      <a:pt x="414" y="336"/>
                    </a:lnTo>
                    <a:lnTo>
                      <a:pt x="410" y="342"/>
                    </a:lnTo>
                    <a:lnTo>
                      <a:pt x="404" y="348"/>
                    </a:lnTo>
                    <a:lnTo>
                      <a:pt x="400" y="353"/>
                    </a:lnTo>
                    <a:lnTo>
                      <a:pt x="393" y="357"/>
                    </a:lnTo>
                    <a:lnTo>
                      <a:pt x="387" y="361"/>
                    </a:lnTo>
                    <a:lnTo>
                      <a:pt x="382" y="365"/>
                    </a:lnTo>
                    <a:lnTo>
                      <a:pt x="376" y="370"/>
                    </a:lnTo>
                    <a:lnTo>
                      <a:pt x="368" y="374"/>
                    </a:lnTo>
                    <a:lnTo>
                      <a:pt x="363" y="378"/>
                    </a:lnTo>
                    <a:lnTo>
                      <a:pt x="355" y="382"/>
                    </a:lnTo>
                    <a:lnTo>
                      <a:pt x="349" y="385"/>
                    </a:lnTo>
                    <a:lnTo>
                      <a:pt x="342" y="387"/>
                    </a:lnTo>
                    <a:lnTo>
                      <a:pt x="334" y="389"/>
                    </a:lnTo>
                    <a:lnTo>
                      <a:pt x="327" y="391"/>
                    </a:lnTo>
                    <a:lnTo>
                      <a:pt x="319" y="395"/>
                    </a:lnTo>
                    <a:lnTo>
                      <a:pt x="312" y="397"/>
                    </a:lnTo>
                    <a:lnTo>
                      <a:pt x="304" y="398"/>
                    </a:lnTo>
                    <a:lnTo>
                      <a:pt x="297" y="400"/>
                    </a:lnTo>
                    <a:lnTo>
                      <a:pt x="289" y="402"/>
                    </a:lnTo>
                    <a:lnTo>
                      <a:pt x="281" y="404"/>
                    </a:lnTo>
                    <a:lnTo>
                      <a:pt x="274" y="404"/>
                    </a:lnTo>
                    <a:lnTo>
                      <a:pt x="266" y="406"/>
                    </a:lnTo>
                    <a:lnTo>
                      <a:pt x="259" y="406"/>
                    </a:lnTo>
                    <a:lnTo>
                      <a:pt x="251" y="406"/>
                    </a:lnTo>
                    <a:lnTo>
                      <a:pt x="244" y="408"/>
                    </a:lnTo>
                    <a:lnTo>
                      <a:pt x="236" y="408"/>
                    </a:lnTo>
                    <a:lnTo>
                      <a:pt x="229" y="410"/>
                    </a:lnTo>
                    <a:lnTo>
                      <a:pt x="221" y="408"/>
                    </a:lnTo>
                    <a:lnTo>
                      <a:pt x="215" y="408"/>
                    </a:lnTo>
                    <a:lnTo>
                      <a:pt x="206" y="408"/>
                    </a:lnTo>
                    <a:lnTo>
                      <a:pt x="200" y="408"/>
                    </a:lnTo>
                    <a:lnTo>
                      <a:pt x="193" y="406"/>
                    </a:lnTo>
                    <a:lnTo>
                      <a:pt x="185" y="406"/>
                    </a:lnTo>
                    <a:lnTo>
                      <a:pt x="178" y="404"/>
                    </a:lnTo>
                    <a:lnTo>
                      <a:pt x="172" y="404"/>
                    </a:lnTo>
                    <a:lnTo>
                      <a:pt x="163" y="402"/>
                    </a:lnTo>
                    <a:lnTo>
                      <a:pt x="157" y="400"/>
                    </a:lnTo>
                    <a:lnTo>
                      <a:pt x="149" y="398"/>
                    </a:lnTo>
                    <a:lnTo>
                      <a:pt x="144" y="395"/>
                    </a:lnTo>
                    <a:lnTo>
                      <a:pt x="136" y="393"/>
                    </a:lnTo>
                    <a:lnTo>
                      <a:pt x="130" y="391"/>
                    </a:lnTo>
                    <a:lnTo>
                      <a:pt x="125" y="389"/>
                    </a:lnTo>
                    <a:lnTo>
                      <a:pt x="119" y="387"/>
                    </a:lnTo>
                    <a:lnTo>
                      <a:pt x="112" y="383"/>
                    </a:lnTo>
                    <a:lnTo>
                      <a:pt x="106" y="380"/>
                    </a:lnTo>
                    <a:lnTo>
                      <a:pt x="100" y="378"/>
                    </a:lnTo>
                    <a:lnTo>
                      <a:pt x="95" y="374"/>
                    </a:lnTo>
                    <a:lnTo>
                      <a:pt x="87" y="370"/>
                    </a:lnTo>
                    <a:lnTo>
                      <a:pt x="81" y="366"/>
                    </a:lnTo>
                    <a:lnTo>
                      <a:pt x="78" y="363"/>
                    </a:lnTo>
                    <a:lnTo>
                      <a:pt x="72" y="359"/>
                    </a:lnTo>
                    <a:lnTo>
                      <a:pt x="61" y="351"/>
                    </a:lnTo>
                    <a:lnTo>
                      <a:pt x="53" y="342"/>
                    </a:lnTo>
                    <a:lnTo>
                      <a:pt x="44" y="334"/>
                    </a:lnTo>
                    <a:lnTo>
                      <a:pt x="36" y="325"/>
                    </a:lnTo>
                    <a:lnTo>
                      <a:pt x="32" y="319"/>
                    </a:lnTo>
                    <a:lnTo>
                      <a:pt x="29" y="314"/>
                    </a:lnTo>
                    <a:lnTo>
                      <a:pt x="27" y="308"/>
                    </a:lnTo>
                    <a:lnTo>
                      <a:pt x="23" y="304"/>
                    </a:lnTo>
                    <a:lnTo>
                      <a:pt x="19" y="297"/>
                    </a:lnTo>
                    <a:lnTo>
                      <a:pt x="17" y="291"/>
                    </a:lnTo>
                    <a:lnTo>
                      <a:pt x="15" y="285"/>
                    </a:lnTo>
                    <a:lnTo>
                      <a:pt x="13" y="280"/>
                    </a:lnTo>
                    <a:lnTo>
                      <a:pt x="10" y="272"/>
                    </a:lnTo>
                    <a:lnTo>
                      <a:pt x="10" y="266"/>
                    </a:lnTo>
                    <a:lnTo>
                      <a:pt x="8" y="261"/>
                    </a:lnTo>
                    <a:lnTo>
                      <a:pt x="6" y="253"/>
                    </a:lnTo>
                    <a:lnTo>
                      <a:pt x="4" y="248"/>
                    </a:lnTo>
                    <a:lnTo>
                      <a:pt x="4" y="242"/>
                    </a:lnTo>
                    <a:lnTo>
                      <a:pt x="2" y="234"/>
                    </a:lnTo>
                    <a:lnTo>
                      <a:pt x="2" y="229"/>
                    </a:lnTo>
                    <a:lnTo>
                      <a:pt x="0" y="221"/>
                    </a:lnTo>
                    <a:lnTo>
                      <a:pt x="0" y="214"/>
                    </a:lnTo>
                    <a:lnTo>
                      <a:pt x="0" y="208"/>
                    </a:lnTo>
                    <a:lnTo>
                      <a:pt x="0" y="202"/>
                    </a:lnTo>
                    <a:lnTo>
                      <a:pt x="0" y="195"/>
                    </a:lnTo>
                    <a:lnTo>
                      <a:pt x="0" y="187"/>
                    </a:lnTo>
                    <a:lnTo>
                      <a:pt x="0" y="181"/>
                    </a:lnTo>
                    <a:lnTo>
                      <a:pt x="2" y="176"/>
                    </a:lnTo>
                    <a:lnTo>
                      <a:pt x="2" y="170"/>
                    </a:lnTo>
                    <a:lnTo>
                      <a:pt x="2" y="163"/>
                    </a:lnTo>
                    <a:lnTo>
                      <a:pt x="2" y="155"/>
                    </a:lnTo>
                    <a:lnTo>
                      <a:pt x="4" y="149"/>
                    </a:lnTo>
                    <a:lnTo>
                      <a:pt x="6" y="144"/>
                    </a:lnTo>
                    <a:lnTo>
                      <a:pt x="8" y="138"/>
                    </a:lnTo>
                    <a:lnTo>
                      <a:pt x="10" y="132"/>
                    </a:lnTo>
                    <a:lnTo>
                      <a:pt x="12" y="127"/>
                    </a:lnTo>
                    <a:lnTo>
                      <a:pt x="13" y="121"/>
                    </a:lnTo>
                    <a:lnTo>
                      <a:pt x="15" y="115"/>
                    </a:lnTo>
                    <a:lnTo>
                      <a:pt x="19" y="110"/>
                    </a:lnTo>
                    <a:lnTo>
                      <a:pt x="21" y="104"/>
                    </a:lnTo>
                    <a:lnTo>
                      <a:pt x="29" y="93"/>
                    </a:lnTo>
                    <a:lnTo>
                      <a:pt x="38" y="83"/>
                    </a:lnTo>
                    <a:lnTo>
                      <a:pt x="47" y="74"/>
                    </a:lnTo>
                    <a:lnTo>
                      <a:pt x="57" y="64"/>
                    </a:lnTo>
                    <a:lnTo>
                      <a:pt x="64" y="57"/>
                    </a:lnTo>
                    <a:lnTo>
                      <a:pt x="76" y="49"/>
                    </a:lnTo>
                    <a:lnTo>
                      <a:pt x="85" y="42"/>
                    </a:lnTo>
                    <a:lnTo>
                      <a:pt x="95" y="36"/>
                    </a:lnTo>
                    <a:lnTo>
                      <a:pt x="102" y="30"/>
                    </a:lnTo>
                    <a:lnTo>
                      <a:pt x="110" y="27"/>
                    </a:lnTo>
                    <a:lnTo>
                      <a:pt x="115" y="23"/>
                    </a:lnTo>
                    <a:lnTo>
                      <a:pt x="121" y="21"/>
                    </a:lnTo>
                    <a:lnTo>
                      <a:pt x="125" y="19"/>
                    </a:lnTo>
                    <a:lnTo>
                      <a:pt x="127" y="19"/>
                    </a:lnTo>
                    <a:lnTo>
                      <a:pt x="147" y="61"/>
                    </a:lnTo>
                    <a:lnTo>
                      <a:pt x="146" y="61"/>
                    </a:lnTo>
                    <a:lnTo>
                      <a:pt x="144" y="63"/>
                    </a:lnTo>
                    <a:lnTo>
                      <a:pt x="138" y="64"/>
                    </a:lnTo>
                    <a:lnTo>
                      <a:pt x="134" y="68"/>
                    </a:lnTo>
                    <a:lnTo>
                      <a:pt x="127" y="70"/>
                    </a:lnTo>
                    <a:lnTo>
                      <a:pt x="121" y="78"/>
                    </a:lnTo>
                    <a:lnTo>
                      <a:pt x="113" y="83"/>
                    </a:lnTo>
                    <a:lnTo>
                      <a:pt x="106" y="89"/>
                    </a:lnTo>
                    <a:lnTo>
                      <a:pt x="98" y="95"/>
                    </a:lnTo>
                    <a:lnTo>
                      <a:pt x="89" y="104"/>
                    </a:lnTo>
                    <a:lnTo>
                      <a:pt x="81" y="110"/>
                    </a:lnTo>
                    <a:lnTo>
                      <a:pt x="74" y="119"/>
                    </a:lnTo>
                    <a:lnTo>
                      <a:pt x="66" y="127"/>
                    </a:lnTo>
                    <a:lnTo>
                      <a:pt x="61" y="134"/>
                    </a:lnTo>
                    <a:lnTo>
                      <a:pt x="55" y="144"/>
                    </a:lnTo>
                    <a:lnTo>
                      <a:pt x="53" y="153"/>
                    </a:lnTo>
                    <a:lnTo>
                      <a:pt x="49" y="161"/>
                    </a:lnTo>
                    <a:lnTo>
                      <a:pt x="47" y="170"/>
                    </a:lnTo>
                    <a:lnTo>
                      <a:pt x="46" y="180"/>
                    </a:lnTo>
                    <a:lnTo>
                      <a:pt x="46" y="191"/>
                    </a:lnTo>
                    <a:lnTo>
                      <a:pt x="46" y="200"/>
                    </a:lnTo>
                    <a:lnTo>
                      <a:pt x="47" y="210"/>
                    </a:lnTo>
                    <a:lnTo>
                      <a:pt x="47" y="215"/>
                    </a:lnTo>
                    <a:lnTo>
                      <a:pt x="49" y="221"/>
                    </a:lnTo>
                    <a:lnTo>
                      <a:pt x="51" y="227"/>
                    </a:lnTo>
                    <a:lnTo>
                      <a:pt x="53" y="232"/>
                    </a:lnTo>
                    <a:lnTo>
                      <a:pt x="55" y="242"/>
                    </a:lnTo>
                    <a:lnTo>
                      <a:pt x="59" y="251"/>
                    </a:lnTo>
                    <a:lnTo>
                      <a:pt x="63" y="263"/>
                    </a:lnTo>
                    <a:lnTo>
                      <a:pt x="68" y="272"/>
                    </a:lnTo>
                    <a:lnTo>
                      <a:pt x="74" y="281"/>
                    </a:lnTo>
                    <a:lnTo>
                      <a:pt x="78" y="291"/>
                    </a:lnTo>
                    <a:lnTo>
                      <a:pt x="83" y="298"/>
                    </a:lnTo>
                    <a:lnTo>
                      <a:pt x="89" y="308"/>
                    </a:lnTo>
                    <a:lnTo>
                      <a:pt x="95" y="314"/>
                    </a:lnTo>
                    <a:lnTo>
                      <a:pt x="100" y="319"/>
                    </a:lnTo>
                    <a:lnTo>
                      <a:pt x="108" y="325"/>
                    </a:lnTo>
                    <a:lnTo>
                      <a:pt x="115" y="332"/>
                    </a:lnTo>
                    <a:lnTo>
                      <a:pt x="123" y="338"/>
                    </a:lnTo>
                    <a:lnTo>
                      <a:pt x="130" y="342"/>
                    </a:lnTo>
                    <a:lnTo>
                      <a:pt x="138" y="346"/>
                    </a:lnTo>
                    <a:lnTo>
                      <a:pt x="147" y="351"/>
                    </a:lnTo>
                    <a:lnTo>
                      <a:pt x="157" y="355"/>
                    </a:lnTo>
                    <a:lnTo>
                      <a:pt x="166" y="357"/>
                    </a:lnTo>
                    <a:lnTo>
                      <a:pt x="176" y="359"/>
                    </a:lnTo>
                    <a:lnTo>
                      <a:pt x="185" y="363"/>
                    </a:lnTo>
                    <a:lnTo>
                      <a:pt x="195" y="363"/>
                    </a:lnTo>
                    <a:lnTo>
                      <a:pt x="206" y="365"/>
                    </a:lnTo>
                    <a:lnTo>
                      <a:pt x="212" y="365"/>
                    </a:lnTo>
                    <a:lnTo>
                      <a:pt x="217" y="365"/>
                    </a:lnTo>
                    <a:lnTo>
                      <a:pt x="223" y="365"/>
                    </a:lnTo>
                    <a:lnTo>
                      <a:pt x="229" y="365"/>
                    </a:lnTo>
                    <a:lnTo>
                      <a:pt x="236" y="365"/>
                    </a:lnTo>
                    <a:lnTo>
                      <a:pt x="242" y="363"/>
                    </a:lnTo>
                    <a:lnTo>
                      <a:pt x="248" y="363"/>
                    </a:lnTo>
                    <a:lnTo>
                      <a:pt x="253" y="363"/>
                    </a:lnTo>
                    <a:lnTo>
                      <a:pt x="259" y="361"/>
                    </a:lnTo>
                    <a:lnTo>
                      <a:pt x="264" y="361"/>
                    </a:lnTo>
                    <a:lnTo>
                      <a:pt x="270" y="359"/>
                    </a:lnTo>
                    <a:lnTo>
                      <a:pt x="278" y="359"/>
                    </a:lnTo>
                    <a:lnTo>
                      <a:pt x="283" y="357"/>
                    </a:lnTo>
                    <a:lnTo>
                      <a:pt x="289" y="355"/>
                    </a:lnTo>
                    <a:lnTo>
                      <a:pt x="295" y="353"/>
                    </a:lnTo>
                    <a:lnTo>
                      <a:pt x="302" y="353"/>
                    </a:lnTo>
                    <a:lnTo>
                      <a:pt x="308" y="349"/>
                    </a:lnTo>
                    <a:lnTo>
                      <a:pt x="314" y="348"/>
                    </a:lnTo>
                    <a:lnTo>
                      <a:pt x="319" y="346"/>
                    </a:lnTo>
                    <a:lnTo>
                      <a:pt x="327" y="344"/>
                    </a:lnTo>
                    <a:lnTo>
                      <a:pt x="332" y="340"/>
                    </a:lnTo>
                    <a:lnTo>
                      <a:pt x="338" y="338"/>
                    </a:lnTo>
                    <a:lnTo>
                      <a:pt x="342" y="334"/>
                    </a:lnTo>
                    <a:lnTo>
                      <a:pt x="348" y="332"/>
                    </a:lnTo>
                    <a:lnTo>
                      <a:pt x="359" y="323"/>
                    </a:lnTo>
                    <a:lnTo>
                      <a:pt x="368" y="317"/>
                    </a:lnTo>
                    <a:lnTo>
                      <a:pt x="376" y="308"/>
                    </a:lnTo>
                    <a:lnTo>
                      <a:pt x="385" y="298"/>
                    </a:lnTo>
                    <a:lnTo>
                      <a:pt x="393" y="289"/>
                    </a:lnTo>
                    <a:lnTo>
                      <a:pt x="400" y="280"/>
                    </a:lnTo>
                    <a:lnTo>
                      <a:pt x="400" y="274"/>
                    </a:lnTo>
                    <a:lnTo>
                      <a:pt x="402" y="268"/>
                    </a:lnTo>
                    <a:lnTo>
                      <a:pt x="404" y="263"/>
                    </a:lnTo>
                    <a:lnTo>
                      <a:pt x="406" y="255"/>
                    </a:lnTo>
                    <a:lnTo>
                      <a:pt x="408" y="249"/>
                    </a:lnTo>
                    <a:lnTo>
                      <a:pt x="408" y="244"/>
                    </a:lnTo>
                    <a:lnTo>
                      <a:pt x="410" y="238"/>
                    </a:lnTo>
                    <a:lnTo>
                      <a:pt x="410" y="232"/>
                    </a:lnTo>
                    <a:lnTo>
                      <a:pt x="410" y="225"/>
                    </a:lnTo>
                    <a:lnTo>
                      <a:pt x="410" y="219"/>
                    </a:lnTo>
                    <a:lnTo>
                      <a:pt x="410" y="212"/>
                    </a:lnTo>
                    <a:lnTo>
                      <a:pt x="410" y="206"/>
                    </a:lnTo>
                    <a:lnTo>
                      <a:pt x="408" y="200"/>
                    </a:lnTo>
                    <a:lnTo>
                      <a:pt x="408" y="195"/>
                    </a:lnTo>
                    <a:lnTo>
                      <a:pt x="406" y="189"/>
                    </a:lnTo>
                    <a:lnTo>
                      <a:pt x="406" y="183"/>
                    </a:lnTo>
                    <a:lnTo>
                      <a:pt x="404" y="176"/>
                    </a:lnTo>
                    <a:lnTo>
                      <a:pt x="402" y="170"/>
                    </a:lnTo>
                    <a:lnTo>
                      <a:pt x="399" y="164"/>
                    </a:lnTo>
                    <a:lnTo>
                      <a:pt x="397" y="159"/>
                    </a:lnTo>
                    <a:lnTo>
                      <a:pt x="393" y="153"/>
                    </a:lnTo>
                    <a:lnTo>
                      <a:pt x="391" y="147"/>
                    </a:lnTo>
                    <a:lnTo>
                      <a:pt x="387" y="140"/>
                    </a:lnTo>
                    <a:lnTo>
                      <a:pt x="385" y="136"/>
                    </a:lnTo>
                    <a:lnTo>
                      <a:pt x="378" y="125"/>
                    </a:lnTo>
                    <a:lnTo>
                      <a:pt x="368" y="115"/>
                    </a:lnTo>
                    <a:lnTo>
                      <a:pt x="359" y="106"/>
                    </a:lnTo>
                    <a:lnTo>
                      <a:pt x="351" y="97"/>
                    </a:lnTo>
                    <a:lnTo>
                      <a:pt x="344" y="93"/>
                    </a:lnTo>
                    <a:lnTo>
                      <a:pt x="338" y="89"/>
                    </a:lnTo>
                    <a:lnTo>
                      <a:pt x="332" y="85"/>
                    </a:lnTo>
                    <a:lnTo>
                      <a:pt x="327" y="81"/>
                    </a:lnTo>
                    <a:lnTo>
                      <a:pt x="319" y="78"/>
                    </a:lnTo>
                    <a:lnTo>
                      <a:pt x="314" y="74"/>
                    </a:lnTo>
                    <a:lnTo>
                      <a:pt x="308" y="72"/>
                    </a:lnTo>
                    <a:lnTo>
                      <a:pt x="300" y="70"/>
                    </a:lnTo>
                    <a:lnTo>
                      <a:pt x="295" y="66"/>
                    </a:lnTo>
                    <a:lnTo>
                      <a:pt x="287" y="64"/>
                    </a:lnTo>
                    <a:lnTo>
                      <a:pt x="281" y="63"/>
                    </a:lnTo>
                    <a:lnTo>
                      <a:pt x="276" y="61"/>
                    </a:lnTo>
                    <a:lnTo>
                      <a:pt x="268" y="59"/>
                    </a:lnTo>
                    <a:lnTo>
                      <a:pt x="263" y="57"/>
                    </a:lnTo>
                    <a:lnTo>
                      <a:pt x="257" y="55"/>
                    </a:lnTo>
                    <a:lnTo>
                      <a:pt x="251" y="55"/>
                    </a:lnTo>
                    <a:lnTo>
                      <a:pt x="246" y="53"/>
                    </a:lnTo>
                    <a:lnTo>
                      <a:pt x="240" y="51"/>
                    </a:lnTo>
                    <a:lnTo>
                      <a:pt x="232" y="49"/>
                    </a:lnTo>
                    <a:lnTo>
                      <a:pt x="229" y="49"/>
                    </a:lnTo>
                    <a:lnTo>
                      <a:pt x="219" y="47"/>
                    </a:lnTo>
                    <a:lnTo>
                      <a:pt x="212" y="47"/>
                    </a:lnTo>
                    <a:lnTo>
                      <a:pt x="204" y="47"/>
                    </a:lnTo>
                    <a:lnTo>
                      <a:pt x="200" y="47"/>
                    </a:lnTo>
                    <a:lnTo>
                      <a:pt x="197" y="47"/>
                    </a:lnTo>
                    <a:lnTo>
                      <a:pt x="2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57" name="Freeform 94"/>
              <p:cNvSpPr>
                <a:spLocks noChangeAspect="1"/>
              </p:cNvSpPr>
              <p:nvPr/>
            </p:nvSpPr>
            <p:spPr bwMode="auto">
              <a:xfrm>
                <a:off x="3051" y="1815"/>
                <a:ext cx="39" cy="23"/>
              </a:xfrm>
              <a:custGeom>
                <a:avLst/>
                <a:gdLst>
                  <a:gd name="T0" fmla="*/ 27 w 130"/>
                  <a:gd name="T1" fmla="*/ 0 h 61"/>
                  <a:gd name="T2" fmla="*/ 26 w 130"/>
                  <a:gd name="T3" fmla="*/ 0 h 61"/>
                  <a:gd name="T4" fmla="*/ 26 w 130"/>
                  <a:gd name="T5" fmla="*/ 0 h 61"/>
                  <a:gd name="T6" fmla="*/ 24 w 130"/>
                  <a:gd name="T7" fmla="*/ 0 h 61"/>
                  <a:gd name="T8" fmla="*/ 22 w 130"/>
                  <a:gd name="T9" fmla="*/ 1 h 61"/>
                  <a:gd name="T10" fmla="*/ 20 w 130"/>
                  <a:gd name="T11" fmla="*/ 1 h 61"/>
                  <a:gd name="T12" fmla="*/ 18 w 130"/>
                  <a:gd name="T13" fmla="*/ 2 h 61"/>
                  <a:gd name="T14" fmla="*/ 15 w 130"/>
                  <a:gd name="T15" fmla="*/ 3 h 61"/>
                  <a:gd name="T16" fmla="*/ 14 w 130"/>
                  <a:gd name="T17" fmla="*/ 4 h 61"/>
                  <a:gd name="T18" fmla="*/ 12 w 130"/>
                  <a:gd name="T19" fmla="*/ 4 h 61"/>
                  <a:gd name="T20" fmla="*/ 10 w 130"/>
                  <a:gd name="T21" fmla="*/ 5 h 61"/>
                  <a:gd name="T22" fmla="*/ 8 w 130"/>
                  <a:gd name="T23" fmla="*/ 5 h 61"/>
                  <a:gd name="T24" fmla="*/ 7 w 130"/>
                  <a:gd name="T25" fmla="*/ 6 h 61"/>
                  <a:gd name="T26" fmla="*/ 6 w 130"/>
                  <a:gd name="T27" fmla="*/ 6 h 61"/>
                  <a:gd name="T28" fmla="*/ 5 w 130"/>
                  <a:gd name="T29" fmla="*/ 7 h 61"/>
                  <a:gd name="T30" fmla="*/ 0 w 130"/>
                  <a:gd name="T31" fmla="*/ 19 h 61"/>
                  <a:gd name="T32" fmla="*/ 11 w 130"/>
                  <a:gd name="T33" fmla="*/ 23 h 61"/>
                  <a:gd name="T34" fmla="*/ 11 w 130"/>
                  <a:gd name="T35" fmla="*/ 22 h 61"/>
                  <a:gd name="T36" fmla="*/ 12 w 130"/>
                  <a:gd name="T37" fmla="*/ 22 h 61"/>
                  <a:gd name="T38" fmla="*/ 14 w 130"/>
                  <a:gd name="T39" fmla="*/ 21 h 61"/>
                  <a:gd name="T40" fmla="*/ 16 w 130"/>
                  <a:gd name="T41" fmla="*/ 21 h 61"/>
                  <a:gd name="T42" fmla="*/ 18 w 130"/>
                  <a:gd name="T43" fmla="*/ 19 h 61"/>
                  <a:gd name="T44" fmla="*/ 20 w 130"/>
                  <a:gd name="T45" fmla="*/ 18 h 61"/>
                  <a:gd name="T46" fmla="*/ 23 w 130"/>
                  <a:gd name="T47" fmla="*/ 18 h 61"/>
                  <a:gd name="T48" fmla="*/ 26 w 130"/>
                  <a:gd name="T49" fmla="*/ 18 h 61"/>
                  <a:gd name="T50" fmla="*/ 28 w 130"/>
                  <a:gd name="T51" fmla="*/ 17 h 61"/>
                  <a:gd name="T52" fmla="*/ 31 w 130"/>
                  <a:gd name="T53" fmla="*/ 16 h 61"/>
                  <a:gd name="T54" fmla="*/ 33 w 130"/>
                  <a:gd name="T55" fmla="*/ 15 h 61"/>
                  <a:gd name="T56" fmla="*/ 35 w 130"/>
                  <a:gd name="T57" fmla="*/ 15 h 61"/>
                  <a:gd name="T58" fmla="*/ 36 w 130"/>
                  <a:gd name="T59" fmla="*/ 14 h 61"/>
                  <a:gd name="T60" fmla="*/ 38 w 130"/>
                  <a:gd name="T61" fmla="*/ 14 h 61"/>
                  <a:gd name="T62" fmla="*/ 38 w 130"/>
                  <a:gd name="T63" fmla="*/ 14 h 61"/>
                  <a:gd name="T64" fmla="*/ 39 w 130"/>
                  <a:gd name="T65" fmla="*/ 14 h 61"/>
                  <a:gd name="T66" fmla="*/ 27 w 130"/>
                  <a:gd name="T67" fmla="*/ 0 h 61"/>
                  <a:gd name="T68" fmla="*/ 27 w 130"/>
                  <a:gd name="T69" fmla="*/ 0 h 6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30" h="61">
                    <a:moveTo>
                      <a:pt x="90" y="0"/>
                    </a:moveTo>
                    <a:lnTo>
                      <a:pt x="88" y="0"/>
                    </a:lnTo>
                    <a:lnTo>
                      <a:pt x="85" y="0"/>
                    </a:lnTo>
                    <a:lnTo>
                      <a:pt x="79" y="0"/>
                    </a:lnTo>
                    <a:lnTo>
                      <a:pt x="73" y="2"/>
                    </a:lnTo>
                    <a:lnTo>
                      <a:pt x="66" y="2"/>
                    </a:lnTo>
                    <a:lnTo>
                      <a:pt x="60" y="4"/>
                    </a:lnTo>
                    <a:lnTo>
                      <a:pt x="51" y="8"/>
                    </a:lnTo>
                    <a:lnTo>
                      <a:pt x="45" y="10"/>
                    </a:lnTo>
                    <a:lnTo>
                      <a:pt x="39" y="10"/>
                    </a:lnTo>
                    <a:lnTo>
                      <a:pt x="34" y="12"/>
                    </a:lnTo>
                    <a:lnTo>
                      <a:pt x="28" y="13"/>
                    </a:lnTo>
                    <a:lnTo>
                      <a:pt x="24" y="15"/>
                    </a:lnTo>
                    <a:lnTo>
                      <a:pt x="19" y="17"/>
                    </a:lnTo>
                    <a:lnTo>
                      <a:pt x="17" y="19"/>
                    </a:lnTo>
                    <a:lnTo>
                      <a:pt x="0" y="51"/>
                    </a:lnTo>
                    <a:lnTo>
                      <a:pt x="37" y="61"/>
                    </a:lnTo>
                    <a:lnTo>
                      <a:pt x="37" y="59"/>
                    </a:lnTo>
                    <a:lnTo>
                      <a:pt x="41" y="59"/>
                    </a:lnTo>
                    <a:lnTo>
                      <a:pt x="45" y="57"/>
                    </a:lnTo>
                    <a:lnTo>
                      <a:pt x="53" y="55"/>
                    </a:lnTo>
                    <a:lnTo>
                      <a:pt x="60" y="51"/>
                    </a:lnTo>
                    <a:lnTo>
                      <a:pt x="68" y="49"/>
                    </a:lnTo>
                    <a:lnTo>
                      <a:pt x="75" y="47"/>
                    </a:lnTo>
                    <a:lnTo>
                      <a:pt x="87" y="47"/>
                    </a:lnTo>
                    <a:lnTo>
                      <a:pt x="94" y="44"/>
                    </a:lnTo>
                    <a:lnTo>
                      <a:pt x="104" y="42"/>
                    </a:lnTo>
                    <a:lnTo>
                      <a:pt x="109" y="40"/>
                    </a:lnTo>
                    <a:lnTo>
                      <a:pt x="117" y="40"/>
                    </a:lnTo>
                    <a:lnTo>
                      <a:pt x="121" y="38"/>
                    </a:lnTo>
                    <a:lnTo>
                      <a:pt x="126" y="38"/>
                    </a:lnTo>
                    <a:lnTo>
                      <a:pt x="128" y="38"/>
                    </a:lnTo>
                    <a:lnTo>
                      <a:pt x="130" y="38"/>
                    </a:lnTo>
                    <a:lnTo>
                      <a:pt x="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58" name="Freeform 95"/>
              <p:cNvSpPr>
                <a:spLocks noChangeAspect="1"/>
              </p:cNvSpPr>
              <p:nvPr/>
            </p:nvSpPr>
            <p:spPr bwMode="auto">
              <a:xfrm>
                <a:off x="2978" y="2041"/>
                <a:ext cx="213" cy="398"/>
              </a:xfrm>
              <a:custGeom>
                <a:avLst/>
                <a:gdLst>
                  <a:gd name="T0" fmla="*/ 46 w 701"/>
                  <a:gd name="T1" fmla="*/ 23 h 1040"/>
                  <a:gd name="T2" fmla="*/ 49 w 701"/>
                  <a:gd name="T3" fmla="*/ 47 h 1040"/>
                  <a:gd name="T4" fmla="*/ 51 w 701"/>
                  <a:gd name="T5" fmla="*/ 77 h 1040"/>
                  <a:gd name="T6" fmla="*/ 54 w 701"/>
                  <a:gd name="T7" fmla="*/ 111 h 1040"/>
                  <a:gd name="T8" fmla="*/ 56 w 701"/>
                  <a:gd name="T9" fmla="*/ 147 h 1040"/>
                  <a:gd name="T10" fmla="*/ 57 w 701"/>
                  <a:gd name="T11" fmla="*/ 183 h 1040"/>
                  <a:gd name="T12" fmla="*/ 59 w 701"/>
                  <a:gd name="T13" fmla="*/ 219 h 1040"/>
                  <a:gd name="T14" fmla="*/ 59 w 701"/>
                  <a:gd name="T15" fmla="*/ 251 h 1040"/>
                  <a:gd name="T16" fmla="*/ 59 w 701"/>
                  <a:gd name="T17" fmla="*/ 279 h 1040"/>
                  <a:gd name="T18" fmla="*/ 59 w 701"/>
                  <a:gd name="T19" fmla="*/ 310 h 1040"/>
                  <a:gd name="T20" fmla="*/ 45 w 701"/>
                  <a:gd name="T21" fmla="*/ 316 h 1040"/>
                  <a:gd name="T22" fmla="*/ 25 w 701"/>
                  <a:gd name="T23" fmla="*/ 316 h 1040"/>
                  <a:gd name="T24" fmla="*/ 9 w 701"/>
                  <a:gd name="T25" fmla="*/ 385 h 1040"/>
                  <a:gd name="T26" fmla="*/ 32 w 701"/>
                  <a:gd name="T27" fmla="*/ 383 h 1040"/>
                  <a:gd name="T28" fmla="*/ 51 w 701"/>
                  <a:gd name="T29" fmla="*/ 383 h 1040"/>
                  <a:gd name="T30" fmla="*/ 74 w 701"/>
                  <a:gd name="T31" fmla="*/ 383 h 1040"/>
                  <a:gd name="T32" fmla="*/ 98 w 701"/>
                  <a:gd name="T33" fmla="*/ 383 h 1040"/>
                  <a:gd name="T34" fmla="*/ 123 w 701"/>
                  <a:gd name="T35" fmla="*/ 386 h 1040"/>
                  <a:gd name="T36" fmla="*/ 147 w 701"/>
                  <a:gd name="T37" fmla="*/ 388 h 1040"/>
                  <a:gd name="T38" fmla="*/ 170 w 701"/>
                  <a:gd name="T39" fmla="*/ 391 h 1040"/>
                  <a:gd name="T40" fmla="*/ 188 w 701"/>
                  <a:gd name="T41" fmla="*/ 394 h 1040"/>
                  <a:gd name="T42" fmla="*/ 210 w 701"/>
                  <a:gd name="T43" fmla="*/ 397 h 1040"/>
                  <a:gd name="T44" fmla="*/ 169 w 701"/>
                  <a:gd name="T45" fmla="*/ 317 h 1040"/>
                  <a:gd name="T46" fmla="*/ 167 w 701"/>
                  <a:gd name="T47" fmla="*/ 290 h 1040"/>
                  <a:gd name="T48" fmla="*/ 165 w 701"/>
                  <a:gd name="T49" fmla="*/ 263 h 1040"/>
                  <a:gd name="T50" fmla="*/ 163 w 701"/>
                  <a:gd name="T51" fmla="*/ 230 h 1040"/>
                  <a:gd name="T52" fmla="*/ 164 w 701"/>
                  <a:gd name="T53" fmla="*/ 196 h 1040"/>
                  <a:gd name="T54" fmla="*/ 167 w 701"/>
                  <a:gd name="T55" fmla="*/ 157 h 1040"/>
                  <a:gd name="T56" fmla="*/ 170 w 701"/>
                  <a:gd name="T57" fmla="*/ 120 h 1040"/>
                  <a:gd name="T58" fmla="*/ 175 w 701"/>
                  <a:gd name="T59" fmla="*/ 84 h 1040"/>
                  <a:gd name="T60" fmla="*/ 180 w 701"/>
                  <a:gd name="T61" fmla="*/ 53 h 1040"/>
                  <a:gd name="T62" fmla="*/ 185 w 701"/>
                  <a:gd name="T63" fmla="*/ 28 h 1040"/>
                  <a:gd name="T64" fmla="*/ 169 w 701"/>
                  <a:gd name="T65" fmla="*/ 8 h 1040"/>
                  <a:gd name="T66" fmla="*/ 164 w 701"/>
                  <a:gd name="T67" fmla="*/ 31 h 1040"/>
                  <a:gd name="T68" fmla="*/ 160 w 701"/>
                  <a:gd name="T69" fmla="*/ 57 h 1040"/>
                  <a:gd name="T70" fmla="*/ 156 w 701"/>
                  <a:gd name="T71" fmla="*/ 90 h 1040"/>
                  <a:gd name="T72" fmla="*/ 151 w 701"/>
                  <a:gd name="T73" fmla="*/ 126 h 1040"/>
                  <a:gd name="T74" fmla="*/ 147 w 701"/>
                  <a:gd name="T75" fmla="*/ 165 h 1040"/>
                  <a:gd name="T76" fmla="*/ 146 w 701"/>
                  <a:gd name="T77" fmla="*/ 204 h 1040"/>
                  <a:gd name="T78" fmla="*/ 146 w 701"/>
                  <a:gd name="T79" fmla="*/ 243 h 1040"/>
                  <a:gd name="T80" fmla="*/ 146 w 701"/>
                  <a:gd name="T81" fmla="*/ 278 h 1040"/>
                  <a:gd name="T82" fmla="*/ 148 w 701"/>
                  <a:gd name="T83" fmla="*/ 308 h 1040"/>
                  <a:gd name="T84" fmla="*/ 149 w 701"/>
                  <a:gd name="T85" fmla="*/ 330 h 1040"/>
                  <a:gd name="T86" fmla="*/ 186 w 701"/>
                  <a:gd name="T87" fmla="*/ 377 h 1040"/>
                  <a:gd name="T88" fmla="*/ 165 w 701"/>
                  <a:gd name="T89" fmla="*/ 371 h 1040"/>
                  <a:gd name="T90" fmla="*/ 142 w 701"/>
                  <a:gd name="T91" fmla="*/ 367 h 1040"/>
                  <a:gd name="T92" fmla="*/ 122 w 701"/>
                  <a:gd name="T93" fmla="*/ 363 h 1040"/>
                  <a:gd name="T94" fmla="*/ 103 w 701"/>
                  <a:gd name="T95" fmla="*/ 362 h 1040"/>
                  <a:gd name="T96" fmla="*/ 83 w 701"/>
                  <a:gd name="T97" fmla="*/ 362 h 1040"/>
                  <a:gd name="T98" fmla="*/ 65 w 701"/>
                  <a:gd name="T99" fmla="*/ 362 h 1040"/>
                  <a:gd name="T100" fmla="*/ 41 w 701"/>
                  <a:gd name="T101" fmla="*/ 364 h 1040"/>
                  <a:gd name="T102" fmla="*/ 22 w 701"/>
                  <a:gd name="T103" fmla="*/ 366 h 1040"/>
                  <a:gd name="T104" fmla="*/ 79 w 701"/>
                  <a:gd name="T105" fmla="*/ 322 h 1040"/>
                  <a:gd name="T106" fmla="*/ 78 w 701"/>
                  <a:gd name="T107" fmla="*/ 295 h 1040"/>
                  <a:gd name="T108" fmla="*/ 77 w 701"/>
                  <a:gd name="T109" fmla="*/ 261 h 1040"/>
                  <a:gd name="T110" fmla="*/ 76 w 701"/>
                  <a:gd name="T111" fmla="*/ 223 h 1040"/>
                  <a:gd name="T112" fmla="*/ 75 w 701"/>
                  <a:gd name="T113" fmla="*/ 182 h 1040"/>
                  <a:gd name="T114" fmla="*/ 74 w 701"/>
                  <a:gd name="T115" fmla="*/ 143 h 1040"/>
                  <a:gd name="T116" fmla="*/ 72 w 701"/>
                  <a:gd name="T117" fmla="*/ 107 h 1040"/>
                  <a:gd name="T118" fmla="*/ 71 w 701"/>
                  <a:gd name="T119" fmla="*/ 74 h 1040"/>
                  <a:gd name="T120" fmla="*/ 70 w 701"/>
                  <a:gd name="T121" fmla="*/ 48 h 1040"/>
                  <a:gd name="T122" fmla="*/ 69 w 701"/>
                  <a:gd name="T123" fmla="*/ 26 h 1040"/>
                  <a:gd name="T124" fmla="*/ 44 w 701"/>
                  <a:gd name="T125" fmla="*/ 0 h 104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701" h="1040">
                    <a:moveTo>
                      <a:pt x="146" y="0"/>
                    </a:moveTo>
                    <a:lnTo>
                      <a:pt x="146" y="2"/>
                    </a:lnTo>
                    <a:lnTo>
                      <a:pt x="148" y="9"/>
                    </a:lnTo>
                    <a:lnTo>
                      <a:pt x="148" y="13"/>
                    </a:lnTo>
                    <a:lnTo>
                      <a:pt x="148" y="21"/>
                    </a:lnTo>
                    <a:lnTo>
                      <a:pt x="149" y="26"/>
                    </a:lnTo>
                    <a:lnTo>
                      <a:pt x="151" y="36"/>
                    </a:lnTo>
                    <a:lnTo>
                      <a:pt x="151" y="43"/>
                    </a:lnTo>
                    <a:lnTo>
                      <a:pt x="153" y="53"/>
                    </a:lnTo>
                    <a:lnTo>
                      <a:pt x="153" y="59"/>
                    </a:lnTo>
                    <a:lnTo>
                      <a:pt x="153" y="64"/>
                    </a:lnTo>
                    <a:lnTo>
                      <a:pt x="155" y="70"/>
                    </a:lnTo>
                    <a:lnTo>
                      <a:pt x="157" y="76"/>
                    </a:lnTo>
                    <a:lnTo>
                      <a:pt x="157" y="81"/>
                    </a:lnTo>
                    <a:lnTo>
                      <a:pt x="157" y="87"/>
                    </a:lnTo>
                    <a:lnTo>
                      <a:pt x="159" y="93"/>
                    </a:lnTo>
                    <a:lnTo>
                      <a:pt x="159" y="102"/>
                    </a:lnTo>
                    <a:lnTo>
                      <a:pt x="159" y="108"/>
                    </a:lnTo>
                    <a:lnTo>
                      <a:pt x="161" y="115"/>
                    </a:lnTo>
                    <a:lnTo>
                      <a:pt x="161" y="123"/>
                    </a:lnTo>
                    <a:lnTo>
                      <a:pt x="163" y="130"/>
                    </a:lnTo>
                    <a:lnTo>
                      <a:pt x="163" y="136"/>
                    </a:lnTo>
                    <a:lnTo>
                      <a:pt x="165" y="143"/>
                    </a:lnTo>
                    <a:lnTo>
                      <a:pt x="165" y="151"/>
                    </a:lnTo>
                    <a:lnTo>
                      <a:pt x="166" y="159"/>
                    </a:lnTo>
                    <a:lnTo>
                      <a:pt x="166" y="166"/>
                    </a:lnTo>
                    <a:lnTo>
                      <a:pt x="166" y="174"/>
                    </a:lnTo>
                    <a:lnTo>
                      <a:pt x="168" y="183"/>
                    </a:lnTo>
                    <a:lnTo>
                      <a:pt x="168" y="193"/>
                    </a:lnTo>
                    <a:lnTo>
                      <a:pt x="168" y="200"/>
                    </a:lnTo>
                    <a:lnTo>
                      <a:pt x="170" y="208"/>
                    </a:lnTo>
                    <a:lnTo>
                      <a:pt x="170" y="217"/>
                    </a:lnTo>
                    <a:lnTo>
                      <a:pt x="172" y="225"/>
                    </a:lnTo>
                    <a:lnTo>
                      <a:pt x="172" y="234"/>
                    </a:lnTo>
                    <a:lnTo>
                      <a:pt x="174" y="243"/>
                    </a:lnTo>
                    <a:lnTo>
                      <a:pt x="174" y="253"/>
                    </a:lnTo>
                    <a:lnTo>
                      <a:pt x="176" y="262"/>
                    </a:lnTo>
                    <a:lnTo>
                      <a:pt x="176" y="270"/>
                    </a:lnTo>
                    <a:lnTo>
                      <a:pt x="178" y="279"/>
                    </a:lnTo>
                    <a:lnTo>
                      <a:pt x="178" y="289"/>
                    </a:lnTo>
                    <a:lnTo>
                      <a:pt x="180" y="298"/>
                    </a:lnTo>
                    <a:lnTo>
                      <a:pt x="180" y="308"/>
                    </a:lnTo>
                    <a:lnTo>
                      <a:pt x="180" y="315"/>
                    </a:lnTo>
                    <a:lnTo>
                      <a:pt x="182" y="327"/>
                    </a:lnTo>
                    <a:lnTo>
                      <a:pt x="183" y="336"/>
                    </a:lnTo>
                    <a:lnTo>
                      <a:pt x="183" y="344"/>
                    </a:lnTo>
                    <a:lnTo>
                      <a:pt x="183" y="355"/>
                    </a:lnTo>
                    <a:lnTo>
                      <a:pt x="185" y="364"/>
                    </a:lnTo>
                    <a:lnTo>
                      <a:pt x="185" y="374"/>
                    </a:lnTo>
                    <a:lnTo>
                      <a:pt x="185" y="383"/>
                    </a:lnTo>
                    <a:lnTo>
                      <a:pt x="187" y="394"/>
                    </a:lnTo>
                    <a:lnTo>
                      <a:pt x="187" y="402"/>
                    </a:lnTo>
                    <a:lnTo>
                      <a:pt x="189" y="413"/>
                    </a:lnTo>
                    <a:lnTo>
                      <a:pt x="189" y="423"/>
                    </a:lnTo>
                    <a:lnTo>
                      <a:pt x="189" y="432"/>
                    </a:lnTo>
                    <a:lnTo>
                      <a:pt x="189" y="442"/>
                    </a:lnTo>
                    <a:lnTo>
                      <a:pt x="189" y="451"/>
                    </a:lnTo>
                    <a:lnTo>
                      <a:pt x="189" y="459"/>
                    </a:lnTo>
                    <a:lnTo>
                      <a:pt x="189" y="470"/>
                    </a:lnTo>
                    <a:lnTo>
                      <a:pt x="189" y="479"/>
                    </a:lnTo>
                    <a:lnTo>
                      <a:pt x="191" y="489"/>
                    </a:lnTo>
                    <a:lnTo>
                      <a:pt x="191" y="498"/>
                    </a:lnTo>
                    <a:lnTo>
                      <a:pt x="191" y="508"/>
                    </a:lnTo>
                    <a:lnTo>
                      <a:pt x="191" y="517"/>
                    </a:lnTo>
                    <a:lnTo>
                      <a:pt x="191" y="527"/>
                    </a:lnTo>
                    <a:lnTo>
                      <a:pt x="191" y="536"/>
                    </a:lnTo>
                    <a:lnTo>
                      <a:pt x="191" y="545"/>
                    </a:lnTo>
                    <a:lnTo>
                      <a:pt x="191" y="555"/>
                    </a:lnTo>
                    <a:lnTo>
                      <a:pt x="193" y="564"/>
                    </a:lnTo>
                    <a:lnTo>
                      <a:pt x="193" y="572"/>
                    </a:lnTo>
                    <a:lnTo>
                      <a:pt x="193" y="581"/>
                    </a:lnTo>
                    <a:lnTo>
                      <a:pt x="193" y="589"/>
                    </a:lnTo>
                    <a:lnTo>
                      <a:pt x="193" y="598"/>
                    </a:lnTo>
                    <a:lnTo>
                      <a:pt x="193" y="606"/>
                    </a:lnTo>
                    <a:lnTo>
                      <a:pt x="193" y="615"/>
                    </a:lnTo>
                    <a:lnTo>
                      <a:pt x="193" y="625"/>
                    </a:lnTo>
                    <a:lnTo>
                      <a:pt x="193" y="632"/>
                    </a:lnTo>
                    <a:lnTo>
                      <a:pt x="193" y="640"/>
                    </a:lnTo>
                    <a:lnTo>
                      <a:pt x="193" y="649"/>
                    </a:lnTo>
                    <a:lnTo>
                      <a:pt x="193" y="657"/>
                    </a:lnTo>
                    <a:lnTo>
                      <a:pt x="193" y="666"/>
                    </a:lnTo>
                    <a:lnTo>
                      <a:pt x="193" y="672"/>
                    </a:lnTo>
                    <a:lnTo>
                      <a:pt x="193" y="679"/>
                    </a:lnTo>
                    <a:lnTo>
                      <a:pt x="193" y="689"/>
                    </a:lnTo>
                    <a:lnTo>
                      <a:pt x="193" y="696"/>
                    </a:lnTo>
                    <a:lnTo>
                      <a:pt x="193" y="702"/>
                    </a:lnTo>
                    <a:lnTo>
                      <a:pt x="193" y="710"/>
                    </a:lnTo>
                    <a:lnTo>
                      <a:pt x="193" y="715"/>
                    </a:lnTo>
                    <a:lnTo>
                      <a:pt x="193" y="723"/>
                    </a:lnTo>
                    <a:lnTo>
                      <a:pt x="193" y="729"/>
                    </a:lnTo>
                    <a:lnTo>
                      <a:pt x="193" y="736"/>
                    </a:lnTo>
                    <a:lnTo>
                      <a:pt x="193" y="742"/>
                    </a:lnTo>
                    <a:lnTo>
                      <a:pt x="193" y="747"/>
                    </a:lnTo>
                    <a:lnTo>
                      <a:pt x="193" y="759"/>
                    </a:lnTo>
                    <a:lnTo>
                      <a:pt x="193" y="768"/>
                    </a:lnTo>
                    <a:lnTo>
                      <a:pt x="193" y="780"/>
                    </a:lnTo>
                    <a:lnTo>
                      <a:pt x="193" y="789"/>
                    </a:lnTo>
                    <a:lnTo>
                      <a:pt x="193" y="795"/>
                    </a:lnTo>
                    <a:lnTo>
                      <a:pt x="193" y="804"/>
                    </a:lnTo>
                    <a:lnTo>
                      <a:pt x="193" y="810"/>
                    </a:lnTo>
                    <a:lnTo>
                      <a:pt x="193" y="815"/>
                    </a:lnTo>
                    <a:lnTo>
                      <a:pt x="193" y="821"/>
                    </a:lnTo>
                    <a:lnTo>
                      <a:pt x="193" y="825"/>
                    </a:lnTo>
                    <a:lnTo>
                      <a:pt x="191" y="825"/>
                    </a:lnTo>
                    <a:lnTo>
                      <a:pt x="187" y="825"/>
                    </a:lnTo>
                    <a:lnTo>
                      <a:pt x="182" y="825"/>
                    </a:lnTo>
                    <a:lnTo>
                      <a:pt x="176" y="825"/>
                    </a:lnTo>
                    <a:lnTo>
                      <a:pt x="166" y="825"/>
                    </a:lnTo>
                    <a:lnTo>
                      <a:pt x="159" y="825"/>
                    </a:lnTo>
                    <a:lnTo>
                      <a:pt x="148" y="825"/>
                    </a:lnTo>
                    <a:lnTo>
                      <a:pt x="138" y="825"/>
                    </a:lnTo>
                    <a:lnTo>
                      <a:pt x="132" y="825"/>
                    </a:lnTo>
                    <a:lnTo>
                      <a:pt x="127" y="825"/>
                    </a:lnTo>
                    <a:lnTo>
                      <a:pt x="121" y="825"/>
                    </a:lnTo>
                    <a:lnTo>
                      <a:pt x="116" y="825"/>
                    </a:lnTo>
                    <a:lnTo>
                      <a:pt x="110" y="825"/>
                    </a:lnTo>
                    <a:lnTo>
                      <a:pt x="104" y="825"/>
                    </a:lnTo>
                    <a:lnTo>
                      <a:pt x="99" y="825"/>
                    </a:lnTo>
                    <a:lnTo>
                      <a:pt x="93" y="825"/>
                    </a:lnTo>
                    <a:lnTo>
                      <a:pt x="82" y="825"/>
                    </a:lnTo>
                    <a:lnTo>
                      <a:pt x="74" y="825"/>
                    </a:lnTo>
                    <a:lnTo>
                      <a:pt x="65" y="825"/>
                    </a:lnTo>
                    <a:lnTo>
                      <a:pt x="59" y="825"/>
                    </a:lnTo>
                    <a:lnTo>
                      <a:pt x="0" y="1010"/>
                    </a:lnTo>
                    <a:lnTo>
                      <a:pt x="0" y="1008"/>
                    </a:lnTo>
                    <a:lnTo>
                      <a:pt x="6" y="1008"/>
                    </a:lnTo>
                    <a:lnTo>
                      <a:pt x="10" y="1008"/>
                    </a:lnTo>
                    <a:lnTo>
                      <a:pt x="15" y="1008"/>
                    </a:lnTo>
                    <a:lnTo>
                      <a:pt x="21" y="1006"/>
                    </a:lnTo>
                    <a:lnTo>
                      <a:pt x="29" y="1006"/>
                    </a:lnTo>
                    <a:lnTo>
                      <a:pt x="34" y="1006"/>
                    </a:lnTo>
                    <a:lnTo>
                      <a:pt x="44" y="1006"/>
                    </a:lnTo>
                    <a:lnTo>
                      <a:pt x="51" y="1004"/>
                    </a:lnTo>
                    <a:lnTo>
                      <a:pt x="61" y="1004"/>
                    </a:lnTo>
                    <a:lnTo>
                      <a:pt x="70" y="1002"/>
                    </a:lnTo>
                    <a:lnTo>
                      <a:pt x="80" y="1002"/>
                    </a:lnTo>
                    <a:lnTo>
                      <a:pt x="85" y="1002"/>
                    </a:lnTo>
                    <a:lnTo>
                      <a:pt x="93" y="1002"/>
                    </a:lnTo>
                    <a:lnTo>
                      <a:pt x="99" y="1002"/>
                    </a:lnTo>
                    <a:lnTo>
                      <a:pt x="104" y="1002"/>
                    </a:lnTo>
                    <a:lnTo>
                      <a:pt x="110" y="1002"/>
                    </a:lnTo>
                    <a:lnTo>
                      <a:pt x="116" y="1002"/>
                    </a:lnTo>
                    <a:lnTo>
                      <a:pt x="121" y="1002"/>
                    </a:lnTo>
                    <a:lnTo>
                      <a:pt x="127" y="1002"/>
                    </a:lnTo>
                    <a:lnTo>
                      <a:pt x="132" y="1000"/>
                    </a:lnTo>
                    <a:lnTo>
                      <a:pt x="140" y="1000"/>
                    </a:lnTo>
                    <a:lnTo>
                      <a:pt x="148" y="1000"/>
                    </a:lnTo>
                    <a:lnTo>
                      <a:pt x="153" y="1000"/>
                    </a:lnTo>
                    <a:lnTo>
                      <a:pt x="161" y="1000"/>
                    </a:lnTo>
                    <a:lnTo>
                      <a:pt x="168" y="1000"/>
                    </a:lnTo>
                    <a:lnTo>
                      <a:pt x="174" y="1000"/>
                    </a:lnTo>
                    <a:lnTo>
                      <a:pt x="182" y="1000"/>
                    </a:lnTo>
                    <a:lnTo>
                      <a:pt x="189" y="1000"/>
                    </a:lnTo>
                    <a:lnTo>
                      <a:pt x="197" y="1000"/>
                    </a:lnTo>
                    <a:lnTo>
                      <a:pt x="204" y="1000"/>
                    </a:lnTo>
                    <a:lnTo>
                      <a:pt x="212" y="1000"/>
                    </a:lnTo>
                    <a:lnTo>
                      <a:pt x="219" y="1000"/>
                    </a:lnTo>
                    <a:lnTo>
                      <a:pt x="227" y="1000"/>
                    </a:lnTo>
                    <a:lnTo>
                      <a:pt x="234" y="1000"/>
                    </a:lnTo>
                    <a:lnTo>
                      <a:pt x="242" y="1000"/>
                    </a:lnTo>
                    <a:lnTo>
                      <a:pt x="251" y="1000"/>
                    </a:lnTo>
                    <a:lnTo>
                      <a:pt x="259" y="1000"/>
                    </a:lnTo>
                    <a:lnTo>
                      <a:pt x="267" y="1000"/>
                    </a:lnTo>
                    <a:lnTo>
                      <a:pt x="274" y="1000"/>
                    </a:lnTo>
                    <a:lnTo>
                      <a:pt x="284" y="1000"/>
                    </a:lnTo>
                    <a:lnTo>
                      <a:pt x="291" y="1000"/>
                    </a:lnTo>
                    <a:lnTo>
                      <a:pt x="299" y="1000"/>
                    </a:lnTo>
                    <a:lnTo>
                      <a:pt x="308" y="1002"/>
                    </a:lnTo>
                    <a:lnTo>
                      <a:pt x="316" y="1002"/>
                    </a:lnTo>
                    <a:lnTo>
                      <a:pt x="323" y="1002"/>
                    </a:lnTo>
                    <a:lnTo>
                      <a:pt x="333" y="1004"/>
                    </a:lnTo>
                    <a:lnTo>
                      <a:pt x="340" y="1006"/>
                    </a:lnTo>
                    <a:lnTo>
                      <a:pt x="350" y="1006"/>
                    </a:lnTo>
                    <a:lnTo>
                      <a:pt x="357" y="1006"/>
                    </a:lnTo>
                    <a:lnTo>
                      <a:pt x="365" y="1006"/>
                    </a:lnTo>
                    <a:lnTo>
                      <a:pt x="374" y="1006"/>
                    </a:lnTo>
                    <a:lnTo>
                      <a:pt x="382" y="1006"/>
                    </a:lnTo>
                    <a:lnTo>
                      <a:pt x="389" y="1006"/>
                    </a:lnTo>
                    <a:lnTo>
                      <a:pt x="397" y="1006"/>
                    </a:lnTo>
                    <a:lnTo>
                      <a:pt x="406" y="1008"/>
                    </a:lnTo>
                    <a:lnTo>
                      <a:pt x="414" y="1008"/>
                    </a:lnTo>
                    <a:lnTo>
                      <a:pt x="421" y="1008"/>
                    </a:lnTo>
                    <a:lnTo>
                      <a:pt x="429" y="1010"/>
                    </a:lnTo>
                    <a:lnTo>
                      <a:pt x="438" y="1010"/>
                    </a:lnTo>
                    <a:lnTo>
                      <a:pt x="446" y="1010"/>
                    </a:lnTo>
                    <a:lnTo>
                      <a:pt x="453" y="1012"/>
                    </a:lnTo>
                    <a:lnTo>
                      <a:pt x="463" y="1012"/>
                    </a:lnTo>
                    <a:lnTo>
                      <a:pt x="470" y="1014"/>
                    </a:lnTo>
                    <a:lnTo>
                      <a:pt x="478" y="1014"/>
                    </a:lnTo>
                    <a:lnTo>
                      <a:pt x="485" y="1014"/>
                    </a:lnTo>
                    <a:lnTo>
                      <a:pt x="493" y="1014"/>
                    </a:lnTo>
                    <a:lnTo>
                      <a:pt x="501" y="1015"/>
                    </a:lnTo>
                    <a:lnTo>
                      <a:pt x="508" y="1015"/>
                    </a:lnTo>
                    <a:lnTo>
                      <a:pt x="516" y="1015"/>
                    </a:lnTo>
                    <a:lnTo>
                      <a:pt x="523" y="1017"/>
                    </a:lnTo>
                    <a:lnTo>
                      <a:pt x="531" y="1017"/>
                    </a:lnTo>
                    <a:lnTo>
                      <a:pt x="536" y="1017"/>
                    </a:lnTo>
                    <a:lnTo>
                      <a:pt x="544" y="1019"/>
                    </a:lnTo>
                    <a:lnTo>
                      <a:pt x="550" y="1019"/>
                    </a:lnTo>
                    <a:lnTo>
                      <a:pt x="559" y="1021"/>
                    </a:lnTo>
                    <a:lnTo>
                      <a:pt x="565" y="1021"/>
                    </a:lnTo>
                    <a:lnTo>
                      <a:pt x="572" y="1023"/>
                    </a:lnTo>
                    <a:lnTo>
                      <a:pt x="578" y="1023"/>
                    </a:lnTo>
                    <a:lnTo>
                      <a:pt x="586" y="1025"/>
                    </a:lnTo>
                    <a:lnTo>
                      <a:pt x="591" y="1025"/>
                    </a:lnTo>
                    <a:lnTo>
                      <a:pt x="597" y="1027"/>
                    </a:lnTo>
                    <a:lnTo>
                      <a:pt x="604" y="1027"/>
                    </a:lnTo>
                    <a:lnTo>
                      <a:pt x="610" y="1027"/>
                    </a:lnTo>
                    <a:lnTo>
                      <a:pt x="614" y="1027"/>
                    </a:lnTo>
                    <a:lnTo>
                      <a:pt x="619" y="1029"/>
                    </a:lnTo>
                    <a:lnTo>
                      <a:pt x="625" y="1029"/>
                    </a:lnTo>
                    <a:lnTo>
                      <a:pt x="633" y="1031"/>
                    </a:lnTo>
                    <a:lnTo>
                      <a:pt x="642" y="1031"/>
                    </a:lnTo>
                    <a:lnTo>
                      <a:pt x="652" y="1032"/>
                    </a:lnTo>
                    <a:lnTo>
                      <a:pt x="659" y="1034"/>
                    </a:lnTo>
                    <a:lnTo>
                      <a:pt x="669" y="1036"/>
                    </a:lnTo>
                    <a:lnTo>
                      <a:pt x="674" y="1036"/>
                    </a:lnTo>
                    <a:lnTo>
                      <a:pt x="682" y="1036"/>
                    </a:lnTo>
                    <a:lnTo>
                      <a:pt x="686" y="1038"/>
                    </a:lnTo>
                    <a:lnTo>
                      <a:pt x="691" y="1038"/>
                    </a:lnTo>
                    <a:lnTo>
                      <a:pt x="699" y="1040"/>
                    </a:lnTo>
                    <a:lnTo>
                      <a:pt x="701" y="1040"/>
                    </a:lnTo>
                    <a:lnTo>
                      <a:pt x="672" y="857"/>
                    </a:lnTo>
                    <a:lnTo>
                      <a:pt x="563" y="861"/>
                    </a:lnTo>
                    <a:lnTo>
                      <a:pt x="563" y="857"/>
                    </a:lnTo>
                    <a:lnTo>
                      <a:pt x="561" y="851"/>
                    </a:lnTo>
                    <a:lnTo>
                      <a:pt x="559" y="847"/>
                    </a:lnTo>
                    <a:lnTo>
                      <a:pt x="559" y="842"/>
                    </a:lnTo>
                    <a:lnTo>
                      <a:pt x="557" y="834"/>
                    </a:lnTo>
                    <a:lnTo>
                      <a:pt x="557" y="829"/>
                    </a:lnTo>
                    <a:lnTo>
                      <a:pt x="555" y="819"/>
                    </a:lnTo>
                    <a:lnTo>
                      <a:pt x="555" y="812"/>
                    </a:lnTo>
                    <a:lnTo>
                      <a:pt x="552" y="802"/>
                    </a:lnTo>
                    <a:lnTo>
                      <a:pt x="552" y="791"/>
                    </a:lnTo>
                    <a:lnTo>
                      <a:pt x="552" y="785"/>
                    </a:lnTo>
                    <a:lnTo>
                      <a:pt x="550" y="780"/>
                    </a:lnTo>
                    <a:lnTo>
                      <a:pt x="550" y="774"/>
                    </a:lnTo>
                    <a:lnTo>
                      <a:pt x="550" y="768"/>
                    </a:lnTo>
                    <a:lnTo>
                      <a:pt x="548" y="763"/>
                    </a:lnTo>
                    <a:lnTo>
                      <a:pt x="548" y="757"/>
                    </a:lnTo>
                    <a:lnTo>
                      <a:pt x="548" y="749"/>
                    </a:lnTo>
                    <a:lnTo>
                      <a:pt x="548" y="744"/>
                    </a:lnTo>
                    <a:lnTo>
                      <a:pt x="546" y="736"/>
                    </a:lnTo>
                    <a:lnTo>
                      <a:pt x="546" y="729"/>
                    </a:lnTo>
                    <a:lnTo>
                      <a:pt x="544" y="723"/>
                    </a:lnTo>
                    <a:lnTo>
                      <a:pt x="544" y="715"/>
                    </a:lnTo>
                    <a:lnTo>
                      <a:pt x="544" y="708"/>
                    </a:lnTo>
                    <a:lnTo>
                      <a:pt x="542" y="700"/>
                    </a:lnTo>
                    <a:lnTo>
                      <a:pt x="542" y="693"/>
                    </a:lnTo>
                    <a:lnTo>
                      <a:pt x="542" y="687"/>
                    </a:lnTo>
                    <a:lnTo>
                      <a:pt x="540" y="678"/>
                    </a:lnTo>
                    <a:lnTo>
                      <a:pt x="540" y="670"/>
                    </a:lnTo>
                    <a:lnTo>
                      <a:pt x="540" y="662"/>
                    </a:lnTo>
                    <a:lnTo>
                      <a:pt x="540" y="653"/>
                    </a:lnTo>
                    <a:lnTo>
                      <a:pt x="540" y="645"/>
                    </a:lnTo>
                    <a:lnTo>
                      <a:pt x="540" y="636"/>
                    </a:lnTo>
                    <a:lnTo>
                      <a:pt x="540" y="629"/>
                    </a:lnTo>
                    <a:lnTo>
                      <a:pt x="540" y="621"/>
                    </a:lnTo>
                    <a:lnTo>
                      <a:pt x="538" y="612"/>
                    </a:lnTo>
                    <a:lnTo>
                      <a:pt x="538" y="602"/>
                    </a:lnTo>
                    <a:lnTo>
                      <a:pt x="538" y="593"/>
                    </a:lnTo>
                    <a:lnTo>
                      <a:pt x="538" y="585"/>
                    </a:lnTo>
                    <a:lnTo>
                      <a:pt x="538" y="576"/>
                    </a:lnTo>
                    <a:lnTo>
                      <a:pt x="538" y="566"/>
                    </a:lnTo>
                    <a:lnTo>
                      <a:pt x="538" y="557"/>
                    </a:lnTo>
                    <a:lnTo>
                      <a:pt x="540" y="549"/>
                    </a:lnTo>
                    <a:lnTo>
                      <a:pt x="540" y="538"/>
                    </a:lnTo>
                    <a:lnTo>
                      <a:pt x="540" y="530"/>
                    </a:lnTo>
                    <a:lnTo>
                      <a:pt x="540" y="519"/>
                    </a:lnTo>
                    <a:lnTo>
                      <a:pt x="540" y="511"/>
                    </a:lnTo>
                    <a:lnTo>
                      <a:pt x="540" y="500"/>
                    </a:lnTo>
                    <a:lnTo>
                      <a:pt x="542" y="493"/>
                    </a:lnTo>
                    <a:lnTo>
                      <a:pt x="542" y="483"/>
                    </a:lnTo>
                    <a:lnTo>
                      <a:pt x="544" y="474"/>
                    </a:lnTo>
                    <a:lnTo>
                      <a:pt x="544" y="462"/>
                    </a:lnTo>
                    <a:lnTo>
                      <a:pt x="544" y="453"/>
                    </a:lnTo>
                    <a:lnTo>
                      <a:pt x="544" y="442"/>
                    </a:lnTo>
                    <a:lnTo>
                      <a:pt x="546" y="432"/>
                    </a:lnTo>
                    <a:lnTo>
                      <a:pt x="546" y="423"/>
                    </a:lnTo>
                    <a:lnTo>
                      <a:pt x="548" y="411"/>
                    </a:lnTo>
                    <a:lnTo>
                      <a:pt x="548" y="402"/>
                    </a:lnTo>
                    <a:lnTo>
                      <a:pt x="550" y="393"/>
                    </a:lnTo>
                    <a:lnTo>
                      <a:pt x="550" y="381"/>
                    </a:lnTo>
                    <a:lnTo>
                      <a:pt x="552" y="372"/>
                    </a:lnTo>
                    <a:lnTo>
                      <a:pt x="553" y="362"/>
                    </a:lnTo>
                    <a:lnTo>
                      <a:pt x="555" y="353"/>
                    </a:lnTo>
                    <a:lnTo>
                      <a:pt x="557" y="342"/>
                    </a:lnTo>
                    <a:lnTo>
                      <a:pt x="559" y="332"/>
                    </a:lnTo>
                    <a:lnTo>
                      <a:pt x="559" y="323"/>
                    </a:lnTo>
                    <a:lnTo>
                      <a:pt x="561" y="313"/>
                    </a:lnTo>
                    <a:lnTo>
                      <a:pt x="563" y="304"/>
                    </a:lnTo>
                    <a:lnTo>
                      <a:pt x="565" y="293"/>
                    </a:lnTo>
                    <a:lnTo>
                      <a:pt x="565" y="283"/>
                    </a:lnTo>
                    <a:lnTo>
                      <a:pt x="567" y="274"/>
                    </a:lnTo>
                    <a:lnTo>
                      <a:pt x="569" y="264"/>
                    </a:lnTo>
                    <a:lnTo>
                      <a:pt x="570" y="255"/>
                    </a:lnTo>
                    <a:lnTo>
                      <a:pt x="570" y="245"/>
                    </a:lnTo>
                    <a:lnTo>
                      <a:pt x="574" y="238"/>
                    </a:lnTo>
                    <a:lnTo>
                      <a:pt x="574" y="228"/>
                    </a:lnTo>
                    <a:lnTo>
                      <a:pt x="576" y="219"/>
                    </a:lnTo>
                    <a:lnTo>
                      <a:pt x="578" y="211"/>
                    </a:lnTo>
                    <a:lnTo>
                      <a:pt x="580" y="202"/>
                    </a:lnTo>
                    <a:lnTo>
                      <a:pt x="582" y="193"/>
                    </a:lnTo>
                    <a:lnTo>
                      <a:pt x="584" y="183"/>
                    </a:lnTo>
                    <a:lnTo>
                      <a:pt x="586" y="176"/>
                    </a:lnTo>
                    <a:lnTo>
                      <a:pt x="587" y="170"/>
                    </a:lnTo>
                    <a:lnTo>
                      <a:pt x="589" y="160"/>
                    </a:lnTo>
                    <a:lnTo>
                      <a:pt x="591" y="153"/>
                    </a:lnTo>
                    <a:lnTo>
                      <a:pt x="591" y="145"/>
                    </a:lnTo>
                    <a:lnTo>
                      <a:pt x="593" y="138"/>
                    </a:lnTo>
                    <a:lnTo>
                      <a:pt x="595" y="128"/>
                    </a:lnTo>
                    <a:lnTo>
                      <a:pt x="597" y="123"/>
                    </a:lnTo>
                    <a:lnTo>
                      <a:pt x="597" y="115"/>
                    </a:lnTo>
                    <a:lnTo>
                      <a:pt x="599" y="109"/>
                    </a:lnTo>
                    <a:lnTo>
                      <a:pt x="601" y="102"/>
                    </a:lnTo>
                    <a:lnTo>
                      <a:pt x="603" y="96"/>
                    </a:lnTo>
                    <a:lnTo>
                      <a:pt x="604" y="89"/>
                    </a:lnTo>
                    <a:lnTo>
                      <a:pt x="606" y="85"/>
                    </a:lnTo>
                    <a:lnTo>
                      <a:pt x="606" y="79"/>
                    </a:lnTo>
                    <a:lnTo>
                      <a:pt x="608" y="74"/>
                    </a:lnTo>
                    <a:lnTo>
                      <a:pt x="610" y="68"/>
                    </a:lnTo>
                    <a:lnTo>
                      <a:pt x="612" y="64"/>
                    </a:lnTo>
                    <a:lnTo>
                      <a:pt x="612" y="55"/>
                    </a:lnTo>
                    <a:lnTo>
                      <a:pt x="614" y="45"/>
                    </a:lnTo>
                    <a:lnTo>
                      <a:pt x="616" y="38"/>
                    </a:lnTo>
                    <a:lnTo>
                      <a:pt x="618" y="34"/>
                    </a:lnTo>
                    <a:lnTo>
                      <a:pt x="619" y="26"/>
                    </a:lnTo>
                    <a:lnTo>
                      <a:pt x="621" y="23"/>
                    </a:lnTo>
                    <a:lnTo>
                      <a:pt x="559" y="19"/>
                    </a:lnTo>
                    <a:lnTo>
                      <a:pt x="557" y="21"/>
                    </a:lnTo>
                    <a:lnTo>
                      <a:pt x="555" y="30"/>
                    </a:lnTo>
                    <a:lnTo>
                      <a:pt x="553" y="34"/>
                    </a:lnTo>
                    <a:lnTo>
                      <a:pt x="552" y="40"/>
                    </a:lnTo>
                    <a:lnTo>
                      <a:pt x="550" y="47"/>
                    </a:lnTo>
                    <a:lnTo>
                      <a:pt x="548" y="57"/>
                    </a:lnTo>
                    <a:lnTo>
                      <a:pt x="546" y="60"/>
                    </a:lnTo>
                    <a:lnTo>
                      <a:pt x="546" y="66"/>
                    </a:lnTo>
                    <a:lnTo>
                      <a:pt x="544" y="72"/>
                    </a:lnTo>
                    <a:lnTo>
                      <a:pt x="542" y="77"/>
                    </a:lnTo>
                    <a:lnTo>
                      <a:pt x="540" y="81"/>
                    </a:lnTo>
                    <a:lnTo>
                      <a:pt x="540" y="87"/>
                    </a:lnTo>
                    <a:lnTo>
                      <a:pt x="538" y="93"/>
                    </a:lnTo>
                    <a:lnTo>
                      <a:pt x="538" y="100"/>
                    </a:lnTo>
                    <a:lnTo>
                      <a:pt x="536" y="106"/>
                    </a:lnTo>
                    <a:lnTo>
                      <a:pt x="535" y="113"/>
                    </a:lnTo>
                    <a:lnTo>
                      <a:pt x="533" y="121"/>
                    </a:lnTo>
                    <a:lnTo>
                      <a:pt x="531" y="128"/>
                    </a:lnTo>
                    <a:lnTo>
                      <a:pt x="529" y="134"/>
                    </a:lnTo>
                    <a:lnTo>
                      <a:pt x="529" y="142"/>
                    </a:lnTo>
                    <a:lnTo>
                      <a:pt x="527" y="149"/>
                    </a:lnTo>
                    <a:lnTo>
                      <a:pt x="527" y="159"/>
                    </a:lnTo>
                    <a:lnTo>
                      <a:pt x="523" y="166"/>
                    </a:lnTo>
                    <a:lnTo>
                      <a:pt x="523" y="174"/>
                    </a:lnTo>
                    <a:lnTo>
                      <a:pt x="521" y="181"/>
                    </a:lnTo>
                    <a:lnTo>
                      <a:pt x="519" y="191"/>
                    </a:lnTo>
                    <a:lnTo>
                      <a:pt x="518" y="198"/>
                    </a:lnTo>
                    <a:lnTo>
                      <a:pt x="516" y="206"/>
                    </a:lnTo>
                    <a:lnTo>
                      <a:pt x="514" y="215"/>
                    </a:lnTo>
                    <a:lnTo>
                      <a:pt x="514" y="225"/>
                    </a:lnTo>
                    <a:lnTo>
                      <a:pt x="512" y="234"/>
                    </a:lnTo>
                    <a:lnTo>
                      <a:pt x="510" y="242"/>
                    </a:lnTo>
                    <a:lnTo>
                      <a:pt x="508" y="251"/>
                    </a:lnTo>
                    <a:lnTo>
                      <a:pt x="508" y="260"/>
                    </a:lnTo>
                    <a:lnTo>
                      <a:pt x="504" y="270"/>
                    </a:lnTo>
                    <a:lnTo>
                      <a:pt x="504" y="279"/>
                    </a:lnTo>
                    <a:lnTo>
                      <a:pt x="502" y="289"/>
                    </a:lnTo>
                    <a:lnTo>
                      <a:pt x="501" y="300"/>
                    </a:lnTo>
                    <a:lnTo>
                      <a:pt x="499" y="310"/>
                    </a:lnTo>
                    <a:lnTo>
                      <a:pt x="499" y="319"/>
                    </a:lnTo>
                    <a:lnTo>
                      <a:pt x="497" y="328"/>
                    </a:lnTo>
                    <a:lnTo>
                      <a:pt x="495" y="338"/>
                    </a:lnTo>
                    <a:lnTo>
                      <a:pt x="493" y="349"/>
                    </a:lnTo>
                    <a:lnTo>
                      <a:pt x="493" y="359"/>
                    </a:lnTo>
                    <a:lnTo>
                      <a:pt x="491" y="370"/>
                    </a:lnTo>
                    <a:lnTo>
                      <a:pt x="491" y="379"/>
                    </a:lnTo>
                    <a:lnTo>
                      <a:pt x="489" y="389"/>
                    </a:lnTo>
                    <a:lnTo>
                      <a:pt x="489" y="400"/>
                    </a:lnTo>
                    <a:lnTo>
                      <a:pt x="487" y="410"/>
                    </a:lnTo>
                    <a:lnTo>
                      <a:pt x="487" y="421"/>
                    </a:lnTo>
                    <a:lnTo>
                      <a:pt x="485" y="430"/>
                    </a:lnTo>
                    <a:lnTo>
                      <a:pt x="484" y="442"/>
                    </a:lnTo>
                    <a:lnTo>
                      <a:pt x="484" y="451"/>
                    </a:lnTo>
                    <a:lnTo>
                      <a:pt x="484" y="462"/>
                    </a:lnTo>
                    <a:lnTo>
                      <a:pt x="484" y="472"/>
                    </a:lnTo>
                    <a:lnTo>
                      <a:pt x="482" y="483"/>
                    </a:lnTo>
                    <a:lnTo>
                      <a:pt x="482" y="493"/>
                    </a:lnTo>
                    <a:lnTo>
                      <a:pt x="482" y="504"/>
                    </a:lnTo>
                    <a:lnTo>
                      <a:pt x="480" y="513"/>
                    </a:lnTo>
                    <a:lnTo>
                      <a:pt x="480" y="525"/>
                    </a:lnTo>
                    <a:lnTo>
                      <a:pt x="480" y="534"/>
                    </a:lnTo>
                    <a:lnTo>
                      <a:pt x="480" y="545"/>
                    </a:lnTo>
                    <a:lnTo>
                      <a:pt x="478" y="555"/>
                    </a:lnTo>
                    <a:lnTo>
                      <a:pt x="478" y="564"/>
                    </a:lnTo>
                    <a:lnTo>
                      <a:pt x="478" y="574"/>
                    </a:lnTo>
                    <a:lnTo>
                      <a:pt x="478" y="585"/>
                    </a:lnTo>
                    <a:lnTo>
                      <a:pt x="478" y="595"/>
                    </a:lnTo>
                    <a:lnTo>
                      <a:pt x="478" y="604"/>
                    </a:lnTo>
                    <a:lnTo>
                      <a:pt x="478" y="613"/>
                    </a:lnTo>
                    <a:lnTo>
                      <a:pt x="480" y="625"/>
                    </a:lnTo>
                    <a:lnTo>
                      <a:pt x="480" y="634"/>
                    </a:lnTo>
                    <a:lnTo>
                      <a:pt x="480" y="644"/>
                    </a:lnTo>
                    <a:lnTo>
                      <a:pt x="480" y="653"/>
                    </a:lnTo>
                    <a:lnTo>
                      <a:pt x="480" y="662"/>
                    </a:lnTo>
                    <a:lnTo>
                      <a:pt x="480" y="672"/>
                    </a:lnTo>
                    <a:lnTo>
                      <a:pt x="480" y="681"/>
                    </a:lnTo>
                    <a:lnTo>
                      <a:pt x="480" y="691"/>
                    </a:lnTo>
                    <a:lnTo>
                      <a:pt x="480" y="700"/>
                    </a:lnTo>
                    <a:lnTo>
                      <a:pt x="480" y="710"/>
                    </a:lnTo>
                    <a:lnTo>
                      <a:pt x="480" y="717"/>
                    </a:lnTo>
                    <a:lnTo>
                      <a:pt x="480" y="727"/>
                    </a:lnTo>
                    <a:lnTo>
                      <a:pt x="482" y="736"/>
                    </a:lnTo>
                    <a:lnTo>
                      <a:pt x="482" y="744"/>
                    </a:lnTo>
                    <a:lnTo>
                      <a:pt x="482" y="751"/>
                    </a:lnTo>
                    <a:lnTo>
                      <a:pt x="484" y="759"/>
                    </a:lnTo>
                    <a:lnTo>
                      <a:pt x="484" y="768"/>
                    </a:lnTo>
                    <a:lnTo>
                      <a:pt x="484" y="774"/>
                    </a:lnTo>
                    <a:lnTo>
                      <a:pt x="484" y="783"/>
                    </a:lnTo>
                    <a:lnTo>
                      <a:pt x="485" y="789"/>
                    </a:lnTo>
                    <a:lnTo>
                      <a:pt x="487" y="796"/>
                    </a:lnTo>
                    <a:lnTo>
                      <a:pt x="487" y="804"/>
                    </a:lnTo>
                    <a:lnTo>
                      <a:pt x="487" y="810"/>
                    </a:lnTo>
                    <a:lnTo>
                      <a:pt x="487" y="817"/>
                    </a:lnTo>
                    <a:lnTo>
                      <a:pt x="489" y="825"/>
                    </a:lnTo>
                    <a:lnTo>
                      <a:pt x="489" y="830"/>
                    </a:lnTo>
                    <a:lnTo>
                      <a:pt x="489" y="836"/>
                    </a:lnTo>
                    <a:lnTo>
                      <a:pt x="489" y="842"/>
                    </a:lnTo>
                    <a:lnTo>
                      <a:pt x="491" y="847"/>
                    </a:lnTo>
                    <a:lnTo>
                      <a:pt x="491" y="853"/>
                    </a:lnTo>
                    <a:lnTo>
                      <a:pt x="491" y="859"/>
                    </a:lnTo>
                    <a:lnTo>
                      <a:pt x="491" y="863"/>
                    </a:lnTo>
                    <a:lnTo>
                      <a:pt x="493" y="868"/>
                    </a:lnTo>
                    <a:lnTo>
                      <a:pt x="493" y="876"/>
                    </a:lnTo>
                    <a:lnTo>
                      <a:pt x="493" y="883"/>
                    </a:lnTo>
                    <a:lnTo>
                      <a:pt x="495" y="891"/>
                    </a:lnTo>
                    <a:lnTo>
                      <a:pt x="495" y="897"/>
                    </a:lnTo>
                    <a:lnTo>
                      <a:pt x="497" y="904"/>
                    </a:lnTo>
                    <a:lnTo>
                      <a:pt x="497" y="908"/>
                    </a:lnTo>
                    <a:lnTo>
                      <a:pt x="614" y="915"/>
                    </a:lnTo>
                    <a:lnTo>
                      <a:pt x="614" y="985"/>
                    </a:lnTo>
                    <a:lnTo>
                      <a:pt x="612" y="985"/>
                    </a:lnTo>
                    <a:lnTo>
                      <a:pt x="608" y="983"/>
                    </a:lnTo>
                    <a:lnTo>
                      <a:pt x="601" y="981"/>
                    </a:lnTo>
                    <a:lnTo>
                      <a:pt x="593" y="980"/>
                    </a:lnTo>
                    <a:lnTo>
                      <a:pt x="587" y="978"/>
                    </a:lnTo>
                    <a:lnTo>
                      <a:pt x="582" y="978"/>
                    </a:lnTo>
                    <a:lnTo>
                      <a:pt x="574" y="976"/>
                    </a:lnTo>
                    <a:lnTo>
                      <a:pt x="569" y="974"/>
                    </a:lnTo>
                    <a:lnTo>
                      <a:pt x="561" y="972"/>
                    </a:lnTo>
                    <a:lnTo>
                      <a:pt x="552" y="972"/>
                    </a:lnTo>
                    <a:lnTo>
                      <a:pt x="544" y="970"/>
                    </a:lnTo>
                    <a:lnTo>
                      <a:pt x="536" y="970"/>
                    </a:lnTo>
                    <a:lnTo>
                      <a:pt x="527" y="966"/>
                    </a:lnTo>
                    <a:lnTo>
                      <a:pt x="518" y="966"/>
                    </a:lnTo>
                    <a:lnTo>
                      <a:pt x="508" y="964"/>
                    </a:lnTo>
                    <a:lnTo>
                      <a:pt x="499" y="963"/>
                    </a:lnTo>
                    <a:lnTo>
                      <a:pt x="493" y="963"/>
                    </a:lnTo>
                    <a:lnTo>
                      <a:pt x="487" y="961"/>
                    </a:lnTo>
                    <a:lnTo>
                      <a:pt x="482" y="961"/>
                    </a:lnTo>
                    <a:lnTo>
                      <a:pt x="476" y="961"/>
                    </a:lnTo>
                    <a:lnTo>
                      <a:pt x="467" y="959"/>
                    </a:lnTo>
                    <a:lnTo>
                      <a:pt x="455" y="957"/>
                    </a:lnTo>
                    <a:lnTo>
                      <a:pt x="450" y="955"/>
                    </a:lnTo>
                    <a:lnTo>
                      <a:pt x="444" y="955"/>
                    </a:lnTo>
                    <a:lnTo>
                      <a:pt x="438" y="953"/>
                    </a:lnTo>
                    <a:lnTo>
                      <a:pt x="433" y="953"/>
                    </a:lnTo>
                    <a:lnTo>
                      <a:pt x="427" y="953"/>
                    </a:lnTo>
                    <a:lnTo>
                      <a:pt x="421" y="951"/>
                    </a:lnTo>
                    <a:lnTo>
                      <a:pt x="416" y="951"/>
                    </a:lnTo>
                    <a:lnTo>
                      <a:pt x="408" y="951"/>
                    </a:lnTo>
                    <a:lnTo>
                      <a:pt x="402" y="949"/>
                    </a:lnTo>
                    <a:lnTo>
                      <a:pt x="397" y="949"/>
                    </a:lnTo>
                    <a:lnTo>
                      <a:pt x="389" y="949"/>
                    </a:lnTo>
                    <a:lnTo>
                      <a:pt x="384" y="949"/>
                    </a:lnTo>
                    <a:lnTo>
                      <a:pt x="378" y="947"/>
                    </a:lnTo>
                    <a:lnTo>
                      <a:pt x="372" y="947"/>
                    </a:lnTo>
                    <a:lnTo>
                      <a:pt x="365" y="947"/>
                    </a:lnTo>
                    <a:lnTo>
                      <a:pt x="359" y="947"/>
                    </a:lnTo>
                    <a:lnTo>
                      <a:pt x="353" y="947"/>
                    </a:lnTo>
                    <a:lnTo>
                      <a:pt x="346" y="947"/>
                    </a:lnTo>
                    <a:lnTo>
                      <a:pt x="338" y="946"/>
                    </a:lnTo>
                    <a:lnTo>
                      <a:pt x="333" y="946"/>
                    </a:lnTo>
                    <a:lnTo>
                      <a:pt x="327" y="946"/>
                    </a:lnTo>
                    <a:lnTo>
                      <a:pt x="319" y="946"/>
                    </a:lnTo>
                    <a:lnTo>
                      <a:pt x="314" y="946"/>
                    </a:lnTo>
                    <a:lnTo>
                      <a:pt x="308" y="946"/>
                    </a:lnTo>
                    <a:lnTo>
                      <a:pt x="300" y="946"/>
                    </a:lnTo>
                    <a:lnTo>
                      <a:pt x="293" y="946"/>
                    </a:lnTo>
                    <a:lnTo>
                      <a:pt x="287" y="946"/>
                    </a:lnTo>
                    <a:lnTo>
                      <a:pt x="282" y="946"/>
                    </a:lnTo>
                    <a:lnTo>
                      <a:pt x="274" y="946"/>
                    </a:lnTo>
                    <a:lnTo>
                      <a:pt x="268" y="946"/>
                    </a:lnTo>
                    <a:lnTo>
                      <a:pt x="263" y="946"/>
                    </a:lnTo>
                    <a:lnTo>
                      <a:pt x="257" y="946"/>
                    </a:lnTo>
                    <a:lnTo>
                      <a:pt x="250" y="946"/>
                    </a:lnTo>
                    <a:lnTo>
                      <a:pt x="244" y="946"/>
                    </a:lnTo>
                    <a:lnTo>
                      <a:pt x="236" y="946"/>
                    </a:lnTo>
                    <a:lnTo>
                      <a:pt x="231" y="946"/>
                    </a:lnTo>
                    <a:lnTo>
                      <a:pt x="225" y="946"/>
                    </a:lnTo>
                    <a:lnTo>
                      <a:pt x="219" y="946"/>
                    </a:lnTo>
                    <a:lnTo>
                      <a:pt x="214" y="946"/>
                    </a:lnTo>
                    <a:lnTo>
                      <a:pt x="208" y="947"/>
                    </a:lnTo>
                    <a:lnTo>
                      <a:pt x="200" y="947"/>
                    </a:lnTo>
                    <a:lnTo>
                      <a:pt x="195" y="947"/>
                    </a:lnTo>
                    <a:lnTo>
                      <a:pt x="189" y="947"/>
                    </a:lnTo>
                    <a:lnTo>
                      <a:pt x="185" y="947"/>
                    </a:lnTo>
                    <a:lnTo>
                      <a:pt x="174" y="949"/>
                    </a:lnTo>
                    <a:lnTo>
                      <a:pt x="165" y="949"/>
                    </a:lnTo>
                    <a:lnTo>
                      <a:pt x="153" y="949"/>
                    </a:lnTo>
                    <a:lnTo>
                      <a:pt x="144" y="949"/>
                    </a:lnTo>
                    <a:lnTo>
                      <a:pt x="134" y="951"/>
                    </a:lnTo>
                    <a:lnTo>
                      <a:pt x="125" y="951"/>
                    </a:lnTo>
                    <a:lnTo>
                      <a:pt x="117" y="951"/>
                    </a:lnTo>
                    <a:lnTo>
                      <a:pt x="110" y="953"/>
                    </a:lnTo>
                    <a:lnTo>
                      <a:pt x="102" y="953"/>
                    </a:lnTo>
                    <a:lnTo>
                      <a:pt x="97" y="955"/>
                    </a:lnTo>
                    <a:lnTo>
                      <a:pt x="91" y="955"/>
                    </a:lnTo>
                    <a:lnTo>
                      <a:pt x="85" y="955"/>
                    </a:lnTo>
                    <a:lnTo>
                      <a:pt x="80" y="955"/>
                    </a:lnTo>
                    <a:lnTo>
                      <a:pt x="78" y="955"/>
                    </a:lnTo>
                    <a:lnTo>
                      <a:pt x="72" y="957"/>
                    </a:lnTo>
                    <a:lnTo>
                      <a:pt x="72" y="959"/>
                    </a:lnTo>
                    <a:lnTo>
                      <a:pt x="95" y="887"/>
                    </a:lnTo>
                    <a:lnTo>
                      <a:pt x="263" y="880"/>
                    </a:lnTo>
                    <a:lnTo>
                      <a:pt x="261" y="878"/>
                    </a:lnTo>
                    <a:lnTo>
                      <a:pt x="261" y="876"/>
                    </a:lnTo>
                    <a:lnTo>
                      <a:pt x="261" y="872"/>
                    </a:lnTo>
                    <a:lnTo>
                      <a:pt x="261" y="866"/>
                    </a:lnTo>
                    <a:lnTo>
                      <a:pt x="261" y="861"/>
                    </a:lnTo>
                    <a:lnTo>
                      <a:pt x="261" y="853"/>
                    </a:lnTo>
                    <a:lnTo>
                      <a:pt x="261" y="842"/>
                    </a:lnTo>
                    <a:lnTo>
                      <a:pt x="261" y="832"/>
                    </a:lnTo>
                    <a:lnTo>
                      <a:pt x="259" y="827"/>
                    </a:lnTo>
                    <a:lnTo>
                      <a:pt x="259" y="819"/>
                    </a:lnTo>
                    <a:lnTo>
                      <a:pt x="259" y="813"/>
                    </a:lnTo>
                    <a:lnTo>
                      <a:pt x="259" y="808"/>
                    </a:lnTo>
                    <a:lnTo>
                      <a:pt x="259" y="800"/>
                    </a:lnTo>
                    <a:lnTo>
                      <a:pt x="259" y="793"/>
                    </a:lnTo>
                    <a:lnTo>
                      <a:pt x="259" y="787"/>
                    </a:lnTo>
                    <a:lnTo>
                      <a:pt x="259" y="780"/>
                    </a:lnTo>
                    <a:lnTo>
                      <a:pt x="257" y="770"/>
                    </a:lnTo>
                    <a:lnTo>
                      <a:pt x="257" y="763"/>
                    </a:lnTo>
                    <a:lnTo>
                      <a:pt x="257" y="755"/>
                    </a:lnTo>
                    <a:lnTo>
                      <a:pt x="257" y="747"/>
                    </a:lnTo>
                    <a:lnTo>
                      <a:pt x="257" y="738"/>
                    </a:lnTo>
                    <a:lnTo>
                      <a:pt x="257" y="729"/>
                    </a:lnTo>
                    <a:lnTo>
                      <a:pt x="257" y="721"/>
                    </a:lnTo>
                    <a:lnTo>
                      <a:pt x="257" y="713"/>
                    </a:lnTo>
                    <a:lnTo>
                      <a:pt x="255" y="702"/>
                    </a:lnTo>
                    <a:lnTo>
                      <a:pt x="255" y="693"/>
                    </a:lnTo>
                    <a:lnTo>
                      <a:pt x="255" y="683"/>
                    </a:lnTo>
                    <a:lnTo>
                      <a:pt x="255" y="674"/>
                    </a:lnTo>
                    <a:lnTo>
                      <a:pt x="253" y="664"/>
                    </a:lnTo>
                    <a:lnTo>
                      <a:pt x="253" y="655"/>
                    </a:lnTo>
                    <a:lnTo>
                      <a:pt x="253" y="645"/>
                    </a:lnTo>
                    <a:lnTo>
                      <a:pt x="253" y="634"/>
                    </a:lnTo>
                    <a:lnTo>
                      <a:pt x="251" y="625"/>
                    </a:lnTo>
                    <a:lnTo>
                      <a:pt x="251" y="613"/>
                    </a:lnTo>
                    <a:lnTo>
                      <a:pt x="251" y="604"/>
                    </a:lnTo>
                    <a:lnTo>
                      <a:pt x="251" y="593"/>
                    </a:lnTo>
                    <a:lnTo>
                      <a:pt x="250" y="583"/>
                    </a:lnTo>
                    <a:lnTo>
                      <a:pt x="250" y="574"/>
                    </a:lnTo>
                    <a:lnTo>
                      <a:pt x="250" y="562"/>
                    </a:lnTo>
                    <a:lnTo>
                      <a:pt x="250" y="553"/>
                    </a:lnTo>
                    <a:lnTo>
                      <a:pt x="248" y="540"/>
                    </a:lnTo>
                    <a:lnTo>
                      <a:pt x="248" y="530"/>
                    </a:lnTo>
                    <a:lnTo>
                      <a:pt x="248" y="519"/>
                    </a:lnTo>
                    <a:lnTo>
                      <a:pt x="248" y="510"/>
                    </a:lnTo>
                    <a:lnTo>
                      <a:pt x="246" y="498"/>
                    </a:lnTo>
                    <a:lnTo>
                      <a:pt x="246" y="487"/>
                    </a:lnTo>
                    <a:lnTo>
                      <a:pt x="246" y="476"/>
                    </a:lnTo>
                    <a:lnTo>
                      <a:pt x="246" y="466"/>
                    </a:lnTo>
                    <a:lnTo>
                      <a:pt x="246" y="455"/>
                    </a:lnTo>
                    <a:lnTo>
                      <a:pt x="246" y="445"/>
                    </a:lnTo>
                    <a:lnTo>
                      <a:pt x="244" y="434"/>
                    </a:lnTo>
                    <a:lnTo>
                      <a:pt x="244" y="425"/>
                    </a:lnTo>
                    <a:lnTo>
                      <a:pt x="244" y="413"/>
                    </a:lnTo>
                    <a:lnTo>
                      <a:pt x="244" y="404"/>
                    </a:lnTo>
                    <a:lnTo>
                      <a:pt x="244" y="393"/>
                    </a:lnTo>
                    <a:lnTo>
                      <a:pt x="244" y="383"/>
                    </a:lnTo>
                    <a:lnTo>
                      <a:pt x="242" y="374"/>
                    </a:lnTo>
                    <a:lnTo>
                      <a:pt x="242" y="362"/>
                    </a:lnTo>
                    <a:lnTo>
                      <a:pt x="240" y="353"/>
                    </a:lnTo>
                    <a:lnTo>
                      <a:pt x="240" y="344"/>
                    </a:lnTo>
                    <a:lnTo>
                      <a:pt x="240" y="334"/>
                    </a:lnTo>
                    <a:lnTo>
                      <a:pt x="240" y="325"/>
                    </a:lnTo>
                    <a:lnTo>
                      <a:pt x="240" y="315"/>
                    </a:lnTo>
                    <a:lnTo>
                      <a:pt x="240" y="306"/>
                    </a:lnTo>
                    <a:lnTo>
                      <a:pt x="238" y="296"/>
                    </a:lnTo>
                    <a:lnTo>
                      <a:pt x="238" y="287"/>
                    </a:lnTo>
                    <a:lnTo>
                      <a:pt x="238" y="279"/>
                    </a:lnTo>
                    <a:lnTo>
                      <a:pt x="238" y="270"/>
                    </a:lnTo>
                    <a:lnTo>
                      <a:pt x="236" y="260"/>
                    </a:lnTo>
                    <a:lnTo>
                      <a:pt x="236" y="253"/>
                    </a:lnTo>
                    <a:lnTo>
                      <a:pt x="236" y="243"/>
                    </a:lnTo>
                    <a:lnTo>
                      <a:pt x="236" y="236"/>
                    </a:lnTo>
                    <a:lnTo>
                      <a:pt x="236" y="227"/>
                    </a:lnTo>
                    <a:lnTo>
                      <a:pt x="236" y="219"/>
                    </a:lnTo>
                    <a:lnTo>
                      <a:pt x="234" y="211"/>
                    </a:lnTo>
                    <a:lnTo>
                      <a:pt x="234" y="204"/>
                    </a:lnTo>
                    <a:lnTo>
                      <a:pt x="234" y="194"/>
                    </a:lnTo>
                    <a:lnTo>
                      <a:pt x="234" y="189"/>
                    </a:lnTo>
                    <a:lnTo>
                      <a:pt x="234" y="179"/>
                    </a:lnTo>
                    <a:lnTo>
                      <a:pt x="234" y="174"/>
                    </a:lnTo>
                    <a:lnTo>
                      <a:pt x="233" y="166"/>
                    </a:lnTo>
                    <a:lnTo>
                      <a:pt x="233" y="159"/>
                    </a:lnTo>
                    <a:lnTo>
                      <a:pt x="233" y="151"/>
                    </a:lnTo>
                    <a:lnTo>
                      <a:pt x="233" y="145"/>
                    </a:lnTo>
                    <a:lnTo>
                      <a:pt x="231" y="140"/>
                    </a:lnTo>
                    <a:lnTo>
                      <a:pt x="231" y="132"/>
                    </a:lnTo>
                    <a:lnTo>
                      <a:pt x="231" y="126"/>
                    </a:lnTo>
                    <a:lnTo>
                      <a:pt x="231" y="121"/>
                    </a:lnTo>
                    <a:lnTo>
                      <a:pt x="231" y="113"/>
                    </a:lnTo>
                    <a:lnTo>
                      <a:pt x="231" y="108"/>
                    </a:lnTo>
                    <a:lnTo>
                      <a:pt x="229" y="102"/>
                    </a:lnTo>
                    <a:lnTo>
                      <a:pt x="229" y="98"/>
                    </a:lnTo>
                    <a:lnTo>
                      <a:pt x="227" y="91"/>
                    </a:lnTo>
                    <a:lnTo>
                      <a:pt x="227" y="87"/>
                    </a:lnTo>
                    <a:lnTo>
                      <a:pt x="227" y="81"/>
                    </a:lnTo>
                    <a:lnTo>
                      <a:pt x="227" y="77"/>
                    </a:lnTo>
                    <a:lnTo>
                      <a:pt x="227" y="68"/>
                    </a:lnTo>
                    <a:lnTo>
                      <a:pt x="227" y="60"/>
                    </a:lnTo>
                    <a:lnTo>
                      <a:pt x="227" y="53"/>
                    </a:lnTo>
                    <a:lnTo>
                      <a:pt x="227" y="45"/>
                    </a:lnTo>
                    <a:lnTo>
                      <a:pt x="225" y="40"/>
                    </a:lnTo>
                    <a:lnTo>
                      <a:pt x="225" y="34"/>
                    </a:lnTo>
                    <a:lnTo>
                      <a:pt x="225" y="28"/>
                    </a:lnTo>
                    <a:lnTo>
                      <a:pt x="225" y="26"/>
                    </a:lnTo>
                    <a:lnTo>
                      <a:pt x="225" y="21"/>
                    </a:lnTo>
                    <a:lnTo>
                      <a:pt x="225" y="19"/>
                    </a:lnTo>
                    <a:lnTo>
                      <a:pt x="14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17" name="AutoShape 96"/>
            <p:cNvSpPr>
              <a:spLocks noChangeAspect="1" noChangeArrowheads="1"/>
            </p:cNvSpPr>
            <p:nvPr/>
          </p:nvSpPr>
          <p:spPr bwMode="auto">
            <a:xfrm rot="-1696405">
              <a:off x="4763" y="2253"/>
              <a:ext cx="365" cy="431"/>
            </a:xfrm>
            <a:prstGeom prst="triangle">
              <a:avLst>
                <a:gd name="adj" fmla="val 61838"/>
              </a:avLst>
            </a:prstGeom>
            <a:gradFill rotWithShape="1">
              <a:gsLst>
                <a:gs pos="0">
                  <a:srgbClr val="FF3399"/>
                </a:gs>
                <a:gs pos="25000">
                  <a:srgbClr val="FF6633">
                    <a:alpha val="87500"/>
                  </a:srgbClr>
                </a:gs>
                <a:gs pos="50000">
                  <a:srgbClr val="FFFF00">
                    <a:alpha val="75000"/>
                  </a:srgbClr>
                </a:gs>
                <a:gs pos="75000">
                  <a:srgbClr val="01A78F">
                    <a:alpha val="62500"/>
                  </a:srgbClr>
                </a:gs>
                <a:gs pos="100000">
                  <a:srgbClr val="3366FF">
                    <a:alpha val="50000"/>
                  </a:srgbClr>
                </a:gs>
              </a:gsLst>
              <a:lin ang="2700000" scaled="1"/>
            </a:gradFill>
            <a:ln w="25400"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nvGrpSpPr>
            <p:cNvPr id="36618" name="Group 97"/>
            <p:cNvGrpSpPr>
              <a:grpSpLocks noChangeAspect="1"/>
            </p:cNvGrpSpPr>
            <p:nvPr/>
          </p:nvGrpSpPr>
          <p:grpSpPr bwMode="auto">
            <a:xfrm>
              <a:off x="4941" y="2524"/>
              <a:ext cx="311" cy="256"/>
              <a:chOff x="4296" y="2572"/>
              <a:chExt cx="888" cy="753"/>
            </a:xfrm>
          </p:grpSpPr>
          <p:sp>
            <p:nvSpPr>
              <p:cNvPr id="36625" name="Freeform 98"/>
              <p:cNvSpPr>
                <a:spLocks noChangeAspect="1"/>
              </p:cNvSpPr>
              <p:nvPr/>
            </p:nvSpPr>
            <p:spPr bwMode="auto">
              <a:xfrm>
                <a:off x="4958" y="2572"/>
                <a:ext cx="62" cy="87"/>
              </a:xfrm>
              <a:custGeom>
                <a:avLst/>
                <a:gdLst>
                  <a:gd name="T0" fmla="*/ 62 w 100"/>
                  <a:gd name="T1" fmla="*/ 0 h 139"/>
                  <a:gd name="T2" fmla="*/ 0 w 100"/>
                  <a:gd name="T3" fmla="*/ 69 h 139"/>
                  <a:gd name="T4" fmla="*/ 40 w 100"/>
                  <a:gd name="T5" fmla="*/ 87 h 139"/>
                  <a:gd name="T6" fmla="*/ 62 w 100"/>
                  <a:gd name="T7" fmla="*/ 0 h 1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0" h="139">
                    <a:moveTo>
                      <a:pt x="100" y="0"/>
                    </a:moveTo>
                    <a:lnTo>
                      <a:pt x="0" y="111"/>
                    </a:lnTo>
                    <a:lnTo>
                      <a:pt x="65" y="139"/>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26" name="Freeform 99"/>
              <p:cNvSpPr>
                <a:spLocks noChangeAspect="1"/>
              </p:cNvSpPr>
              <p:nvPr/>
            </p:nvSpPr>
            <p:spPr bwMode="auto">
              <a:xfrm>
                <a:off x="5095" y="2754"/>
                <a:ext cx="89" cy="54"/>
              </a:xfrm>
              <a:custGeom>
                <a:avLst/>
                <a:gdLst>
                  <a:gd name="T0" fmla="*/ 89 w 140"/>
                  <a:gd name="T1" fmla="*/ 0 h 87"/>
                  <a:gd name="T2" fmla="*/ 11 w 140"/>
                  <a:gd name="T3" fmla="*/ 54 h 87"/>
                  <a:gd name="T4" fmla="*/ 0 w 140"/>
                  <a:gd name="T5" fmla="*/ 12 h 87"/>
                  <a:gd name="T6" fmla="*/ 89 w 140"/>
                  <a:gd name="T7" fmla="*/ 0 h 8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0" h="87">
                    <a:moveTo>
                      <a:pt x="140" y="0"/>
                    </a:moveTo>
                    <a:lnTo>
                      <a:pt x="18" y="87"/>
                    </a:lnTo>
                    <a:lnTo>
                      <a:pt x="0" y="19"/>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27" name="Freeform 100"/>
              <p:cNvSpPr>
                <a:spLocks noChangeAspect="1"/>
              </p:cNvSpPr>
              <p:nvPr/>
            </p:nvSpPr>
            <p:spPr bwMode="auto">
              <a:xfrm>
                <a:off x="5040" y="2638"/>
                <a:ext cx="84" cy="82"/>
              </a:xfrm>
              <a:custGeom>
                <a:avLst/>
                <a:gdLst>
                  <a:gd name="T0" fmla="*/ 84 w 135"/>
                  <a:gd name="T1" fmla="*/ 0 h 133"/>
                  <a:gd name="T2" fmla="*/ 0 w 135"/>
                  <a:gd name="T3" fmla="*/ 47 h 133"/>
                  <a:gd name="T4" fmla="*/ 31 w 135"/>
                  <a:gd name="T5" fmla="*/ 82 h 133"/>
                  <a:gd name="T6" fmla="*/ 84 w 135"/>
                  <a:gd name="T7" fmla="*/ 0 h 13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35" h="133">
                    <a:moveTo>
                      <a:pt x="135" y="0"/>
                    </a:moveTo>
                    <a:lnTo>
                      <a:pt x="0" y="77"/>
                    </a:lnTo>
                    <a:lnTo>
                      <a:pt x="50" y="133"/>
                    </a:lnTo>
                    <a:lnTo>
                      <a:pt x="13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28" name="Freeform 101"/>
              <p:cNvSpPr>
                <a:spLocks noChangeAspect="1"/>
              </p:cNvSpPr>
              <p:nvPr/>
            </p:nvSpPr>
            <p:spPr bwMode="auto">
              <a:xfrm>
                <a:off x="4345" y="2765"/>
                <a:ext cx="668" cy="356"/>
              </a:xfrm>
              <a:custGeom>
                <a:avLst/>
                <a:gdLst>
                  <a:gd name="T0" fmla="*/ 19 w 1073"/>
                  <a:gd name="T1" fmla="*/ 356 h 573"/>
                  <a:gd name="T2" fmla="*/ 668 w 1073"/>
                  <a:gd name="T3" fmla="*/ 193 h 573"/>
                  <a:gd name="T4" fmla="*/ 640 w 1073"/>
                  <a:gd name="T5" fmla="*/ 89 h 573"/>
                  <a:gd name="T6" fmla="*/ 595 w 1073"/>
                  <a:gd name="T7" fmla="*/ 12 h 573"/>
                  <a:gd name="T8" fmla="*/ 524 w 1073"/>
                  <a:gd name="T9" fmla="*/ 0 h 573"/>
                  <a:gd name="T10" fmla="*/ 42 w 1073"/>
                  <a:gd name="T11" fmla="*/ 123 h 573"/>
                  <a:gd name="T12" fmla="*/ 0 w 1073"/>
                  <a:gd name="T13" fmla="*/ 180 h 573"/>
                  <a:gd name="T14" fmla="*/ 19 w 1073"/>
                  <a:gd name="T15" fmla="*/ 356 h 57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73" h="573">
                    <a:moveTo>
                      <a:pt x="30" y="573"/>
                    </a:moveTo>
                    <a:lnTo>
                      <a:pt x="1073" y="311"/>
                    </a:lnTo>
                    <a:lnTo>
                      <a:pt x="1028" y="144"/>
                    </a:lnTo>
                    <a:lnTo>
                      <a:pt x="956" y="19"/>
                    </a:lnTo>
                    <a:lnTo>
                      <a:pt x="842" y="0"/>
                    </a:lnTo>
                    <a:lnTo>
                      <a:pt x="68" y="198"/>
                    </a:lnTo>
                    <a:lnTo>
                      <a:pt x="0" y="290"/>
                    </a:lnTo>
                    <a:lnTo>
                      <a:pt x="30" y="5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29" name="Freeform 102"/>
              <p:cNvSpPr>
                <a:spLocks noChangeAspect="1"/>
              </p:cNvSpPr>
              <p:nvPr/>
            </p:nvSpPr>
            <p:spPr bwMode="auto">
              <a:xfrm>
                <a:off x="4404" y="3158"/>
                <a:ext cx="180" cy="167"/>
              </a:xfrm>
              <a:custGeom>
                <a:avLst/>
                <a:gdLst>
                  <a:gd name="T0" fmla="*/ 0 w 288"/>
                  <a:gd name="T1" fmla="*/ 37 h 268"/>
                  <a:gd name="T2" fmla="*/ 33 w 288"/>
                  <a:gd name="T3" fmla="*/ 167 h 268"/>
                  <a:gd name="T4" fmla="*/ 180 w 288"/>
                  <a:gd name="T5" fmla="*/ 130 h 268"/>
                  <a:gd name="T6" fmla="*/ 147 w 288"/>
                  <a:gd name="T7" fmla="*/ 0 h 268"/>
                  <a:gd name="T8" fmla="*/ 0 w 288"/>
                  <a:gd name="T9" fmla="*/ 37 h 2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88" h="268">
                    <a:moveTo>
                      <a:pt x="0" y="59"/>
                    </a:moveTo>
                    <a:lnTo>
                      <a:pt x="52" y="268"/>
                    </a:lnTo>
                    <a:lnTo>
                      <a:pt x="288" y="209"/>
                    </a:lnTo>
                    <a:lnTo>
                      <a:pt x="235" y="0"/>
                    </a:lnTo>
                    <a:lnTo>
                      <a:pt x="0" y="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0" name="Freeform 103"/>
              <p:cNvSpPr>
                <a:spLocks noChangeAspect="1"/>
              </p:cNvSpPr>
              <p:nvPr/>
            </p:nvSpPr>
            <p:spPr bwMode="auto">
              <a:xfrm>
                <a:off x="4452" y="3194"/>
                <a:ext cx="78" cy="77"/>
              </a:xfrm>
              <a:custGeom>
                <a:avLst/>
                <a:gdLst>
                  <a:gd name="T0" fmla="*/ 63 w 125"/>
                  <a:gd name="T1" fmla="*/ 0 h 124"/>
                  <a:gd name="T2" fmla="*/ 78 w 125"/>
                  <a:gd name="T3" fmla="*/ 62 h 124"/>
                  <a:gd name="T4" fmla="*/ 16 w 125"/>
                  <a:gd name="T5" fmla="*/ 77 h 124"/>
                  <a:gd name="T6" fmla="*/ 0 w 125"/>
                  <a:gd name="T7" fmla="*/ 15 h 124"/>
                  <a:gd name="T8" fmla="*/ 63 w 125"/>
                  <a:gd name="T9" fmla="*/ 0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124">
                    <a:moveTo>
                      <a:pt x="101" y="0"/>
                    </a:moveTo>
                    <a:lnTo>
                      <a:pt x="125" y="100"/>
                    </a:lnTo>
                    <a:lnTo>
                      <a:pt x="26" y="124"/>
                    </a:lnTo>
                    <a:lnTo>
                      <a:pt x="0" y="24"/>
                    </a:lnTo>
                    <a:lnTo>
                      <a:pt x="10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1" name="Freeform 104"/>
              <p:cNvSpPr>
                <a:spLocks noChangeAspect="1"/>
              </p:cNvSpPr>
              <p:nvPr/>
            </p:nvSpPr>
            <p:spPr bwMode="auto">
              <a:xfrm>
                <a:off x="4856" y="3037"/>
                <a:ext cx="182" cy="173"/>
              </a:xfrm>
              <a:custGeom>
                <a:avLst/>
                <a:gdLst>
                  <a:gd name="T0" fmla="*/ 0 w 291"/>
                  <a:gd name="T1" fmla="*/ 36 h 277"/>
                  <a:gd name="T2" fmla="*/ 34 w 291"/>
                  <a:gd name="T3" fmla="*/ 173 h 277"/>
                  <a:gd name="T4" fmla="*/ 182 w 291"/>
                  <a:gd name="T5" fmla="*/ 136 h 277"/>
                  <a:gd name="T6" fmla="*/ 148 w 291"/>
                  <a:gd name="T7" fmla="*/ 0 h 277"/>
                  <a:gd name="T8" fmla="*/ 0 w 291"/>
                  <a:gd name="T9" fmla="*/ 36 h 27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91" h="277">
                    <a:moveTo>
                      <a:pt x="0" y="57"/>
                    </a:moveTo>
                    <a:lnTo>
                      <a:pt x="55" y="277"/>
                    </a:lnTo>
                    <a:lnTo>
                      <a:pt x="291" y="218"/>
                    </a:lnTo>
                    <a:lnTo>
                      <a:pt x="236" y="0"/>
                    </a:lnTo>
                    <a:lnTo>
                      <a:pt x="0" y="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2" name="Freeform 105"/>
              <p:cNvSpPr>
                <a:spLocks noChangeAspect="1"/>
              </p:cNvSpPr>
              <p:nvPr/>
            </p:nvSpPr>
            <p:spPr bwMode="auto">
              <a:xfrm>
                <a:off x="4907" y="3081"/>
                <a:ext cx="79" cy="77"/>
              </a:xfrm>
              <a:custGeom>
                <a:avLst/>
                <a:gdLst>
                  <a:gd name="T0" fmla="*/ 64 w 125"/>
                  <a:gd name="T1" fmla="*/ 0 h 124"/>
                  <a:gd name="T2" fmla="*/ 79 w 125"/>
                  <a:gd name="T3" fmla="*/ 62 h 124"/>
                  <a:gd name="T4" fmla="*/ 15 w 125"/>
                  <a:gd name="T5" fmla="*/ 77 h 124"/>
                  <a:gd name="T6" fmla="*/ 0 w 125"/>
                  <a:gd name="T7" fmla="*/ 16 h 124"/>
                  <a:gd name="T8" fmla="*/ 64 w 125"/>
                  <a:gd name="T9" fmla="*/ 0 h 12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5" h="124">
                    <a:moveTo>
                      <a:pt x="101" y="0"/>
                    </a:moveTo>
                    <a:lnTo>
                      <a:pt x="125" y="100"/>
                    </a:lnTo>
                    <a:lnTo>
                      <a:pt x="24" y="124"/>
                    </a:lnTo>
                    <a:lnTo>
                      <a:pt x="0" y="26"/>
                    </a:lnTo>
                    <a:lnTo>
                      <a:pt x="10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3" name="Freeform 106"/>
              <p:cNvSpPr>
                <a:spLocks noChangeAspect="1"/>
              </p:cNvSpPr>
              <p:nvPr/>
            </p:nvSpPr>
            <p:spPr bwMode="auto">
              <a:xfrm>
                <a:off x="4311" y="2745"/>
                <a:ext cx="724" cy="383"/>
              </a:xfrm>
              <a:custGeom>
                <a:avLst/>
                <a:gdLst>
                  <a:gd name="T0" fmla="*/ 53 w 1165"/>
                  <a:gd name="T1" fmla="*/ 137 h 617"/>
                  <a:gd name="T2" fmla="*/ 23 w 1165"/>
                  <a:gd name="T3" fmla="*/ 168 h 617"/>
                  <a:gd name="T4" fmla="*/ 4 w 1165"/>
                  <a:gd name="T5" fmla="*/ 207 h 617"/>
                  <a:gd name="T6" fmla="*/ 0 w 1165"/>
                  <a:gd name="T7" fmla="*/ 251 h 617"/>
                  <a:gd name="T8" fmla="*/ 30 w 1165"/>
                  <a:gd name="T9" fmla="*/ 383 h 617"/>
                  <a:gd name="T10" fmla="*/ 45 w 1165"/>
                  <a:gd name="T11" fmla="*/ 264 h 617"/>
                  <a:gd name="T12" fmla="*/ 44 w 1165"/>
                  <a:gd name="T13" fmla="*/ 229 h 617"/>
                  <a:gd name="T14" fmla="*/ 55 w 1165"/>
                  <a:gd name="T15" fmla="*/ 196 h 617"/>
                  <a:gd name="T16" fmla="*/ 65 w 1165"/>
                  <a:gd name="T17" fmla="*/ 182 h 617"/>
                  <a:gd name="T18" fmla="*/ 78 w 1165"/>
                  <a:gd name="T19" fmla="*/ 171 h 617"/>
                  <a:gd name="T20" fmla="*/ 93 w 1165"/>
                  <a:gd name="T21" fmla="*/ 163 h 617"/>
                  <a:gd name="T22" fmla="*/ 109 w 1165"/>
                  <a:gd name="T23" fmla="*/ 157 h 617"/>
                  <a:gd name="T24" fmla="*/ 557 w 1165"/>
                  <a:gd name="T25" fmla="*/ 45 h 617"/>
                  <a:gd name="T26" fmla="*/ 575 w 1165"/>
                  <a:gd name="T27" fmla="*/ 45 h 617"/>
                  <a:gd name="T28" fmla="*/ 591 w 1165"/>
                  <a:gd name="T29" fmla="*/ 47 h 617"/>
                  <a:gd name="T30" fmla="*/ 607 w 1165"/>
                  <a:gd name="T31" fmla="*/ 53 h 617"/>
                  <a:gd name="T32" fmla="*/ 621 w 1165"/>
                  <a:gd name="T33" fmla="*/ 61 h 617"/>
                  <a:gd name="T34" fmla="*/ 636 w 1165"/>
                  <a:gd name="T35" fmla="*/ 73 h 617"/>
                  <a:gd name="T36" fmla="*/ 644 w 1165"/>
                  <a:gd name="T37" fmla="*/ 87 h 617"/>
                  <a:gd name="T38" fmla="*/ 653 w 1165"/>
                  <a:gd name="T39" fmla="*/ 103 h 617"/>
                  <a:gd name="T40" fmla="*/ 682 w 1165"/>
                  <a:gd name="T41" fmla="*/ 220 h 617"/>
                  <a:gd name="T42" fmla="*/ 697 w 1165"/>
                  <a:gd name="T43" fmla="*/ 101 h 617"/>
                  <a:gd name="T44" fmla="*/ 688 w 1165"/>
                  <a:gd name="T45" fmla="*/ 76 h 617"/>
                  <a:gd name="T46" fmla="*/ 674 w 1165"/>
                  <a:gd name="T47" fmla="*/ 53 h 617"/>
                  <a:gd name="T48" fmla="*/ 658 w 1165"/>
                  <a:gd name="T49" fmla="*/ 35 h 617"/>
                  <a:gd name="T50" fmla="*/ 636 w 1165"/>
                  <a:gd name="T51" fmla="*/ 19 h 617"/>
                  <a:gd name="T52" fmla="*/ 621 w 1165"/>
                  <a:gd name="T53" fmla="*/ 11 h 617"/>
                  <a:gd name="T54" fmla="*/ 607 w 1165"/>
                  <a:gd name="T55" fmla="*/ 7 h 617"/>
                  <a:gd name="T56" fmla="*/ 591 w 1165"/>
                  <a:gd name="T57" fmla="*/ 3 h 617"/>
                  <a:gd name="T58" fmla="*/ 575 w 1165"/>
                  <a:gd name="T59" fmla="*/ 1 h 617"/>
                  <a:gd name="T60" fmla="*/ 570 w 1165"/>
                  <a:gd name="T61" fmla="*/ 1 h 617"/>
                  <a:gd name="T62" fmla="*/ 560 w 1165"/>
                  <a:gd name="T63" fmla="*/ 0 h 617"/>
                  <a:gd name="T64" fmla="*/ 546 w 1165"/>
                  <a:gd name="T65" fmla="*/ 2 h 617"/>
                  <a:gd name="T66" fmla="*/ 531 w 1165"/>
                  <a:gd name="T67" fmla="*/ 7 h 617"/>
                  <a:gd name="T68" fmla="*/ 71 w 1165"/>
                  <a:gd name="T69" fmla="*/ 125 h 6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65" h="617">
                    <a:moveTo>
                      <a:pt x="114" y="201"/>
                    </a:moveTo>
                    <a:lnTo>
                      <a:pt x="85" y="220"/>
                    </a:lnTo>
                    <a:lnTo>
                      <a:pt x="59" y="244"/>
                    </a:lnTo>
                    <a:lnTo>
                      <a:pt x="37" y="271"/>
                    </a:lnTo>
                    <a:lnTo>
                      <a:pt x="18" y="301"/>
                    </a:lnTo>
                    <a:lnTo>
                      <a:pt x="7" y="334"/>
                    </a:lnTo>
                    <a:lnTo>
                      <a:pt x="0" y="369"/>
                    </a:lnTo>
                    <a:lnTo>
                      <a:pt x="0" y="404"/>
                    </a:lnTo>
                    <a:lnTo>
                      <a:pt x="5" y="441"/>
                    </a:lnTo>
                    <a:lnTo>
                      <a:pt x="49" y="617"/>
                    </a:lnTo>
                    <a:lnTo>
                      <a:pt x="116" y="600"/>
                    </a:lnTo>
                    <a:lnTo>
                      <a:pt x="72" y="425"/>
                    </a:lnTo>
                    <a:lnTo>
                      <a:pt x="68" y="397"/>
                    </a:lnTo>
                    <a:lnTo>
                      <a:pt x="70" y="369"/>
                    </a:lnTo>
                    <a:lnTo>
                      <a:pt x="75" y="342"/>
                    </a:lnTo>
                    <a:lnTo>
                      <a:pt x="88" y="316"/>
                    </a:lnTo>
                    <a:lnTo>
                      <a:pt x="96" y="305"/>
                    </a:lnTo>
                    <a:lnTo>
                      <a:pt x="105" y="294"/>
                    </a:lnTo>
                    <a:lnTo>
                      <a:pt x="114" y="284"/>
                    </a:lnTo>
                    <a:lnTo>
                      <a:pt x="125" y="275"/>
                    </a:lnTo>
                    <a:lnTo>
                      <a:pt x="136" y="268"/>
                    </a:lnTo>
                    <a:lnTo>
                      <a:pt x="149" y="262"/>
                    </a:lnTo>
                    <a:lnTo>
                      <a:pt x="162" y="257"/>
                    </a:lnTo>
                    <a:lnTo>
                      <a:pt x="175" y="253"/>
                    </a:lnTo>
                    <a:lnTo>
                      <a:pt x="884" y="75"/>
                    </a:lnTo>
                    <a:lnTo>
                      <a:pt x="897" y="72"/>
                    </a:lnTo>
                    <a:lnTo>
                      <a:pt x="910" y="72"/>
                    </a:lnTo>
                    <a:lnTo>
                      <a:pt x="925" y="72"/>
                    </a:lnTo>
                    <a:lnTo>
                      <a:pt x="938" y="72"/>
                    </a:lnTo>
                    <a:lnTo>
                      <a:pt x="951" y="75"/>
                    </a:lnTo>
                    <a:lnTo>
                      <a:pt x="963" y="79"/>
                    </a:lnTo>
                    <a:lnTo>
                      <a:pt x="976" y="85"/>
                    </a:lnTo>
                    <a:lnTo>
                      <a:pt x="989" y="90"/>
                    </a:lnTo>
                    <a:lnTo>
                      <a:pt x="1000" y="98"/>
                    </a:lnTo>
                    <a:lnTo>
                      <a:pt x="1011" y="107"/>
                    </a:lnTo>
                    <a:lnTo>
                      <a:pt x="1023" y="118"/>
                    </a:lnTo>
                    <a:lnTo>
                      <a:pt x="1030" y="129"/>
                    </a:lnTo>
                    <a:lnTo>
                      <a:pt x="1037" y="140"/>
                    </a:lnTo>
                    <a:lnTo>
                      <a:pt x="1045" y="153"/>
                    </a:lnTo>
                    <a:lnTo>
                      <a:pt x="1050" y="166"/>
                    </a:lnTo>
                    <a:lnTo>
                      <a:pt x="1054" y="179"/>
                    </a:lnTo>
                    <a:lnTo>
                      <a:pt x="1098" y="355"/>
                    </a:lnTo>
                    <a:lnTo>
                      <a:pt x="1165" y="338"/>
                    </a:lnTo>
                    <a:lnTo>
                      <a:pt x="1122" y="162"/>
                    </a:lnTo>
                    <a:lnTo>
                      <a:pt x="1115" y="142"/>
                    </a:lnTo>
                    <a:lnTo>
                      <a:pt x="1107" y="122"/>
                    </a:lnTo>
                    <a:lnTo>
                      <a:pt x="1098" y="105"/>
                    </a:lnTo>
                    <a:lnTo>
                      <a:pt x="1085" y="86"/>
                    </a:lnTo>
                    <a:lnTo>
                      <a:pt x="1072" y="72"/>
                    </a:lnTo>
                    <a:lnTo>
                      <a:pt x="1058" y="57"/>
                    </a:lnTo>
                    <a:lnTo>
                      <a:pt x="1041" y="42"/>
                    </a:lnTo>
                    <a:lnTo>
                      <a:pt x="1024" y="31"/>
                    </a:lnTo>
                    <a:lnTo>
                      <a:pt x="1013" y="24"/>
                    </a:lnTo>
                    <a:lnTo>
                      <a:pt x="1000" y="18"/>
                    </a:lnTo>
                    <a:lnTo>
                      <a:pt x="987" y="14"/>
                    </a:lnTo>
                    <a:lnTo>
                      <a:pt x="976" y="11"/>
                    </a:lnTo>
                    <a:lnTo>
                      <a:pt x="963" y="7"/>
                    </a:lnTo>
                    <a:lnTo>
                      <a:pt x="951" y="5"/>
                    </a:lnTo>
                    <a:lnTo>
                      <a:pt x="938" y="3"/>
                    </a:lnTo>
                    <a:lnTo>
                      <a:pt x="925" y="1"/>
                    </a:lnTo>
                    <a:lnTo>
                      <a:pt x="923" y="1"/>
                    </a:lnTo>
                    <a:lnTo>
                      <a:pt x="917" y="1"/>
                    </a:lnTo>
                    <a:lnTo>
                      <a:pt x="910" y="0"/>
                    </a:lnTo>
                    <a:lnTo>
                      <a:pt x="901" y="0"/>
                    </a:lnTo>
                    <a:lnTo>
                      <a:pt x="890" y="1"/>
                    </a:lnTo>
                    <a:lnTo>
                      <a:pt x="878" y="3"/>
                    </a:lnTo>
                    <a:lnTo>
                      <a:pt x="866" y="5"/>
                    </a:lnTo>
                    <a:lnTo>
                      <a:pt x="854" y="11"/>
                    </a:lnTo>
                    <a:lnTo>
                      <a:pt x="181" y="179"/>
                    </a:lnTo>
                    <a:lnTo>
                      <a:pt x="114" y="2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4" name="Freeform 107"/>
              <p:cNvSpPr>
                <a:spLocks noChangeAspect="1"/>
              </p:cNvSpPr>
              <p:nvPr/>
            </p:nvSpPr>
            <p:spPr bwMode="auto">
              <a:xfrm>
                <a:off x="4369" y="2602"/>
                <a:ext cx="521" cy="284"/>
              </a:xfrm>
              <a:custGeom>
                <a:avLst/>
                <a:gdLst>
                  <a:gd name="T0" fmla="*/ 521 w 836"/>
                  <a:gd name="T1" fmla="*/ 159 h 455"/>
                  <a:gd name="T2" fmla="*/ 510 w 836"/>
                  <a:gd name="T3" fmla="*/ 111 h 455"/>
                  <a:gd name="T4" fmla="*/ 505 w 836"/>
                  <a:gd name="T5" fmla="*/ 97 h 455"/>
                  <a:gd name="T6" fmla="*/ 499 w 836"/>
                  <a:gd name="T7" fmla="*/ 84 h 455"/>
                  <a:gd name="T8" fmla="*/ 492 w 836"/>
                  <a:gd name="T9" fmla="*/ 72 h 455"/>
                  <a:gd name="T10" fmla="*/ 485 w 836"/>
                  <a:gd name="T11" fmla="*/ 59 h 455"/>
                  <a:gd name="T12" fmla="*/ 476 w 836"/>
                  <a:gd name="T13" fmla="*/ 49 h 455"/>
                  <a:gd name="T14" fmla="*/ 466 w 836"/>
                  <a:gd name="T15" fmla="*/ 38 h 455"/>
                  <a:gd name="T16" fmla="*/ 454 w 836"/>
                  <a:gd name="T17" fmla="*/ 29 h 455"/>
                  <a:gd name="T18" fmla="*/ 443 w 836"/>
                  <a:gd name="T19" fmla="*/ 21 h 455"/>
                  <a:gd name="T20" fmla="*/ 431 w 836"/>
                  <a:gd name="T21" fmla="*/ 14 h 455"/>
                  <a:gd name="T22" fmla="*/ 419 w 836"/>
                  <a:gd name="T23" fmla="*/ 9 h 455"/>
                  <a:gd name="T24" fmla="*/ 405 w 836"/>
                  <a:gd name="T25" fmla="*/ 5 h 455"/>
                  <a:gd name="T26" fmla="*/ 392 w 836"/>
                  <a:gd name="T27" fmla="*/ 2 h 455"/>
                  <a:gd name="T28" fmla="*/ 378 w 836"/>
                  <a:gd name="T29" fmla="*/ 0 h 455"/>
                  <a:gd name="T30" fmla="*/ 365 w 836"/>
                  <a:gd name="T31" fmla="*/ 0 h 455"/>
                  <a:gd name="T32" fmla="*/ 351 w 836"/>
                  <a:gd name="T33" fmla="*/ 2 h 455"/>
                  <a:gd name="T34" fmla="*/ 337 w 836"/>
                  <a:gd name="T35" fmla="*/ 5 h 455"/>
                  <a:gd name="T36" fmla="*/ 107 w 836"/>
                  <a:gd name="T37" fmla="*/ 62 h 455"/>
                  <a:gd name="T38" fmla="*/ 80 w 836"/>
                  <a:gd name="T39" fmla="*/ 73 h 455"/>
                  <a:gd name="T40" fmla="*/ 56 w 836"/>
                  <a:gd name="T41" fmla="*/ 87 h 455"/>
                  <a:gd name="T42" fmla="*/ 36 w 836"/>
                  <a:gd name="T43" fmla="*/ 106 h 455"/>
                  <a:gd name="T44" fmla="*/ 19 w 836"/>
                  <a:gd name="T45" fmla="*/ 129 h 455"/>
                  <a:gd name="T46" fmla="*/ 8 w 836"/>
                  <a:gd name="T47" fmla="*/ 154 h 455"/>
                  <a:gd name="T48" fmla="*/ 1 w 836"/>
                  <a:gd name="T49" fmla="*/ 180 h 455"/>
                  <a:gd name="T50" fmla="*/ 0 w 836"/>
                  <a:gd name="T51" fmla="*/ 209 h 455"/>
                  <a:gd name="T52" fmla="*/ 4 w 836"/>
                  <a:gd name="T53" fmla="*/ 238 h 455"/>
                  <a:gd name="T54" fmla="*/ 16 w 836"/>
                  <a:gd name="T55" fmla="*/ 284 h 455"/>
                  <a:gd name="T56" fmla="*/ 57 w 836"/>
                  <a:gd name="T57" fmla="*/ 270 h 455"/>
                  <a:gd name="T58" fmla="*/ 46 w 836"/>
                  <a:gd name="T59" fmla="*/ 228 h 455"/>
                  <a:gd name="T60" fmla="*/ 44 w 836"/>
                  <a:gd name="T61" fmla="*/ 208 h 455"/>
                  <a:gd name="T62" fmla="*/ 45 w 836"/>
                  <a:gd name="T63" fmla="*/ 187 h 455"/>
                  <a:gd name="T64" fmla="*/ 49 w 836"/>
                  <a:gd name="T65" fmla="*/ 167 h 455"/>
                  <a:gd name="T66" fmla="*/ 57 w 836"/>
                  <a:gd name="T67" fmla="*/ 149 h 455"/>
                  <a:gd name="T68" fmla="*/ 63 w 836"/>
                  <a:gd name="T69" fmla="*/ 141 h 455"/>
                  <a:gd name="T70" fmla="*/ 69 w 836"/>
                  <a:gd name="T71" fmla="*/ 134 h 455"/>
                  <a:gd name="T72" fmla="*/ 76 w 836"/>
                  <a:gd name="T73" fmla="*/ 127 h 455"/>
                  <a:gd name="T74" fmla="*/ 84 w 836"/>
                  <a:gd name="T75" fmla="*/ 122 h 455"/>
                  <a:gd name="T76" fmla="*/ 91 w 836"/>
                  <a:gd name="T77" fmla="*/ 115 h 455"/>
                  <a:gd name="T78" fmla="*/ 100 w 836"/>
                  <a:gd name="T79" fmla="*/ 111 h 455"/>
                  <a:gd name="T80" fmla="*/ 108 w 836"/>
                  <a:gd name="T81" fmla="*/ 107 h 455"/>
                  <a:gd name="T82" fmla="*/ 117 w 836"/>
                  <a:gd name="T83" fmla="*/ 105 h 455"/>
                  <a:gd name="T84" fmla="*/ 348 w 836"/>
                  <a:gd name="T85" fmla="*/ 47 h 455"/>
                  <a:gd name="T86" fmla="*/ 358 w 836"/>
                  <a:gd name="T87" fmla="*/ 46 h 455"/>
                  <a:gd name="T88" fmla="*/ 367 w 836"/>
                  <a:gd name="T89" fmla="*/ 44 h 455"/>
                  <a:gd name="T90" fmla="*/ 376 w 836"/>
                  <a:gd name="T91" fmla="*/ 44 h 455"/>
                  <a:gd name="T92" fmla="*/ 385 w 836"/>
                  <a:gd name="T93" fmla="*/ 46 h 455"/>
                  <a:gd name="T94" fmla="*/ 394 w 836"/>
                  <a:gd name="T95" fmla="*/ 47 h 455"/>
                  <a:gd name="T96" fmla="*/ 404 w 836"/>
                  <a:gd name="T97" fmla="*/ 50 h 455"/>
                  <a:gd name="T98" fmla="*/ 413 w 836"/>
                  <a:gd name="T99" fmla="*/ 53 h 455"/>
                  <a:gd name="T100" fmla="*/ 421 w 836"/>
                  <a:gd name="T101" fmla="*/ 58 h 455"/>
                  <a:gd name="T102" fmla="*/ 429 w 836"/>
                  <a:gd name="T103" fmla="*/ 64 h 455"/>
                  <a:gd name="T104" fmla="*/ 437 w 836"/>
                  <a:gd name="T105" fmla="*/ 71 h 455"/>
                  <a:gd name="T106" fmla="*/ 444 w 836"/>
                  <a:gd name="T107" fmla="*/ 77 h 455"/>
                  <a:gd name="T108" fmla="*/ 450 w 836"/>
                  <a:gd name="T109" fmla="*/ 86 h 455"/>
                  <a:gd name="T110" fmla="*/ 456 w 836"/>
                  <a:gd name="T111" fmla="*/ 94 h 455"/>
                  <a:gd name="T112" fmla="*/ 460 w 836"/>
                  <a:gd name="T113" fmla="*/ 103 h 455"/>
                  <a:gd name="T114" fmla="*/ 464 w 836"/>
                  <a:gd name="T115" fmla="*/ 112 h 455"/>
                  <a:gd name="T116" fmla="*/ 467 w 836"/>
                  <a:gd name="T117" fmla="*/ 122 h 455"/>
                  <a:gd name="T118" fmla="*/ 477 w 836"/>
                  <a:gd name="T119" fmla="*/ 164 h 455"/>
                  <a:gd name="T120" fmla="*/ 521 w 836"/>
                  <a:gd name="T121" fmla="*/ 159 h 45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36" h="455">
                    <a:moveTo>
                      <a:pt x="836" y="254"/>
                    </a:moveTo>
                    <a:lnTo>
                      <a:pt x="818" y="178"/>
                    </a:lnTo>
                    <a:lnTo>
                      <a:pt x="810" y="156"/>
                    </a:lnTo>
                    <a:lnTo>
                      <a:pt x="801" y="134"/>
                    </a:lnTo>
                    <a:lnTo>
                      <a:pt x="790" y="115"/>
                    </a:lnTo>
                    <a:lnTo>
                      <a:pt x="779" y="95"/>
                    </a:lnTo>
                    <a:lnTo>
                      <a:pt x="764" y="78"/>
                    </a:lnTo>
                    <a:lnTo>
                      <a:pt x="748" y="61"/>
                    </a:lnTo>
                    <a:lnTo>
                      <a:pt x="729" y="47"/>
                    </a:lnTo>
                    <a:lnTo>
                      <a:pt x="711" y="34"/>
                    </a:lnTo>
                    <a:lnTo>
                      <a:pt x="692" y="23"/>
                    </a:lnTo>
                    <a:lnTo>
                      <a:pt x="672" y="15"/>
                    </a:lnTo>
                    <a:lnTo>
                      <a:pt x="650" y="8"/>
                    </a:lnTo>
                    <a:lnTo>
                      <a:pt x="629" y="4"/>
                    </a:lnTo>
                    <a:lnTo>
                      <a:pt x="607" y="0"/>
                    </a:lnTo>
                    <a:lnTo>
                      <a:pt x="585" y="0"/>
                    </a:lnTo>
                    <a:lnTo>
                      <a:pt x="563" y="4"/>
                    </a:lnTo>
                    <a:lnTo>
                      <a:pt x="541" y="8"/>
                    </a:lnTo>
                    <a:lnTo>
                      <a:pt x="171" y="100"/>
                    </a:lnTo>
                    <a:lnTo>
                      <a:pt x="129" y="117"/>
                    </a:lnTo>
                    <a:lnTo>
                      <a:pt x="90" y="139"/>
                    </a:lnTo>
                    <a:lnTo>
                      <a:pt x="57" y="170"/>
                    </a:lnTo>
                    <a:lnTo>
                      <a:pt x="31" y="206"/>
                    </a:lnTo>
                    <a:lnTo>
                      <a:pt x="13" y="246"/>
                    </a:lnTo>
                    <a:lnTo>
                      <a:pt x="2" y="289"/>
                    </a:lnTo>
                    <a:lnTo>
                      <a:pt x="0" y="335"/>
                    </a:lnTo>
                    <a:lnTo>
                      <a:pt x="7" y="381"/>
                    </a:lnTo>
                    <a:lnTo>
                      <a:pt x="26" y="455"/>
                    </a:lnTo>
                    <a:lnTo>
                      <a:pt x="92" y="433"/>
                    </a:lnTo>
                    <a:lnTo>
                      <a:pt x="74" y="365"/>
                    </a:lnTo>
                    <a:lnTo>
                      <a:pt x="70" y="333"/>
                    </a:lnTo>
                    <a:lnTo>
                      <a:pt x="72" y="300"/>
                    </a:lnTo>
                    <a:lnTo>
                      <a:pt x="79" y="268"/>
                    </a:lnTo>
                    <a:lnTo>
                      <a:pt x="92" y="239"/>
                    </a:lnTo>
                    <a:lnTo>
                      <a:pt x="101" y="226"/>
                    </a:lnTo>
                    <a:lnTo>
                      <a:pt x="111" y="215"/>
                    </a:lnTo>
                    <a:lnTo>
                      <a:pt x="122" y="204"/>
                    </a:lnTo>
                    <a:lnTo>
                      <a:pt x="135" y="195"/>
                    </a:lnTo>
                    <a:lnTo>
                      <a:pt x="146" y="185"/>
                    </a:lnTo>
                    <a:lnTo>
                      <a:pt x="160" y="178"/>
                    </a:lnTo>
                    <a:lnTo>
                      <a:pt x="173" y="172"/>
                    </a:lnTo>
                    <a:lnTo>
                      <a:pt x="188" y="169"/>
                    </a:lnTo>
                    <a:lnTo>
                      <a:pt x="559" y="76"/>
                    </a:lnTo>
                    <a:lnTo>
                      <a:pt x="574" y="73"/>
                    </a:lnTo>
                    <a:lnTo>
                      <a:pt x="589" y="71"/>
                    </a:lnTo>
                    <a:lnTo>
                      <a:pt x="604" y="71"/>
                    </a:lnTo>
                    <a:lnTo>
                      <a:pt x="618" y="73"/>
                    </a:lnTo>
                    <a:lnTo>
                      <a:pt x="633" y="76"/>
                    </a:lnTo>
                    <a:lnTo>
                      <a:pt x="648" y="80"/>
                    </a:lnTo>
                    <a:lnTo>
                      <a:pt x="663" y="85"/>
                    </a:lnTo>
                    <a:lnTo>
                      <a:pt x="676" y="93"/>
                    </a:lnTo>
                    <a:lnTo>
                      <a:pt x="688" y="102"/>
                    </a:lnTo>
                    <a:lnTo>
                      <a:pt x="701" y="113"/>
                    </a:lnTo>
                    <a:lnTo>
                      <a:pt x="712" y="124"/>
                    </a:lnTo>
                    <a:lnTo>
                      <a:pt x="722" y="137"/>
                    </a:lnTo>
                    <a:lnTo>
                      <a:pt x="731" y="150"/>
                    </a:lnTo>
                    <a:lnTo>
                      <a:pt x="738" y="165"/>
                    </a:lnTo>
                    <a:lnTo>
                      <a:pt x="744" y="180"/>
                    </a:lnTo>
                    <a:lnTo>
                      <a:pt x="749" y="196"/>
                    </a:lnTo>
                    <a:lnTo>
                      <a:pt x="766" y="263"/>
                    </a:lnTo>
                    <a:lnTo>
                      <a:pt x="836" y="2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5" name="Freeform 108"/>
              <p:cNvSpPr>
                <a:spLocks noChangeAspect="1"/>
              </p:cNvSpPr>
              <p:nvPr/>
            </p:nvSpPr>
            <p:spPr bwMode="auto">
              <a:xfrm>
                <a:off x="4445" y="3183"/>
                <a:ext cx="109" cy="60"/>
              </a:xfrm>
              <a:custGeom>
                <a:avLst/>
                <a:gdLst>
                  <a:gd name="T0" fmla="*/ 0 w 173"/>
                  <a:gd name="T1" fmla="*/ 30 h 96"/>
                  <a:gd name="T2" fmla="*/ 109 w 173"/>
                  <a:gd name="T3" fmla="*/ 60 h 96"/>
                  <a:gd name="T4" fmla="*/ 94 w 173"/>
                  <a:gd name="T5" fmla="*/ 0 h 96"/>
                  <a:gd name="T6" fmla="*/ 1 w 173"/>
                  <a:gd name="T7" fmla="*/ 18 h 96"/>
                  <a:gd name="T8" fmla="*/ 0 w 173"/>
                  <a:gd name="T9" fmla="*/ 30 h 9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3" h="96">
                    <a:moveTo>
                      <a:pt x="0" y="48"/>
                    </a:moveTo>
                    <a:lnTo>
                      <a:pt x="173" y="96"/>
                    </a:lnTo>
                    <a:lnTo>
                      <a:pt x="149" y="0"/>
                    </a:lnTo>
                    <a:lnTo>
                      <a:pt x="1" y="29"/>
                    </a:lnTo>
                    <a:lnTo>
                      <a:pt x="0" y="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6" name="Freeform 109"/>
              <p:cNvSpPr>
                <a:spLocks noChangeAspect="1"/>
              </p:cNvSpPr>
              <p:nvPr/>
            </p:nvSpPr>
            <p:spPr bwMode="auto">
              <a:xfrm>
                <a:off x="4890" y="3072"/>
                <a:ext cx="107" cy="60"/>
              </a:xfrm>
              <a:custGeom>
                <a:avLst/>
                <a:gdLst>
                  <a:gd name="T0" fmla="*/ 0 w 172"/>
                  <a:gd name="T1" fmla="*/ 20 h 97"/>
                  <a:gd name="T2" fmla="*/ 0 w 172"/>
                  <a:gd name="T3" fmla="*/ 30 h 97"/>
                  <a:gd name="T4" fmla="*/ 107 w 172"/>
                  <a:gd name="T5" fmla="*/ 60 h 97"/>
                  <a:gd name="T6" fmla="*/ 92 w 172"/>
                  <a:gd name="T7" fmla="*/ 0 h 97"/>
                  <a:gd name="T8" fmla="*/ 0 w 172"/>
                  <a:gd name="T9" fmla="*/ 20 h 9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2" h="97">
                    <a:moveTo>
                      <a:pt x="0" y="32"/>
                    </a:moveTo>
                    <a:lnTo>
                      <a:pt x="0" y="48"/>
                    </a:lnTo>
                    <a:lnTo>
                      <a:pt x="172" y="97"/>
                    </a:lnTo>
                    <a:lnTo>
                      <a:pt x="148" y="0"/>
                    </a:lnTo>
                    <a:lnTo>
                      <a:pt x="0"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7" name="Freeform 110"/>
              <p:cNvSpPr>
                <a:spLocks noChangeAspect="1"/>
              </p:cNvSpPr>
              <p:nvPr/>
            </p:nvSpPr>
            <p:spPr bwMode="auto">
              <a:xfrm>
                <a:off x="4296" y="2905"/>
                <a:ext cx="799" cy="334"/>
              </a:xfrm>
              <a:custGeom>
                <a:avLst/>
                <a:gdLst>
                  <a:gd name="T0" fmla="*/ 0 w 1285"/>
                  <a:gd name="T1" fmla="*/ 193 h 536"/>
                  <a:gd name="T2" fmla="*/ 35 w 1285"/>
                  <a:gd name="T3" fmla="*/ 334 h 536"/>
                  <a:gd name="T4" fmla="*/ 799 w 1285"/>
                  <a:gd name="T5" fmla="*/ 144 h 536"/>
                  <a:gd name="T6" fmla="*/ 763 w 1285"/>
                  <a:gd name="T7" fmla="*/ 0 h 536"/>
                  <a:gd name="T8" fmla="*/ 0 w 1285"/>
                  <a:gd name="T9" fmla="*/ 193 h 53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85" h="536">
                    <a:moveTo>
                      <a:pt x="0" y="309"/>
                    </a:moveTo>
                    <a:lnTo>
                      <a:pt x="57" y="536"/>
                    </a:lnTo>
                    <a:lnTo>
                      <a:pt x="1285" y="231"/>
                    </a:lnTo>
                    <a:lnTo>
                      <a:pt x="1227" y="0"/>
                    </a:lnTo>
                    <a:lnTo>
                      <a:pt x="0" y="3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8" name="Freeform 111"/>
              <p:cNvSpPr>
                <a:spLocks noChangeAspect="1"/>
              </p:cNvSpPr>
              <p:nvPr/>
            </p:nvSpPr>
            <p:spPr bwMode="auto">
              <a:xfrm>
                <a:off x="4347" y="2959"/>
                <a:ext cx="696" cy="229"/>
              </a:xfrm>
              <a:custGeom>
                <a:avLst/>
                <a:gdLst>
                  <a:gd name="T0" fmla="*/ 682 w 1117"/>
                  <a:gd name="T1" fmla="*/ 0 h 368"/>
                  <a:gd name="T2" fmla="*/ 696 w 1117"/>
                  <a:gd name="T3" fmla="*/ 59 h 368"/>
                  <a:gd name="T4" fmla="*/ 15 w 1117"/>
                  <a:gd name="T5" fmla="*/ 229 h 368"/>
                  <a:gd name="T6" fmla="*/ 0 w 1117"/>
                  <a:gd name="T7" fmla="*/ 171 h 368"/>
                  <a:gd name="T8" fmla="*/ 682 w 1117"/>
                  <a:gd name="T9" fmla="*/ 0 h 3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17" h="368">
                    <a:moveTo>
                      <a:pt x="1095" y="0"/>
                    </a:moveTo>
                    <a:lnTo>
                      <a:pt x="1117" y="95"/>
                    </a:lnTo>
                    <a:lnTo>
                      <a:pt x="24" y="368"/>
                    </a:lnTo>
                    <a:lnTo>
                      <a:pt x="0" y="274"/>
                    </a:lnTo>
                    <a:lnTo>
                      <a:pt x="109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39" name="Freeform 112"/>
              <p:cNvSpPr>
                <a:spLocks noChangeAspect="1"/>
              </p:cNvSpPr>
              <p:nvPr/>
            </p:nvSpPr>
            <p:spPr bwMode="auto">
              <a:xfrm>
                <a:off x="4381" y="2929"/>
                <a:ext cx="68" cy="107"/>
              </a:xfrm>
              <a:custGeom>
                <a:avLst/>
                <a:gdLst>
                  <a:gd name="T0" fmla="*/ 47 w 109"/>
                  <a:gd name="T1" fmla="*/ 107 h 172"/>
                  <a:gd name="T2" fmla="*/ 58 w 109"/>
                  <a:gd name="T3" fmla="*/ 103 h 172"/>
                  <a:gd name="T4" fmla="*/ 65 w 109"/>
                  <a:gd name="T5" fmla="*/ 95 h 172"/>
                  <a:gd name="T6" fmla="*/ 68 w 109"/>
                  <a:gd name="T7" fmla="*/ 85 h 172"/>
                  <a:gd name="T8" fmla="*/ 68 w 109"/>
                  <a:gd name="T9" fmla="*/ 74 h 172"/>
                  <a:gd name="T10" fmla="*/ 54 w 109"/>
                  <a:gd name="T11" fmla="*/ 20 h 172"/>
                  <a:gd name="T12" fmla="*/ 50 w 109"/>
                  <a:gd name="T13" fmla="*/ 9 h 172"/>
                  <a:gd name="T14" fmla="*/ 42 w 109"/>
                  <a:gd name="T15" fmla="*/ 2 h 172"/>
                  <a:gd name="T16" fmla="*/ 32 w 109"/>
                  <a:gd name="T17" fmla="*/ 0 h 172"/>
                  <a:gd name="T18" fmla="*/ 21 w 109"/>
                  <a:gd name="T19" fmla="*/ 0 h 172"/>
                  <a:gd name="T20" fmla="*/ 21 w 109"/>
                  <a:gd name="T21" fmla="*/ 0 h 172"/>
                  <a:gd name="T22" fmla="*/ 11 w 109"/>
                  <a:gd name="T23" fmla="*/ 5 h 172"/>
                  <a:gd name="T24" fmla="*/ 4 w 109"/>
                  <a:gd name="T25" fmla="*/ 13 h 172"/>
                  <a:gd name="T26" fmla="*/ 0 w 109"/>
                  <a:gd name="T27" fmla="*/ 22 h 172"/>
                  <a:gd name="T28" fmla="*/ 1 w 109"/>
                  <a:gd name="T29" fmla="*/ 34 h 172"/>
                  <a:gd name="T30" fmla="*/ 14 w 109"/>
                  <a:gd name="T31" fmla="*/ 86 h 172"/>
                  <a:gd name="T32" fmla="*/ 19 w 109"/>
                  <a:gd name="T33" fmla="*/ 97 h 172"/>
                  <a:gd name="T34" fmla="*/ 27 w 109"/>
                  <a:gd name="T35" fmla="*/ 104 h 172"/>
                  <a:gd name="T36" fmla="*/ 36 w 109"/>
                  <a:gd name="T37" fmla="*/ 107 h 172"/>
                  <a:gd name="T38" fmla="*/ 47 w 109"/>
                  <a:gd name="T39" fmla="*/ 107 h 172"/>
                  <a:gd name="T40" fmla="*/ 47 w 109"/>
                  <a:gd name="T41" fmla="*/ 107 h 17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09" h="172">
                    <a:moveTo>
                      <a:pt x="76" y="172"/>
                    </a:moveTo>
                    <a:lnTo>
                      <a:pt x="93" y="165"/>
                    </a:lnTo>
                    <a:lnTo>
                      <a:pt x="104" y="152"/>
                    </a:lnTo>
                    <a:lnTo>
                      <a:pt x="109" y="137"/>
                    </a:lnTo>
                    <a:lnTo>
                      <a:pt x="109" y="119"/>
                    </a:lnTo>
                    <a:lnTo>
                      <a:pt x="87" y="32"/>
                    </a:lnTo>
                    <a:lnTo>
                      <a:pt x="80" y="15"/>
                    </a:lnTo>
                    <a:lnTo>
                      <a:pt x="67" y="4"/>
                    </a:lnTo>
                    <a:lnTo>
                      <a:pt x="52" y="0"/>
                    </a:lnTo>
                    <a:lnTo>
                      <a:pt x="33" y="0"/>
                    </a:lnTo>
                    <a:lnTo>
                      <a:pt x="17" y="8"/>
                    </a:lnTo>
                    <a:lnTo>
                      <a:pt x="6" y="21"/>
                    </a:lnTo>
                    <a:lnTo>
                      <a:pt x="0" y="35"/>
                    </a:lnTo>
                    <a:lnTo>
                      <a:pt x="2" y="54"/>
                    </a:lnTo>
                    <a:lnTo>
                      <a:pt x="22" y="139"/>
                    </a:lnTo>
                    <a:lnTo>
                      <a:pt x="30" y="156"/>
                    </a:lnTo>
                    <a:lnTo>
                      <a:pt x="43" y="167"/>
                    </a:lnTo>
                    <a:lnTo>
                      <a:pt x="57" y="172"/>
                    </a:lnTo>
                    <a:lnTo>
                      <a:pt x="76" y="17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40" name="Freeform 113"/>
              <p:cNvSpPr>
                <a:spLocks noChangeAspect="1"/>
              </p:cNvSpPr>
              <p:nvPr/>
            </p:nvSpPr>
            <p:spPr bwMode="auto">
              <a:xfrm>
                <a:off x="4869" y="2806"/>
                <a:ext cx="66" cy="108"/>
              </a:xfrm>
              <a:custGeom>
                <a:avLst/>
                <a:gdLst>
                  <a:gd name="T0" fmla="*/ 47 w 107"/>
                  <a:gd name="T1" fmla="*/ 108 h 173"/>
                  <a:gd name="T2" fmla="*/ 57 w 107"/>
                  <a:gd name="T3" fmla="*/ 102 h 173"/>
                  <a:gd name="T4" fmla="*/ 64 w 107"/>
                  <a:gd name="T5" fmla="*/ 94 h 173"/>
                  <a:gd name="T6" fmla="*/ 66 w 107"/>
                  <a:gd name="T7" fmla="*/ 85 h 173"/>
                  <a:gd name="T8" fmla="*/ 66 w 107"/>
                  <a:gd name="T9" fmla="*/ 75 h 173"/>
                  <a:gd name="T10" fmla="*/ 54 w 107"/>
                  <a:gd name="T11" fmla="*/ 21 h 173"/>
                  <a:gd name="T12" fmla="*/ 51 w 107"/>
                  <a:gd name="T13" fmla="*/ 15 h 173"/>
                  <a:gd name="T14" fmla="*/ 48 w 107"/>
                  <a:gd name="T15" fmla="*/ 10 h 173"/>
                  <a:gd name="T16" fmla="*/ 44 w 107"/>
                  <a:gd name="T17" fmla="*/ 7 h 173"/>
                  <a:gd name="T18" fmla="*/ 40 w 107"/>
                  <a:gd name="T19" fmla="*/ 3 h 173"/>
                  <a:gd name="T20" fmla="*/ 35 w 107"/>
                  <a:gd name="T21" fmla="*/ 2 h 173"/>
                  <a:gd name="T22" fmla="*/ 31 w 107"/>
                  <a:gd name="T23" fmla="*/ 1 h 173"/>
                  <a:gd name="T24" fmla="*/ 25 w 107"/>
                  <a:gd name="T25" fmla="*/ 0 h 173"/>
                  <a:gd name="T26" fmla="*/ 20 w 107"/>
                  <a:gd name="T27" fmla="*/ 1 h 173"/>
                  <a:gd name="T28" fmla="*/ 20 w 107"/>
                  <a:gd name="T29" fmla="*/ 1 h 173"/>
                  <a:gd name="T30" fmla="*/ 10 w 107"/>
                  <a:gd name="T31" fmla="*/ 6 h 173"/>
                  <a:gd name="T32" fmla="*/ 4 w 107"/>
                  <a:gd name="T33" fmla="*/ 14 h 173"/>
                  <a:gd name="T34" fmla="*/ 0 w 107"/>
                  <a:gd name="T35" fmla="*/ 23 h 173"/>
                  <a:gd name="T36" fmla="*/ 0 w 107"/>
                  <a:gd name="T37" fmla="*/ 34 h 173"/>
                  <a:gd name="T38" fmla="*/ 14 w 107"/>
                  <a:gd name="T39" fmla="*/ 87 h 173"/>
                  <a:gd name="T40" fmla="*/ 19 w 107"/>
                  <a:gd name="T41" fmla="*/ 98 h 173"/>
                  <a:gd name="T42" fmla="*/ 27 w 107"/>
                  <a:gd name="T43" fmla="*/ 105 h 173"/>
                  <a:gd name="T44" fmla="*/ 35 w 107"/>
                  <a:gd name="T45" fmla="*/ 108 h 173"/>
                  <a:gd name="T46" fmla="*/ 47 w 107"/>
                  <a:gd name="T47" fmla="*/ 108 h 173"/>
                  <a:gd name="T48" fmla="*/ 47 w 107"/>
                  <a:gd name="T49" fmla="*/ 108 h 17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07" h="173">
                    <a:moveTo>
                      <a:pt x="76" y="173"/>
                    </a:moveTo>
                    <a:lnTo>
                      <a:pt x="92" y="164"/>
                    </a:lnTo>
                    <a:lnTo>
                      <a:pt x="104" y="151"/>
                    </a:lnTo>
                    <a:lnTo>
                      <a:pt x="107" y="136"/>
                    </a:lnTo>
                    <a:lnTo>
                      <a:pt x="107" y="120"/>
                    </a:lnTo>
                    <a:lnTo>
                      <a:pt x="87" y="33"/>
                    </a:lnTo>
                    <a:lnTo>
                      <a:pt x="83" y="24"/>
                    </a:lnTo>
                    <a:lnTo>
                      <a:pt x="78" y="16"/>
                    </a:lnTo>
                    <a:lnTo>
                      <a:pt x="72" y="11"/>
                    </a:lnTo>
                    <a:lnTo>
                      <a:pt x="65" y="5"/>
                    </a:lnTo>
                    <a:lnTo>
                      <a:pt x="57" y="3"/>
                    </a:lnTo>
                    <a:lnTo>
                      <a:pt x="50" y="1"/>
                    </a:lnTo>
                    <a:lnTo>
                      <a:pt x="41" y="0"/>
                    </a:lnTo>
                    <a:lnTo>
                      <a:pt x="32" y="1"/>
                    </a:lnTo>
                    <a:lnTo>
                      <a:pt x="17" y="9"/>
                    </a:lnTo>
                    <a:lnTo>
                      <a:pt x="6" y="22"/>
                    </a:lnTo>
                    <a:lnTo>
                      <a:pt x="0" y="37"/>
                    </a:lnTo>
                    <a:lnTo>
                      <a:pt x="0" y="55"/>
                    </a:lnTo>
                    <a:lnTo>
                      <a:pt x="22" y="140"/>
                    </a:lnTo>
                    <a:lnTo>
                      <a:pt x="30" y="157"/>
                    </a:lnTo>
                    <a:lnTo>
                      <a:pt x="43" y="168"/>
                    </a:lnTo>
                    <a:lnTo>
                      <a:pt x="57" y="173"/>
                    </a:lnTo>
                    <a:lnTo>
                      <a:pt x="76" y="1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41" name="Freeform 114"/>
              <p:cNvSpPr>
                <a:spLocks noChangeAspect="1"/>
              </p:cNvSpPr>
              <p:nvPr/>
            </p:nvSpPr>
            <p:spPr bwMode="auto">
              <a:xfrm>
                <a:off x="4598" y="2914"/>
                <a:ext cx="151" cy="78"/>
              </a:xfrm>
              <a:custGeom>
                <a:avLst/>
                <a:gdLst>
                  <a:gd name="T0" fmla="*/ 151 w 242"/>
                  <a:gd name="T1" fmla="*/ 43 h 128"/>
                  <a:gd name="T2" fmla="*/ 140 w 242"/>
                  <a:gd name="T3" fmla="*/ 0 h 128"/>
                  <a:gd name="T4" fmla="*/ 0 w 242"/>
                  <a:gd name="T5" fmla="*/ 34 h 128"/>
                  <a:gd name="T6" fmla="*/ 11 w 242"/>
                  <a:gd name="T7" fmla="*/ 78 h 128"/>
                  <a:gd name="T8" fmla="*/ 151 w 242"/>
                  <a:gd name="T9" fmla="*/ 43 h 12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2" h="128">
                    <a:moveTo>
                      <a:pt x="242" y="71"/>
                    </a:moveTo>
                    <a:lnTo>
                      <a:pt x="224" y="0"/>
                    </a:lnTo>
                    <a:lnTo>
                      <a:pt x="0" y="56"/>
                    </a:lnTo>
                    <a:lnTo>
                      <a:pt x="17" y="128"/>
                    </a:lnTo>
                    <a:lnTo>
                      <a:pt x="242"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642" name="Freeform 115"/>
              <p:cNvSpPr>
                <a:spLocks noChangeAspect="1"/>
              </p:cNvSpPr>
              <p:nvPr/>
            </p:nvSpPr>
            <p:spPr bwMode="auto">
              <a:xfrm>
                <a:off x="4435" y="2713"/>
                <a:ext cx="227" cy="159"/>
              </a:xfrm>
              <a:custGeom>
                <a:avLst/>
                <a:gdLst>
                  <a:gd name="T0" fmla="*/ 150 w 364"/>
                  <a:gd name="T1" fmla="*/ 72 h 257"/>
                  <a:gd name="T2" fmla="*/ 140 w 364"/>
                  <a:gd name="T3" fmla="*/ 74 h 257"/>
                  <a:gd name="T4" fmla="*/ 132 w 364"/>
                  <a:gd name="T5" fmla="*/ 75 h 257"/>
                  <a:gd name="T6" fmla="*/ 125 w 364"/>
                  <a:gd name="T7" fmla="*/ 73 h 257"/>
                  <a:gd name="T8" fmla="*/ 120 w 364"/>
                  <a:gd name="T9" fmla="*/ 69 h 257"/>
                  <a:gd name="T10" fmla="*/ 127 w 364"/>
                  <a:gd name="T11" fmla="*/ 61 h 257"/>
                  <a:gd name="T12" fmla="*/ 131 w 364"/>
                  <a:gd name="T13" fmla="*/ 51 h 257"/>
                  <a:gd name="T14" fmla="*/ 132 w 364"/>
                  <a:gd name="T15" fmla="*/ 41 h 257"/>
                  <a:gd name="T16" fmla="*/ 131 w 364"/>
                  <a:gd name="T17" fmla="*/ 31 h 257"/>
                  <a:gd name="T18" fmla="*/ 128 w 364"/>
                  <a:gd name="T19" fmla="*/ 23 h 257"/>
                  <a:gd name="T20" fmla="*/ 124 w 364"/>
                  <a:gd name="T21" fmla="*/ 16 h 257"/>
                  <a:gd name="T22" fmla="*/ 118 w 364"/>
                  <a:gd name="T23" fmla="*/ 11 h 257"/>
                  <a:gd name="T24" fmla="*/ 113 w 364"/>
                  <a:gd name="T25" fmla="*/ 6 h 257"/>
                  <a:gd name="T26" fmla="*/ 106 w 364"/>
                  <a:gd name="T27" fmla="*/ 2 h 257"/>
                  <a:gd name="T28" fmla="*/ 98 w 364"/>
                  <a:gd name="T29" fmla="*/ 0 h 257"/>
                  <a:gd name="T30" fmla="*/ 90 w 364"/>
                  <a:gd name="T31" fmla="*/ 0 h 257"/>
                  <a:gd name="T32" fmla="*/ 82 w 364"/>
                  <a:gd name="T33" fmla="*/ 1 h 257"/>
                  <a:gd name="T34" fmla="*/ 74 w 364"/>
                  <a:gd name="T35" fmla="*/ 4 h 257"/>
                  <a:gd name="T36" fmla="*/ 67 w 364"/>
                  <a:gd name="T37" fmla="*/ 8 h 257"/>
                  <a:gd name="T38" fmla="*/ 61 w 364"/>
                  <a:gd name="T39" fmla="*/ 14 h 257"/>
                  <a:gd name="T40" fmla="*/ 56 w 364"/>
                  <a:gd name="T41" fmla="*/ 19 h 257"/>
                  <a:gd name="T42" fmla="*/ 53 w 364"/>
                  <a:gd name="T43" fmla="*/ 26 h 257"/>
                  <a:gd name="T44" fmla="*/ 51 w 364"/>
                  <a:gd name="T45" fmla="*/ 34 h 257"/>
                  <a:gd name="T46" fmla="*/ 51 w 364"/>
                  <a:gd name="T47" fmla="*/ 42 h 257"/>
                  <a:gd name="T48" fmla="*/ 52 w 364"/>
                  <a:gd name="T49" fmla="*/ 50 h 257"/>
                  <a:gd name="T50" fmla="*/ 55 w 364"/>
                  <a:gd name="T51" fmla="*/ 59 h 257"/>
                  <a:gd name="T52" fmla="*/ 62 w 364"/>
                  <a:gd name="T53" fmla="*/ 67 h 257"/>
                  <a:gd name="T54" fmla="*/ 69 w 364"/>
                  <a:gd name="T55" fmla="*/ 74 h 257"/>
                  <a:gd name="T56" fmla="*/ 78 w 364"/>
                  <a:gd name="T57" fmla="*/ 79 h 257"/>
                  <a:gd name="T58" fmla="*/ 76 w 364"/>
                  <a:gd name="T59" fmla="*/ 85 h 257"/>
                  <a:gd name="T60" fmla="*/ 71 w 364"/>
                  <a:gd name="T61" fmla="*/ 90 h 257"/>
                  <a:gd name="T62" fmla="*/ 63 w 364"/>
                  <a:gd name="T63" fmla="*/ 93 h 257"/>
                  <a:gd name="T64" fmla="*/ 53 w 364"/>
                  <a:gd name="T65" fmla="*/ 96 h 257"/>
                  <a:gd name="T66" fmla="*/ 51 w 364"/>
                  <a:gd name="T67" fmla="*/ 96 h 257"/>
                  <a:gd name="T68" fmla="*/ 46 w 364"/>
                  <a:gd name="T69" fmla="*/ 98 h 257"/>
                  <a:gd name="T70" fmla="*/ 38 w 364"/>
                  <a:gd name="T71" fmla="*/ 101 h 257"/>
                  <a:gd name="T72" fmla="*/ 29 w 364"/>
                  <a:gd name="T73" fmla="*/ 106 h 257"/>
                  <a:gd name="T74" fmla="*/ 19 w 364"/>
                  <a:gd name="T75" fmla="*/ 116 h 257"/>
                  <a:gd name="T76" fmla="*/ 10 w 364"/>
                  <a:gd name="T77" fmla="*/ 126 h 257"/>
                  <a:gd name="T78" fmla="*/ 3 w 364"/>
                  <a:gd name="T79" fmla="*/ 140 h 257"/>
                  <a:gd name="T80" fmla="*/ 0 w 364"/>
                  <a:gd name="T81" fmla="*/ 159 h 257"/>
                  <a:gd name="T82" fmla="*/ 227 w 364"/>
                  <a:gd name="T83" fmla="*/ 103 h 257"/>
                  <a:gd name="T84" fmla="*/ 214 w 364"/>
                  <a:gd name="T85" fmla="*/ 88 h 257"/>
                  <a:gd name="T86" fmla="*/ 201 w 364"/>
                  <a:gd name="T87" fmla="*/ 79 h 257"/>
                  <a:gd name="T88" fmla="*/ 188 w 364"/>
                  <a:gd name="T89" fmla="*/ 73 h 257"/>
                  <a:gd name="T90" fmla="*/ 176 w 364"/>
                  <a:gd name="T91" fmla="*/ 70 h 257"/>
                  <a:gd name="T92" fmla="*/ 166 w 364"/>
                  <a:gd name="T93" fmla="*/ 70 h 257"/>
                  <a:gd name="T94" fmla="*/ 158 w 364"/>
                  <a:gd name="T95" fmla="*/ 71 h 257"/>
                  <a:gd name="T96" fmla="*/ 152 w 364"/>
                  <a:gd name="T97" fmla="*/ 72 h 257"/>
                  <a:gd name="T98" fmla="*/ 150 w 364"/>
                  <a:gd name="T99" fmla="*/ 72 h 25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64" h="257">
                    <a:moveTo>
                      <a:pt x="240" y="116"/>
                    </a:moveTo>
                    <a:lnTo>
                      <a:pt x="225" y="120"/>
                    </a:lnTo>
                    <a:lnTo>
                      <a:pt x="212" y="122"/>
                    </a:lnTo>
                    <a:lnTo>
                      <a:pt x="201" y="118"/>
                    </a:lnTo>
                    <a:lnTo>
                      <a:pt x="192" y="111"/>
                    </a:lnTo>
                    <a:lnTo>
                      <a:pt x="203" y="98"/>
                    </a:lnTo>
                    <a:lnTo>
                      <a:pt x="210" y="83"/>
                    </a:lnTo>
                    <a:lnTo>
                      <a:pt x="212" y="66"/>
                    </a:lnTo>
                    <a:lnTo>
                      <a:pt x="210" y="50"/>
                    </a:lnTo>
                    <a:lnTo>
                      <a:pt x="205" y="37"/>
                    </a:lnTo>
                    <a:lnTo>
                      <a:pt x="199" y="26"/>
                    </a:lnTo>
                    <a:lnTo>
                      <a:pt x="190" y="17"/>
                    </a:lnTo>
                    <a:lnTo>
                      <a:pt x="181" y="9"/>
                    </a:lnTo>
                    <a:lnTo>
                      <a:pt x="170" y="4"/>
                    </a:lnTo>
                    <a:lnTo>
                      <a:pt x="157" y="0"/>
                    </a:lnTo>
                    <a:lnTo>
                      <a:pt x="144" y="0"/>
                    </a:lnTo>
                    <a:lnTo>
                      <a:pt x="131" y="2"/>
                    </a:lnTo>
                    <a:lnTo>
                      <a:pt x="118" y="7"/>
                    </a:lnTo>
                    <a:lnTo>
                      <a:pt x="107" y="13"/>
                    </a:lnTo>
                    <a:lnTo>
                      <a:pt x="98" y="22"/>
                    </a:lnTo>
                    <a:lnTo>
                      <a:pt x="90" y="31"/>
                    </a:lnTo>
                    <a:lnTo>
                      <a:pt x="85" y="42"/>
                    </a:lnTo>
                    <a:lnTo>
                      <a:pt x="81" y="55"/>
                    </a:lnTo>
                    <a:lnTo>
                      <a:pt x="81" y="68"/>
                    </a:lnTo>
                    <a:lnTo>
                      <a:pt x="83" y="81"/>
                    </a:lnTo>
                    <a:lnTo>
                      <a:pt x="88" y="96"/>
                    </a:lnTo>
                    <a:lnTo>
                      <a:pt x="100" y="109"/>
                    </a:lnTo>
                    <a:lnTo>
                      <a:pt x="111" y="120"/>
                    </a:lnTo>
                    <a:lnTo>
                      <a:pt x="125" y="127"/>
                    </a:lnTo>
                    <a:lnTo>
                      <a:pt x="122" y="137"/>
                    </a:lnTo>
                    <a:lnTo>
                      <a:pt x="114" y="146"/>
                    </a:lnTo>
                    <a:lnTo>
                      <a:pt x="101" y="151"/>
                    </a:lnTo>
                    <a:lnTo>
                      <a:pt x="85" y="155"/>
                    </a:lnTo>
                    <a:lnTo>
                      <a:pt x="81" y="155"/>
                    </a:lnTo>
                    <a:lnTo>
                      <a:pt x="74" y="159"/>
                    </a:lnTo>
                    <a:lnTo>
                      <a:pt x="61" y="164"/>
                    </a:lnTo>
                    <a:lnTo>
                      <a:pt x="46" y="172"/>
                    </a:lnTo>
                    <a:lnTo>
                      <a:pt x="31" y="187"/>
                    </a:lnTo>
                    <a:lnTo>
                      <a:pt x="16" y="203"/>
                    </a:lnTo>
                    <a:lnTo>
                      <a:pt x="5" y="227"/>
                    </a:lnTo>
                    <a:lnTo>
                      <a:pt x="0" y="257"/>
                    </a:lnTo>
                    <a:lnTo>
                      <a:pt x="364" y="166"/>
                    </a:lnTo>
                    <a:lnTo>
                      <a:pt x="343" y="142"/>
                    </a:lnTo>
                    <a:lnTo>
                      <a:pt x="323" y="127"/>
                    </a:lnTo>
                    <a:lnTo>
                      <a:pt x="301" y="118"/>
                    </a:lnTo>
                    <a:lnTo>
                      <a:pt x="282" y="113"/>
                    </a:lnTo>
                    <a:lnTo>
                      <a:pt x="266" y="113"/>
                    </a:lnTo>
                    <a:lnTo>
                      <a:pt x="253" y="114"/>
                    </a:lnTo>
                    <a:lnTo>
                      <a:pt x="244" y="116"/>
                    </a:lnTo>
                    <a:lnTo>
                      <a:pt x="240" y="11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619" name="Arc 116"/>
            <p:cNvSpPr>
              <a:spLocks noChangeAspect="1"/>
            </p:cNvSpPr>
            <p:nvPr/>
          </p:nvSpPr>
          <p:spPr bwMode="auto">
            <a:xfrm rot="9763526">
              <a:off x="5345" y="2218"/>
              <a:ext cx="39" cy="32"/>
            </a:xfrm>
            <a:custGeom>
              <a:avLst/>
              <a:gdLst>
                <a:gd name="T0" fmla="*/ 0 w 21600"/>
                <a:gd name="T1" fmla="*/ 0 h 21600"/>
                <a:gd name="T2" fmla="*/ 39 w 21600"/>
                <a:gd name="T3" fmla="*/ 32 h 21600"/>
                <a:gd name="T4" fmla="*/ 0 w 21600"/>
                <a:gd name="T5" fmla="*/ 32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8100">
              <a:solidFill>
                <a:srgbClr val="FFFF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nvGrpSpPr>
            <p:cNvPr id="36620" name="Group 117"/>
            <p:cNvGrpSpPr>
              <a:grpSpLocks/>
            </p:cNvGrpSpPr>
            <p:nvPr/>
          </p:nvGrpSpPr>
          <p:grpSpPr bwMode="auto">
            <a:xfrm>
              <a:off x="5143" y="2260"/>
              <a:ext cx="231" cy="265"/>
              <a:chOff x="5143" y="2242"/>
              <a:chExt cx="231" cy="265"/>
            </a:xfrm>
          </p:grpSpPr>
          <p:sp>
            <p:nvSpPr>
              <p:cNvPr id="36621" name="Arc 118"/>
              <p:cNvSpPr>
                <a:spLocks noChangeAspect="1"/>
              </p:cNvSpPr>
              <p:nvPr/>
            </p:nvSpPr>
            <p:spPr bwMode="auto">
              <a:xfrm rot="9763526">
                <a:off x="5307" y="2242"/>
                <a:ext cx="67" cy="55"/>
              </a:xfrm>
              <a:custGeom>
                <a:avLst/>
                <a:gdLst>
                  <a:gd name="T0" fmla="*/ 0 w 21600"/>
                  <a:gd name="T1" fmla="*/ 0 h 21600"/>
                  <a:gd name="T2" fmla="*/ 67 w 21600"/>
                  <a:gd name="T3" fmla="*/ 55 h 21600"/>
                  <a:gd name="T4" fmla="*/ 0 w 21600"/>
                  <a:gd name="T5" fmla="*/ 55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8100">
                <a:solidFill>
                  <a:srgbClr val="FFFF99"/>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622" name="Arc 119"/>
              <p:cNvSpPr>
                <a:spLocks noChangeAspect="1"/>
              </p:cNvSpPr>
              <p:nvPr/>
            </p:nvSpPr>
            <p:spPr bwMode="auto">
              <a:xfrm rot="9763526">
                <a:off x="5266" y="2265"/>
                <a:ext cx="93" cy="89"/>
              </a:xfrm>
              <a:custGeom>
                <a:avLst/>
                <a:gdLst>
                  <a:gd name="T0" fmla="*/ 0 w 21600"/>
                  <a:gd name="T1" fmla="*/ 0 h 21600"/>
                  <a:gd name="T2" fmla="*/ 93 w 21600"/>
                  <a:gd name="T3" fmla="*/ 89 h 21600"/>
                  <a:gd name="T4" fmla="*/ 0 w 21600"/>
                  <a:gd name="T5" fmla="*/ 89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8100">
                <a:solidFill>
                  <a:srgbClr val="FFFF99"/>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623" name="Arc 120"/>
              <p:cNvSpPr>
                <a:spLocks noChangeAspect="1"/>
              </p:cNvSpPr>
              <p:nvPr/>
            </p:nvSpPr>
            <p:spPr bwMode="auto">
              <a:xfrm rot="9763526">
                <a:off x="5203" y="2284"/>
                <a:ext cx="154" cy="143"/>
              </a:xfrm>
              <a:custGeom>
                <a:avLst/>
                <a:gdLst>
                  <a:gd name="T0" fmla="*/ 3 w 21600"/>
                  <a:gd name="T1" fmla="*/ 0 h 21597"/>
                  <a:gd name="T2" fmla="*/ 154 w 21600"/>
                  <a:gd name="T3" fmla="*/ 143 h 21597"/>
                  <a:gd name="T4" fmla="*/ 0 w 21600"/>
                  <a:gd name="T5" fmla="*/ 143 h 21597"/>
                  <a:gd name="T6" fmla="*/ 0 60000 65536"/>
                  <a:gd name="T7" fmla="*/ 0 60000 65536"/>
                  <a:gd name="T8" fmla="*/ 0 60000 65536"/>
                </a:gdLst>
                <a:ahLst/>
                <a:cxnLst>
                  <a:cxn ang="T6">
                    <a:pos x="T0" y="T1"/>
                  </a:cxn>
                  <a:cxn ang="T7">
                    <a:pos x="T2" y="T3"/>
                  </a:cxn>
                  <a:cxn ang="T8">
                    <a:pos x="T4" y="T5"/>
                  </a:cxn>
                </a:cxnLst>
                <a:rect l="0" t="0" r="r" b="b"/>
                <a:pathLst>
                  <a:path w="21600" h="21597" fill="none" extrusionOk="0">
                    <a:moveTo>
                      <a:pt x="353" y="-1"/>
                    </a:moveTo>
                    <a:cubicBezTo>
                      <a:pt x="12143" y="192"/>
                      <a:pt x="21600" y="9805"/>
                      <a:pt x="21600" y="21597"/>
                    </a:cubicBezTo>
                  </a:path>
                  <a:path w="21600" h="21597" stroke="0" extrusionOk="0">
                    <a:moveTo>
                      <a:pt x="353" y="-1"/>
                    </a:moveTo>
                    <a:cubicBezTo>
                      <a:pt x="12143" y="192"/>
                      <a:pt x="21600" y="9805"/>
                      <a:pt x="21600" y="21597"/>
                    </a:cubicBezTo>
                    <a:lnTo>
                      <a:pt x="0" y="21597"/>
                    </a:lnTo>
                    <a:lnTo>
                      <a:pt x="353" y="-1"/>
                    </a:lnTo>
                    <a:close/>
                  </a:path>
                </a:pathLst>
              </a:custGeom>
              <a:noFill/>
              <a:ln w="38100">
                <a:solidFill>
                  <a:srgbClr val="FFFF99"/>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36624" name="Arc 121"/>
              <p:cNvSpPr>
                <a:spLocks noChangeAspect="1"/>
              </p:cNvSpPr>
              <p:nvPr/>
            </p:nvSpPr>
            <p:spPr bwMode="auto">
              <a:xfrm rot="9763526">
                <a:off x="5143" y="2309"/>
                <a:ext cx="201" cy="198"/>
              </a:xfrm>
              <a:custGeom>
                <a:avLst/>
                <a:gdLst>
                  <a:gd name="T0" fmla="*/ 0 w 21600"/>
                  <a:gd name="T1" fmla="*/ 0 h 21600"/>
                  <a:gd name="T2" fmla="*/ 201 w 21600"/>
                  <a:gd name="T3" fmla="*/ 198 h 21600"/>
                  <a:gd name="T4" fmla="*/ 0 w 21600"/>
                  <a:gd name="T5" fmla="*/ 198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0"/>
                    </a:moveTo>
                    <a:cubicBezTo>
                      <a:pt x="11929" y="0"/>
                      <a:pt x="21600" y="9670"/>
                      <a:pt x="21600" y="21600"/>
                    </a:cubicBezTo>
                  </a:path>
                  <a:path w="21600" h="21600" stroke="0" extrusionOk="0">
                    <a:moveTo>
                      <a:pt x="0" y="0"/>
                    </a:moveTo>
                    <a:cubicBezTo>
                      <a:pt x="11929" y="0"/>
                      <a:pt x="21600" y="9670"/>
                      <a:pt x="21600" y="21600"/>
                    </a:cubicBezTo>
                    <a:lnTo>
                      <a:pt x="0" y="21600"/>
                    </a:lnTo>
                    <a:lnTo>
                      <a:pt x="0" y="0"/>
                    </a:lnTo>
                    <a:close/>
                  </a:path>
                </a:pathLst>
              </a:custGeom>
              <a:noFill/>
              <a:ln w="38100">
                <a:solidFill>
                  <a:srgbClr val="FFFF99"/>
                </a:solidFill>
                <a:round/>
                <a:headEnd/>
                <a:tailEnd/>
              </a:ln>
              <a:effectLst/>
              <a:extLst>
                <a:ext uri="{909E8E84-426E-40DD-AFC4-6F175D3DCCD1}">
                  <a14:hiddenFill xmlns:a14="http://schemas.microsoft.com/office/drawing/2010/main">
                    <a:solidFill>
                      <a:srgbClr val="FF3399"/>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pic>
        <p:nvPicPr>
          <p:cNvPr id="35859" name="Picture 122" descr="그림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8925" y="3970338"/>
            <a:ext cx="836613"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0" name="Picture 123" descr="그림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1863" y="3970338"/>
            <a:ext cx="603250"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1" name="Picture 124" descr="그림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80175" y="4125913"/>
            <a:ext cx="11874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62" name="Group 125"/>
          <p:cNvGrpSpPr>
            <a:grpSpLocks/>
          </p:cNvGrpSpPr>
          <p:nvPr/>
        </p:nvGrpSpPr>
        <p:grpSpPr bwMode="auto">
          <a:xfrm>
            <a:off x="5405438" y="3971925"/>
            <a:ext cx="1009650" cy="766763"/>
            <a:chOff x="3431" y="3770"/>
            <a:chExt cx="673" cy="503"/>
          </a:xfrm>
        </p:grpSpPr>
        <p:pic>
          <p:nvPicPr>
            <p:cNvPr id="36601" name="Picture 126" descr="그림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35" y="3772"/>
              <a:ext cx="664" cy="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602" name="Rectangle 127"/>
            <p:cNvSpPr>
              <a:spLocks noChangeArrowheads="1"/>
            </p:cNvSpPr>
            <p:nvPr/>
          </p:nvSpPr>
          <p:spPr bwMode="auto">
            <a:xfrm>
              <a:off x="3431" y="3770"/>
              <a:ext cx="673" cy="503"/>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pic>
        <p:nvPicPr>
          <p:cNvPr id="35863" name="Picture 128" descr="그림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46588" y="1330325"/>
            <a:ext cx="806450" cy="101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64" name="Picture 129" descr="그림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21088" y="1411288"/>
            <a:ext cx="8255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65" name="Group 130"/>
          <p:cNvGrpSpPr>
            <a:grpSpLocks/>
          </p:cNvGrpSpPr>
          <p:nvPr/>
        </p:nvGrpSpPr>
        <p:grpSpPr bwMode="auto">
          <a:xfrm rot="15575453" flipH="1">
            <a:off x="4281488" y="1123950"/>
            <a:ext cx="347662" cy="896938"/>
            <a:chOff x="2417" y="3418"/>
            <a:chExt cx="366" cy="636"/>
          </a:xfrm>
        </p:grpSpPr>
        <p:sp>
          <p:nvSpPr>
            <p:cNvPr id="36599" name="AutoShape 131"/>
            <p:cNvSpPr>
              <a:spLocks noChangeArrowheads="1"/>
            </p:cNvSpPr>
            <p:nvPr/>
          </p:nvSpPr>
          <p:spPr bwMode="auto">
            <a:xfrm>
              <a:off x="2422" y="3418"/>
              <a:ext cx="356" cy="576"/>
            </a:xfrm>
            <a:prstGeom prst="triangle">
              <a:avLst>
                <a:gd name="adj" fmla="val 50000"/>
              </a:avLst>
            </a:prstGeom>
            <a:gradFill rotWithShape="1">
              <a:gsLst>
                <a:gs pos="0">
                  <a:srgbClr val="F2B302"/>
                </a:gs>
                <a:gs pos="100000">
                  <a:srgbClr val="FFFFFF"/>
                </a:gs>
              </a:gsLst>
              <a:lin ang="5400000" scaled="1"/>
            </a:gra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600" name="Oval 132"/>
            <p:cNvSpPr>
              <a:spLocks noChangeArrowheads="1"/>
            </p:cNvSpPr>
            <p:nvPr/>
          </p:nvSpPr>
          <p:spPr bwMode="auto">
            <a:xfrm>
              <a:off x="2417" y="3919"/>
              <a:ext cx="366" cy="135"/>
            </a:xfrm>
            <a:prstGeom prst="ellipse">
              <a:avLst/>
            </a:prstGeom>
            <a:solidFill>
              <a:srgbClr val="FFDD4B"/>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grpSp>
        <p:nvGrpSpPr>
          <p:cNvPr id="35866" name="Group 133"/>
          <p:cNvGrpSpPr>
            <a:grpSpLocks/>
          </p:cNvGrpSpPr>
          <p:nvPr/>
        </p:nvGrpSpPr>
        <p:grpSpPr bwMode="auto">
          <a:xfrm>
            <a:off x="5672138" y="1173163"/>
            <a:ext cx="1358900" cy="1274762"/>
            <a:chOff x="3634" y="629"/>
            <a:chExt cx="895" cy="835"/>
          </a:xfrm>
        </p:grpSpPr>
        <p:pic>
          <p:nvPicPr>
            <p:cNvPr id="36594" name="Picture 134" descr="MCj0354290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634" y="629"/>
              <a:ext cx="895"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95" name="Picture 135" descr="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742" y="1192"/>
              <a:ext cx="260"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596" name="Group 136"/>
            <p:cNvGrpSpPr>
              <a:grpSpLocks/>
            </p:cNvGrpSpPr>
            <p:nvPr/>
          </p:nvGrpSpPr>
          <p:grpSpPr bwMode="auto">
            <a:xfrm rot="12986189" flipH="1">
              <a:off x="3928" y="996"/>
              <a:ext cx="255" cy="239"/>
              <a:chOff x="2417" y="3418"/>
              <a:chExt cx="366" cy="636"/>
            </a:xfrm>
          </p:grpSpPr>
          <p:sp>
            <p:nvSpPr>
              <p:cNvPr id="36597" name="AutoShape 137"/>
              <p:cNvSpPr>
                <a:spLocks noChangeArrowheads="1"/>
              </p:cNvSpPr>
              <p:nvPr/>
            </p:nvSpPr>
            <p:spPr bwMode="auto">
              <a:xfrm>
                <a:off x="2422" y="3418"/>
                <a:ext cx="356" cy="576"/>
              </a:xfrm>
              <a:prstGeom prst="triangle">
                <a:avLst>
                  <a:gd name="adj" fmla="val 50000"/>
                </a:avLst>
              </a:prstGeom>
              <a:gradFill rotWithShape="1">
                <a:gsLst>
                  <a:gs pos="0">
                    <a:srgbClr val="F2B302"/>
                  </a:gs>
                  <a:gs pos="100000">
                    <a:srgbClr val="FFFFFF"/>
                  </a:gs>
                </a:gsLst>
                <a:lin ang="5400000" scaled="1"/>
              </a:gra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98" name="Oval 138"/>
              <p:cNvSpPr>
                <a:spLocks noChangeArrowheads="1"/>
              </p:cNvSpPr>
              <p:nvPr/>
            </p:nvSpPr>
            <p:spPr bwMode="auto">
              <a:xfrm>
                <a:off x="2417" y="3919"/>
                <a:ext cx="366" cy="135"/>
              </a:xfrm>
              <a:prstGeom prst="ellipse">
                <a:avLst/>
              </a:prstGeom>
              <a:solidFill>
                <a:srgbClr val="FFDD4B"/>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grpSp>
      <p:sp>
        <p:nvSpPr>
          <p:cNvPr id="1304715" name="Text Box 139"/>
          <p:cNvSpPr txBox="1">
            <a:spLocks noChangeArrowheads="1"/>
          </p:cNvSpPr>
          <p:nvPr/>
        </p:nvSpPr>
        <p:spPr bwMode="auto">
          <a:xfrm>
            <a:off x="4543425" y="4725988"/>
            <a:ext cx="7953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latinLnBrk="1" hangingPunct="1">
              <a:spcBef>
                <a:spcPct val="50000"/>
              </a:spcBef>
              <a:defRPr/>
            </a:pPr>
            <a:r>
              <a:rPr lang="en-US" altLang="ko-KR" b="1">
                <a:effectLst>
                  <a:outerShdw blurRad="38100" dist="38100" dir="2700000" algn="tl">
                    <a:srgbClr val="C0C0C0"/>
                  </a:outerShdw>
                </a:effectLst>
              </a:rPr>
              <a:t>Banking</a:t>
            </a:r>
          </a:p>
        </p:txBody>
      </p:sp>
      <p:sp>
        <p:nvSpPr>
          <p:cNvPr id="1304716" name="Text Box 140"/>
          <p:cNvSpPr txBox="1">
            <a:spLocks noChangeArrowheads="1"/>
          </p:cNvSpPr>
          <p:nvPr/>
        </p:nvSpPr>
        <p:spPr bwMode="auto">
          <a:xfrm>
            <a:off x="5473700" y="4735513"/>
            <a:ext cx="96996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latinLnBrk="1" hangingPunct="1">
              <a:spcBef>
                <a:spcPct val="50000"/>
              </a:spcBef>
              <a:defRPr/>
            </a:pPr>
            <a:r>
              <a:rPr lang="en-US" altLang="ko-KR" b="1">
                <a:effectLst>
                  <a:outerShdw blurRad="38100" dist="38100" dir="2700000" algn="tl">
                    <a:srgbClr val="C0C0C0"/>
                  </a:outerShdw>
                </a:effectLst>
              </a:rPr>
              <a:t>Door Lock</a:t>
            </a:r>
          </a:p>
        </p:txBody>
      </p:sp>
      <p:sp>
        <p:nvSpPr>
          <p:cNvPr id="1304717" name="Text Box 141"/>
          <p:cNvSpPr txBox="1">
            <a:spLocks noChangeArrowheads="1"/>
          </p:cNvSpPr>
          <p:nvPr/>
        </p:nvSpPr>
        <p:spPr bwMode="auto">
          <a:xfrm>
            <a:off x="6667500" y="4729163"/>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latinLnBrk="1" hangingPunct="1">
              <a:spcBef>
                <a:spcPct val="50000"/>
              </a:spcBef>
              <a:defRPr/>
            </a:pPr>
            <a:r>
              <a:rPr lang="en-US" altLang="ko-KR" b="1">
                <a:effectLst>
                  <a:outerShdw blurRad="38100" dist="38100" dir="2700000" algn="tl">
                    <a:srgbClr val="C0C0C0"/>
                  </a:outerShdw>
                </a:effectLst>
              </a:rPr>
              <a:t>In Plane</a:t>
            </a:r>
          </a:p>
        </p:txBody>
      </p:sp>
      <p:sp>
        <p:nvSpPr>
          <p:cNvPr id="1304718" name="Text Box 142"/>
          <p:cNvSpPr txBox="1">
            <a:spLocks noChangeArrowheads="1"/>
          </p:cNvSpPr>
          <p:nvPr/>
        </p:nvSpPr>
        <p:spPr bwMode="auto">
          <a:xfrm>
            <a:off x="2782888" y="4610100"/>
            <a:ext cx="99695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latinLnBrk="1" hangingPunct="1">
              <a:lnSpc>
                <a:spcPct val="90000"/>
              </a:lnSpc>
              <a:spcBef>
                <a:spcPct val="50000"/>
              </a:spcBef>
              <a:defRPr/>
            </a:pPr>
            <a:r>
              <a:rPr lang="en-US" altLang="ko-KR" b="1">
                <a:effectLst>
                  <a:outerShdw blurRad="38100" dist="38100" dir="2700000" algn="tl">
                    <a:srgbClr val="C0C0C0"/>
                  </a:outerShdw>
                </a:effectLst>
              </a:rPr>
              <a:t>Digital Hospital</a:t>
            </a:r>
          </a:p>
        </p:txBody>
      </p:sp>
      <p:sp>
        <p:nvSpPr>
          <p:cNvPr id="1304719" name="Text Box 143"/>
          <p:cNvSpPr txBox="1">
            <a:spLocks noChangeArrowheads="1"/>
          </p:cNvSpPr>
          <p:nvPr/>
        </p:nvSpPr>
        <p:spPr bwMode="auto">
          <a:xfrm>
            <a:off x="6508750" y="3524250"/>
            <a:ext cx="138112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latinLnBrk="1" hangingPunct="1">
              <a:spcBef>
                <a:spcPct val="50000"/>
              </a:spcBef>
              <a:defRPr/>
            </a:pPr>
            <a:r>
              <a:rPr lang="en-US" altLang="ko-KR" b="1">
                <a:effectLst>
                  <a:outerShdw blurRad="38100" dist="38100" dir="2700000" algn="tl">
                    <a:srgbClr val="C0C0C0"/>
                  </a:outerShdw>
                </a:effectLst>
              </a:rPr>
              <a:t>ITS (Navigation)</a:t>
            </a:r>
          </a:p>
        </p:txBody>
      </p:sp>
      <p:grpSp>
        <p:nvGrpSpPr>
          <p:cNvPr id="35872" name="Group 144"/>
          <p:cNvGrpSpPr>
            <a:grpSpLocks/>
          </p:cNvGrpSpPr>
          <p:nvPr/>
        </p:nvGrpSpPr>
        <p:grpSpPr bwMode="auto">
          <a:xfrm>
            <a:off x="2765425" y="2641600"/>
            <a:ext cx="1003300" cy="779463"/>
            <a:chOff x="1927" y="-1151"/>
            <a:chExt cx="749" cy="624"/>
          </a:xfrm>
        </p:grpSpPr>
        <p:pic>
          <p:nvPicPr>
            <p:cNvPr id="36589" name="Picture 14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53" y="-1082"/>
              <a:ext cx="323"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590" name="Picture 14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27" y="-1151"/>
              <a:ext cx="381"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591" name="Group 147"/>
            <p:cNvGrpSpPr>
              <a:grpSpLocks/>
            </p:cNvGrpSpPr>
            <p:nvPr/>
          </p:nvGrpSpPr>
          <p:grpSpPr bwMode="auto">
            <a:xfrm rot="16054522" flipH="1">
              <a:off x="2218" y="-1175"/>
              <a:ext cx="181" cy="498"/>
              <a:chOff x="2417" y="3418"/>
              <a:chExt cx="366" cy="636"/>
            </a:xfrm>
          </p:grpSpPr>
          <p:sp>
            <p:nvSpPr>
              <p:cNvPr id="36592" name="AutoShape 148"/>
              <p:cNvSpPr>
                <a:spLocks noChangeArrowheads="1"/>
              </p:cNvSpPr>
              <p:nvPr/>
            </p:nvSpPr>
            <p:spPr bwMode="auto">
              <a:xfrm>
                <a:off x="2422" y="3418"/>
                <a:ext cx="356" cy="576"/>
              </a:xfrm>
              <a:prstGeom prst="triangle">
                <a:avLst>
                  <a:gd name="adj" fmla="val 50000"/>
                </a:avLst>
              </a:prstGeom>
              <a:gradFill rotWithShape="1">
                <a:gsLst>
                  <a:gs pos="0">
                    <a:srgbClr val="F2B302"/>
                  </a:gs>
                  <a:gs pos="100000">
                    <a:srgbClr val="FFFFFF"/>
                  </a:gs>
                </a:gsLst>
                <a:lin ang="5400000" scaled="1"/>
              </a:gra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93" name="Oval 149"/>
              <p:cNvSpPr>
                <a:spLocks noChangeArrowheads="1"/>
              </p:cNvSpPr>
              <p:nvPr/>
            </p:nvSpPr>
            <p:spPr bwMode="auto">
              <a:xfrm>
                <a:off x="2417" y="3919"/>
                <a:ext cx="366" cy="135"/>
              </a:xfrm>
              <a:prstGeom prst="ellipse">
                <a:avLst/>
              </a:prstGeom>
              <a:solidFill>
                <a:srgbClr val="FFDD4B"/>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grpSp>
      <p:grpSp>
        <p:nvGrpSpPr>
          <p:cNvPr id="35873" name="Group 150"/>
          <p:cNvGrpSpPr>
            <a:grpSpLocks/>
          </p:cNvGrpSpPr>
          <p:nvPr/>
        </p:nvGrpSpPr>
        <p:grpSpPr bwMode="auto">
          <a:xfrm>
            <a:off x="4875213" y="2387600"/>
            <a:ext cx="1635125" cy="1230313"/>
            <a:chOff x="2907" y="1554"/>
            <a:chExt cx="989" cy="806"/>
          </a:xfrm>
        </p:grpSpPr>
        <p:pic>
          <p:nvPicPr>
            <p:cNvPr id="35896" name="Picture 151" descr="그림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76" y="1756"/>
              <a:ext cx="320" cy="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97" name="Picture 152"/>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07" y="1793"/>
              <a:ext cx="709" cy="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98" name="Group 153"/>
            <p:cNvGrpSpPr>
              <a:grpSpLocks/>
            </p:cNvGrpSpPr>
            <p:nvPr/>
          </p:nvGrpSpPr>
          <p:grpSpPr bwMode="auto">
            <a:xfrm>
              <a:off x="2960" y="1848"/>
              <a:ext cx="572" cy="103"/>
              <a:chOff x="384" y="1105"/>
              <a:chExt cx="3722" cy="711"/>
            </a:xfrm>
          </p:grpSpPr>
          <p:sp>
            <p:nvSpPr>
              <p:cNvPr id="35922" name="Oval 154"/>
              <p:cNvSpPr>
                <a:spLocks noChangeAspect="1" noChangeArrowheads="1"/>
              </p:cNvSpPr>
              <p:nvPr/>
            </p:nvSpPr>
            <p:spPr bwMode="auto">
              <a:xfrm>
                <a:off x="2909" y="169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23" name="Oval 155"/>
              <p:cNvSpPr>
                <a:spLocks noChangeAspect="1" noChangeArrowheads="1"/>
              </p:cNvSpPr>
              <p:nvPr/>
            </p:nvSpPr>
            <p:spPr bwMode="auto">
              <a:xfrm>
                <a:off x="3857" y="165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24" name="Oval 156"/>
              <p:cNvSpPr>
                <a:spLocks noChangeAspect="1" noChangeArrowheads="1"/>
              </p:cNvSpPr>
              <p:nvPr/>
            </p:nvSpPr>
            <p:spPr bwMode="auto">
              <a:xfrm>
                <a:off x="4007" y="143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25" name="Oval 157"/>
              <p:cNvSpPr>
                <a:spLocks noChangeAspect="1" noChangeArrowheads="1"/>
              </p:cNvSpPr>
              <p:nvPr/>
            </p:nvSpPr>
            <p:spPr bwMode="auto">
              <a:xfrm>
                <a:off x="3903" y="175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26" name="Oval 158"/>
              <p:cNvSpPr>
                <a:spLocks noChangeAspect="1" noChangeArrowheads="1"/>
              </p:cNvSpPr>
              <p:nvPr/>
            </p:nvSpPr>
            <p:spPr bwMode="auto">
              <a:xfrm>
                <a:off x="2856" y="1700"/>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27" name="Oval 159"/>
              <p:cNvSpPr>
                <a:spLocks noChangeAspect="1" noChangeArrowheads="1"/>
              </p:cNvSpPr>
              <p:nvPr/>
            </p:nvSpPr>
            <p:spPr bwMode="auto">
              <a:xfrm>
                <a:off x="2930" y="172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28" name="Oval 160"/>
              <p:cNvSpPr>
                <a:spLocks noChangeAspect="1" noChangeArrowheads="1"/>
              </p:cNvSpPr>
              <p:nvPr/>
            </p:nvSpPr>
            <p:spPr bwMode="auto">
              <a:xfrm>
                <a:off x="3916" y="1479"/>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29" name="Oval 161"/>
              <p:cNvSpPr>
                <a:spLocks noChangeAspect="1" noChangeArrowheads="1"/>
              </p:cNvSpPr>
              <p:nvPr/>
            </p:nvSpPr>
            <p:spPr bwMode="auto">
              <a:xfrm>
                <a:off x="3916" y="1703"/>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0" name="Oval 162"/>
              <p:cNvSpPr>
                <a:spLocks noChangeAspect="1" noChangeArrowheads="1"/>
              </p:cNvSpPr>
              <p:nvPr/>
            </p:nvSpPr>
            <p:spPr bwMode="auto">
              <a:xfrm>
                <a:off x="4010" y="1726"/>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1" name="Oval 163"/>
              <p:cNvSpPr>
                <a:spLocks noChangeAspect="1" noChangeArrowheads="1"/>
              </p:cNvSpPr>
              <p:nvPr/>
            </p:nvSpPr>
            <p:spPr bwMode="auto">
              <a:xfrm>
                <a:off x="2801" y="175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2" name="Oval 164"/>
              <p:cNvSpPr>
                <a:spLocks noChangeAspect="1" noChangeArrowheads="1"/>
              </p:cNvSpPr>
              <p:nvPr/>
            </p:nvSpPr>
            <p:spPr bwMode="auto">
              <a:xfrm>
                <a:off x="2883" y="1744"/>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3" name="Oval 165"/>
              <p:cNvSpPr>
                <a:spLocks noChangeAspect="1" noChangeArrowheads="1"/>
              </p:cNvSpPr>
              <p:nvPr/>
            </p:nvSpPr>
            <p:spPr bwMode="auto">
              <a:xfrm>
                <a:off x="3915" y="143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4" name="Oval 166"/>
              <p:cNvSpPr>
                <a:spLocks noChangeAspect="1" noChangeArrowheads="1"/>
              </p:cNvSpPr>
              <p:nvPr/>
            </p:nvSpPr>
            <p:spPr bwMode="auto">
              <a:xfrm>
                <a:off x="3946" y="164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5" name="Oval 167"/>
              <p:cNvSpPr>
                <a:spLocks noChangeAspect="1" noChangeArrowheads="1"/>
              </p:cNvSpPr>
              <p:nvPr/>
            </p:nvSpPr>
            <p:spPr bwMode="auto">
              <a:xfrm>
                <a:off x="3953" y="1748"/>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6" name="Oval 168"/>
              <p:cNvSpPr>
                <a:spLocks noChangeAspect="1" noChangeArrowheads="1"/>
              </p:cNvSpPr>
              <p:nvPr/>
            </p:nvSpPr>
            <p:spPr bwMode="auto">
              <a:xfrm>
                <a:off x="2811" y="1702"/>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7" name="Oval 169"/>
              <p:cNvSpPr>
                <a:spLocks noChangeAspect="1" noChangeArrowheads="1"/>
              </p:cNvSpPr>
              <p:nvPr/>
            </p:nvSpPr>
            <p:spPr bwMode="auto">
              <a:xfrm>
                <a:off x="2838" y="174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8" name="Oval 170"/>
              <p:cNvSpPr>
                <a:spLocks noChangeAspect="1" noChangeArrowheads="1"/>
              </p:cNvSpPr>
              <p:nvPr/>
            </p:nvSpPr>
            <p:spPr bwMode="auto">
              <a:xfrm>
                <a:off x="3802" y="165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39" name="Oval 171"/>
              <p:cNvSpPr>
                <a:spLocks noChangeAspect="1" noChangeArrowheads="1"/>
              </p:cNvSpPr>
              <p:nvPr/>
            </p:nvSpPr>
            <p:spPr bwMode="auto">
              <a:xfrm>
                <a:off x="4057" y="1485"/>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0" name="Oval 172"/>
              <p:cNvSpPr>
                <a:spLocks noChangeAspect="1" noChangeArrowheads="1"/>
              </p:cNvSpPr>
              <p:nvPr/>
            </p:nvSpPr>
            <p:spPr bwMode="auto">
              <a:xfrm>
                <a:off x="3903" y="165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1" name="Oval 173"/>
              <p:cNvSpPr>
                <a:spLocks noChangeAspect="1" noChangeArrowheads="1"/>
              </p:cNvSpPr>
              <p:nvPr/>
            </p:nvSpPr>
            <p:spPr bwMode="auto">
              <a:xfrm>
                <a:off x="3958" y="169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2" name="Oval 174"/>
              <p:cNvSpPr>
                <a:spLocks noChangeAspect="1" noChangeArrowheads="1"/>
              </p:cNvSpPr>
              <p:nvPr/>
            </p:nvSpPr>
            <p:spPr bwMode="auto">
              <a:xfrm>
                <a:off x="3765" y="115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3" name="Oval 175"/>
              <p:cNvSpPr>
                <a:spLocks noChangeAspect="1" noChangeArrowheads="1"/>
              </p:cNvSpPr>
              <p:nvPr/>
            </p:nvSpPr>
            <p:spPr bwMode="auto">
              <a:xfrm>
                <a:off x="2966" y="169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4" name="Oval 176"/>
              <p:cNvSpPr>
                <a:spLocks noChangeAspect="1" noChangeArrowheads="1"/>
              </p:cNvSpPr>
              <p:nvPr/>
            </p:nvSpPr>
            <p:spPr bwMode="auto">
              <a:xfrm>
                <a:off x="3857" y="175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5" name="Oval 177"/>
              <p:cNvSpPr>
                <a:spLocks noChangeAspect="1" noChangeArrowheads="1"/>
              </p:cNvSpPr>
              <p:nvPr/>
            </p:nvSpPr>
            <p:spPr bwMode="auto">
              <a:xfrm>
                <a:off x="4054" y="143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6" name="Oval 178"/>
              <p:cNvSpPr>
                <a:spLocks noChangeAspect="1" noChangeArrowheads="1"/>
              </p:cNvSpPr>
              <p:nvPr/>
            </p:nvSpPr>
            <p:spPr bwMode="auto">
              <a:xfrm>
                <a:off x="3964" y="158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7" name="Oval 179"/>
              <p:cNvSpPr>
                <a:spLocks noChangeAspect="1" noChangeArrowheads="1"/>
              </p:cNvSpPr>
              <p:nvPr/>
            </p:nvSpPr>
            <p:spPr bwMode="auto">
              <a:xfrm>
                <a:off x="4046" y="163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8" name="Oval 180"/>
              <p:cNvSpPr>
                <a:spLocks noChangeAspect="1" noChangeArrowheads="1"/>
              </p:cNvSpPr>
              <p:nvPr/>
            </p:nvSpPr>
            <p:spPr bwMode="auto">
              <a:xfrm>
                <a:off x="3814" y="1138"/>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49" name="Oval 181"/>
              <p:cNvSpPr>
                <a:spLocks noChangeAspect="1" noChangeArrowheads="1"/>
              </p:cNvSpPr>
              <p:nvPr/>
            </p:nvSpPr>
            <p:spPr bwMode="auto">
              <a:xfrm>
                <a:off x="691" y="131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0" name="Oval 182"/>
              <p:cNvSpPr>
                <a:spLocks noChangeAspect="1" noChangeArrowheads="1"/>
              </p:cNvSpPr>
              <p:nvPr/>
            </p:nvSpPr>
            <p:spPr bwMode="auto">
              <a:xfrm>
                <a:off x="660" y="1280"/>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1" name="Oval 183"/>
              <p:cNvSpPr>
                <a:spLocks noChangeAspect="1" noChangeArrowheads="1"/>
              </p:cNvSpPr>
              <p:nvPr/>
            </p:nvSpPr>
            <p:spPr bwMode="auto">
              <a:xfrm>
                <a:off x="589" y="1254"/>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2" name="Oval 184"/>
              <p:cNvSpPr>
                <a:spLocks noChangeAspect="1" noChangeArrowheads="1"/>
              </p:cNvSpPr>
              <p:nvPr/>
            </p:nvSpPr>
            <p:spPr bwMode="auto">
              <a:xfrm>
                <a:off x="701" y="144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3" name="Oval 185"/>
              <p:cNvSpPr>
                <a:spLocks noChangeAspect="1" noChangeArrowheads="1"/>
              </p:cNvSpPr>
              <p:nvPr/>
            </p:nvSpPr>
            <p:spPr bwMode="auto">
              <a:xfrm>
                <a:off x="755" y="1718"/>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4" name="Oval 186"/>
              <p:cNvSpPr>
                <a:spLocks noChangeAspect="1" noChangeArrowheads="1"/>
              </p:cNvSpPr>
              <p:nvPr/>
            </p:nvSpPr>
            <p:spPr bwMode="auto">
              <a:xfrm>
                <a:off x="737" y="131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5" name="Oval 187"/>
              <p:cNvSpPr>
                <a:spLocks noChangeAspect="1" noChangeArrowheads="1"/>
              </p:cNvSpPr>
              <p:nvPr/>
            </p:nvSpPr>
            <p:spPr bwMode="auto">
              <a:xfrm>
                <a:off x="699" y="1268"/>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6" name="Oval 188"/>
              <p:cNvSpPr>
                <a:spLocks noChangeAspect="1" noChangeArrowheads="1"/>
              </p:cNvSpPr>
              <p:nvPr/>
            </p:nvSpPr>
            <p:spPr bwMode="auto">
              <a:xfrm>
                <a:off x="634" y="124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7" name="Oval 189"/>
              <p:cNvSpPr>
                <a:spLocks noChangeAspect="1" noChangeArrowheads="1"/>
              </p:cNvSpPr>
              <p:nvPr/>
            </p:nvSpPr>
            <p:spPr bwMode="auto">
              <a:xfrm>
                <a:off x="662" y="141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8" name="Oval 190"/>
              <p:cNvSpPr>
                <a:spLocks noChangeAspect="1" noChangeArrowheads="1"/>
              </p:cNvSpPr>
              <p:nvPr/>
            </p:nvSpPr>
            <p:spPr bwMode="auto">
              <a:xfrm>
                <a:off x="780" y="168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59" name="Oval 191"/>
              <p:cNvSpPr>
                <a:spLocks noChangeAspect="1" noChangeArrowheads="1"/>
              </p:cNvSpPr>
              <p:nvPr/>
            </p:nvSpPr>
            <p:spPr bwMode="auto">
              <a:xfrm>
                <a:off x="447" y="169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0" name="Oval 192"/>
              <p:cNvSpPr>
                <a:spLocks noChangeAspect="1" noChangeArrowheads="1"/>
              </p:cNvSpPr>
              <p:nvPr/>
            </p:nvSpPr>
            <p:spPr bwMode="auto">
              <a:xfrm>
                <a:off x="782" y="131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1" name="Oval 193"/>
              <p:cNvSpPr>
                <a:spLocks noChangeAspect="1" noChangeArrowheads="1"/>
              </p:cNvSpPr>
              <p:nvPr/>
            </p:nvSpPr>
            <p:spPr bwMode="auto">
              <a:xfrm>
                <a:off x="744" y="1268"/>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2" name="Oval 194"/>
              <p:cNvSpPr>
                <a:spLocks noChangeAspect="1" noChangeArrowheads="1"/>
              </p:cNvSpPr>
              <p:nvPr/>
            </p:nvSpPr>
            <p:spPr bwMode="auto">
              <a:xfrm>
                <a:off x="680" y="121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3" name="Oval 195"/>
              <p:cNvSpPr>
                <a:spLocks noChangeAspect="1" noChangeArrowheads="1"/>
              </p:cNvSpPr>
              <p:nvPr/>
            </p:nvSpPr>
            <p:spPr bwMode="auto">
              <a:xfrm>
                <a:off x="622" y="1389"/>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4" name="Oval 196"/>
              <p:cNvSpPr>
                <a:spLocks noChangeAspect="1" noChangeArrowheads="1"/>
              </p:cNvSpPr>
              <p:nvPr/>
            </p:nvSpPr>
            <p:spPr bwMode="auto">
              <a:xfrm>
                <a:off x="793" y="1633"/>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5" name="Oval 197"/>
              <p:cNvSpPr>
                <a:spLocks noChangeAspect="1" noChangeArrowheads="1"/>
              </p:cNvSpPr>
              <p:nvPr/>
            </p:nvSpPr>
            <p:spPr bwMode="auto">
              <a:xfrm>
                <a:off x="480" y="173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6" name="Oval 198"/>
              <p:cNvSpPr>
                <a:spLocks noChangeAspect="1" noChangeArrowheads="1"/>
              </p:cNvSpPr>
              <p:nvPr/>
            </p:nvSpPr>
            <p:spPr bwMode="auto">
              <a:xfrm>
                <a:off x="475" y="157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7" name="Oval 199"/>
              <p:cNvSpPr>
                <a:spLocks noChangeAspect="1" noChangeArrowheads="1"/>
              </p:cNvSpPr>
              <p:nvPr/>
            </p:nvSpPr>
            <p:spPr bwMode="auto">
              <a:xfrm>
                <a:off x="790" y="1268"/>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8" name="Oval 200"/>
              <p:cNvSpPr>
                <a:spLocks noChangeAspect="1" noChangeArrowheads="1"/>
              </p:cNvSpPr>
              <p:nvPr/>
            </p:nvSpPr>
            <p:spPr bwMode="auto">
              <a:xfrm>
                <a:off x="727" y="121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69" name="Oval 201"/>
              <p:cNvSpPr>
                <a:spLocks noChangeAspect="1" noChangeArrowheads="1"/>
              </p:cNvSpPr>
              <p:nvPr/>
            </p:nvSpPr>
            <p:spPr bwMode="auto">
              <a:xfrm>
                <a:off x="589" y="1366"/>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0" name="Oval 202"/>
              <p:cNvSpPr>
                <a:spLocks noChangeAspect="1" noChangeArrowheads="1"/>
              </p:cNvSpPr>
              <p:nvPr/>
            </p:nvSpPr>
            <p:spPr bwMode="auto">
              <a:xfrm>
                <a:off x="793" y="158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1" name="Oval 203"/>
              <p:cNvSpPr>
                <a:spLocks noChangeAspect="1" noChangeArrowheads="1"/>
              </p:cNvSpPr>
              <p:nvPr/>
            </p:nvSpPr>
            <p:spPr bwMode="auto">
              <a:xfrm>
                <a:off x="520" y="1753"/>
                <a:ext cx="45"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2" name="Oval 204"/>
              <p:cNvSpPr>
                <a:spLocks noChangeAspect="1" noChangeArrowheads="1"/>
              </p:cNvSpPr>
              <p:nvPr/>
            </p:nvSpPr>
            <p:spPr bwMode="auto">
              <a:xfrm>
                <a:off x="494" y="169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3" name="Oval 205"/>
              <p:cNvSpPr>
                <a:spLocks noChangeAspect="1" noChangeArrowheads="1"/>
              </p:cNvSpPr>
              <p:nvPr/>
            </p:nvSpPr>
            <p:spPr bwMode="auto">
              <a:xfrm>
                <a:off x="713" y="169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4" name="Oval 206"/>
              <p:cNvSpPr>
                <a:spLocks noChangeAspect="1" noChangeArrowheads="1"/>
              </p:cNvSpPr>
              <p:nvPr/>
            </p:nvSpPr>
            <p:spPr bwMode="auto">
              <a:xfrm>
                <a:off x="770" y="1220"/>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5" name="Oval 207"/>
              <p:cNvSpPr>
                <a:spLocks noChangeAspect="1" noChangeArrowheads="1"/>
              </p:cNvSpPr>
              <p:nvPr/>
            </p:nvSpPr>
            <p:spPr bwMode="auto">
              <a:xfrm>
                <a:off x="564" y="133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6" name="Oval 208"/>
              <p:cNvSpPr>
                <a:spLocks noChangeAspect="1" noChangeArrowheads="1"/>
              </p:cNvSpPr>
              <p:nvPr/>
            </p:nvSpPr>
            <p:spPr bwMode="auto">
              <a:xfrm>
                <a:off x="785" y="153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7" name="Oval 209"/>
              <p:cNvSpPr>
                <a:spLocks noChangeAspect="1" noChangeArrowheads="1"/>
              </p:cNvSpPr>
              <p:nvPr/>
            </p:nvSpPr>
            <p:spPr bwMode="auto">
              <a:xfrm>
                <a:off x="565" y="176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8" name="Oval 210"/>
              <p:cNvSpPr>
                <a:spLocks noChangeAspect="1" noChangeArrowheads="1"/>
              </p:cNvSpPr>
              <p:nvPr/>
            </p:nvSpPr>
            <p:spPr bwMode="auto">
              <a:xfrm>
                <a:off x="462" y="165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79" name="Oval 211"/>
              <p:cNvSpPr>
                <a:spLocks noChangeAspect="1" noChangeArrowheads="1"/>
              </p:cNvSpPr>
              <p:nvPr/>
            </p:nvSpPr>
            <p:spPr bwMode="auto">
              <a:xfrm>
                <a:off x="743" y="166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0" name="Oval 212"/>
              <p:cNvSpPr>
                <a:spLocks noChangeAspect="1" noChangeArrowheads="1"/>
              </p:cNvSpPr>
              <p:nvPr/>
            </p:nvSpPr>
            <p:spPr bwMode="auto">
              <a:xfrm>
                <a:off x="576" y="172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1" name="Oval 213"/>
              <p:cNvSpPr>
                <a:spLocks noChangeAspect="1" noChangeArrowheads="1"/>
              </p:cNvSpPr>
              <p:nvPr/>
            </p:nvSpPr>
            <p:spPr bwMode="auto">
              <a:xfrm>
                <a:off x="557" y="128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2" name="Oval 214"/>
              <p:cNvSpPr>
                <a:spLocks noChangeAspect="1" noChangeArrowheads="1"/>
              </p:cNvSpPr>
              <p:nvPr/>
            </p:nvSpPr>
            <p:spPr bwMode="auto">
              <a:xfrm>
                <a:off x="761" y="1501"/>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3" name="Oval 215"/>
              <p:cNvSpPr>
                <a:spLocks noChangeAspect="1" noChangeArrowheads="1"/>
              </p:cNvSpPr>
              <p:nvPr/>
            </p:nvSpPr>
            <p:spPr bwMode="auto">
              <a:xfrm>
                <a:off x="618" y="176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4" name="Oval 216"/>
              <p:cNvSpPr>
                <a:spLocks noChangeAspect="1" noChangeArrowheads="1"/>
              </p:cNvSpPr>
              <p:nvPr/>
            </p:nvSpPr>
            <p:spPr bwMode="auto">
              <a:xfrm>
                <a:off x="429" y="157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5" name="Oval 217"/>
              <p:cNvSpPr>
                <a:spLocks noChangeAspect="1" noChangeArrowheads="1"/>
              </p:cNvSpPr>
              <p:nvPr/>
            </p:nvSpPr>
            <p:spPr bwMode="auto">
              <a:xfrm>
                <a:off x="746" y="161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6" name="Oval 218"/>
              <p:cNvSpPr>
                <a:spLocks noChangeAspect="1" noChangeArrowheads="1"/>
              </p:cNvSpPr>
              <p:nvPr/>
            </p:nvSpPr>
            <p:spPr bwMode="auto">
              <a:xfrm>
                <a:off x="623" y="172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7" name="Oval 219"/>
              <p:cNvSpPr>
                <a:spLocks noChangeAspect="1" noChangeArrowheads="1"/>
              </p:cNvSpPr>
              <p:nvPr/>
            </p:nvSpPr>
            <p:spPr bwMode="auto">
              <a:xfrm>
                <a:off x="624" y="143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8" name="Oval 220"/>
              <p:cNvSpPr>
                <a:spLocks noChangeAspect="1" noChangeArrowheads="1"/>
              </p:cNvSpPr>
              <p:nvPr/>
            </p:nvSpPr>
            <p:spPr bwMode="auto">
              <a:xfrm>
                <a:off x="733" y="146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89" name="Oval 221"/>
              <p:cNvSpPr>
                <a:spLocks noChangeAspect="1" noChangeArrowheads="1"/>
              </p:cNvSpPr>
              <p:nvPr/>
            </p:nvSpPr>
            <p:spPr bwMode="auto">
              <a:xfrm>
                <a:off x="664" y="175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0" name="Oval 222"/>
              <p:cNvSpPr>
                <a:spLocks noChangeAspect="1" noChangeArrowheads="1"/>
              </p:cNvSpPr>
              <p:nvPr/>
            </p:nvSpPr>
            <p:spPr bwMode="auto">
              <a:xfrm>
                <a:off x="384" y="158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1" name="Oval 223"/>
              <p:cNvSpPr>
                <a:spLocks noChangeAspect="1" noChangeArrowheads="1"/>
              </p:cNvSpPr>
              <p:nvPr/>
            </p:nvSpPr>
            <p:spPr bwMode="auto">
              <a:xfrm>
                <a:off x="496" y="1624"/>
                <a:ext cx="45"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2" name="Oval 224"/>
              <p:cNvSpPr>
                <a:spLocks noChangeAspect="1" noChangeArrowheads="1"/>
              </p:cNvSpPr>
              <p:nvPr/>
            </p:nvSpPr>
            <p:spPr bwMode="auto">
              <a:xfrm>
                <a:off x="680" y="166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3" name="Oval 225"/>
              <p:cNvSpPr>
                <a:spLocks noChangeAspect="1" noChangeArrowheads="1"/>
              </p:cNvSpPr>
              <p:nvPr/>
            </p:nvSpPr>
            <p:spPr bwMode="auto">
              <a:xfrm>
                <a:off x="700" y="1493"/>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4" name="Oval 226"/>
              <p:cNvSpPr>
                <a:spLocks noChangeAspect="1" noChangeArrowheads="1"/>
              </p:cNvSpPr>
              <p:nvPr/>
            </p:nvSpPr>
            <p:spPr bwMode="auto">
              <a:xfrm>
                <a:off x="604" y="152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5" name="Oval 227"/>
              <p:cNvSpPr>
                <a:spLocks noChangeAspect="1" noChangeArrowheads="1"/>
              </p:cNvSpPr>
              <p:nvPr/>
            </p:nvSpPr>
            <p:spPr bwMode="auto">
              <a:xfrm>
                <a:off x="710" y="174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6" name="Oval 228"/>
              <p:cNvSpPr>
                <a:spLocks noChangeAspect="1" noChangeArrowheads="1"/>
              </p:cNvSpPr>
              <p:nvPr/>
            </p:nvSpPr>
            <p:spPr bwMode="auto">
              <a:xfrm>
                <a:off x="398" y="1615"/>
                <a:ext cx="45"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7" name="Oval 229"/>
              <p:cNvSpPr>
                <a:spLocks noChangeAspect="1" noChangeArrowheads="1"/>
              </p:cNvSpPr>
              <p:nvPr/>
            </p:nvSpPr>
            <p:spPr bwMode="auto">
              <a:xfrm>
                <a:off x="521" y="157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8" name="Oval 230"/>
              <p:cNvSpPr>
                <a:spLocks noChangeAspect="1" noChangeArrowheads="1"/>
              </p:cNvSpPr>
              <p:nvPr/>
            </p:nvSpPr>
            <p:spPr bwMode="auto">
              <a:xfrm>
                <a:off x="706" y="165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999" name="Oval 231"/>
              <p:cNvSpPr>
                <a:spLocks noChangeAspect="1" noChangeArrowheads="1"/>
              </p:cNvSpPr>
              <p:nvPr/>
            </p:nvSpPr>
            <p:spPr bwMode="auto">
              <a:xfrm>
                <a:off x="577" y="167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0" name="Oval 232"/>
              <p:cNvSpPr>
                <a:spLocks noChangeAspect="1" noChangeArrowheads="1"/>
              </p:cNvSpPr>
              <p:nvPr/>
            </p:nvSpPr>
            <p:spPr bwMode="auto">
              <a:xfrm>
                <a:off x="643" y="155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1" name="Oval 233"/>
              <p:cNvSpPr>
                <a:spLocks noChangeAspect="1" noChangeArrowheads="1"/>
              </p:cNvSpPr>
              <p:nvPr/>
            </p:nvSpPr>
            <p:spPr bwMode="auto">
              <a:xfrm>
                <a:off x="669" y="152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2" name="Oval 234"/>
              <p:cNvSpPr>
                <a:spLocks noChangeAspect="1" noChangeArrowheads="1"/>
              </p:cNvSpPr>
              <p:nvPr/>
            </p:nvSpPr>
            <p:spPr bwMode="auto">
              <a:xfrm>
                <a:off x="416" y="165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3" name="Oval 235"/>
              <p:cNvSpPr>
                <a:spLocks noChangeAspect="1" noChangeArrowheads="1"/>
              </p:cNvSpPr>
              <p:nvPr/>
            </p:nvSpPr>
            <p:spPr bwMode="auto">
              <a:xfrm>
                <a:off x="437" y="161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4" name="Oval 236"/>
              <p:cNvSpPr>
                <a:spLocks noChangeAspect="1" noChangeArrowheads="1"/>
              </p:cNvSpPr>
              <p:nvPr/>
            </p:nvSpPr>
            <p:spPr bwMode="auto">
              <a:xfrm>
                <a:off x="668" y="1709"/>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5" name="Oval 237"/>
              <p:cNvSpPr>
                <a:spLocks noChangeAspect="1" noChangeArrowheads="1"/>
              </p:cNvSpPr>
              <p:nvPr/>
            </p:nvSpPr>
            <p:spPr bwMode="auto">
              <a:xfrm>
                <a:off x="537" y="1709"/>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6" name="Oval 238"/>
              <p:cNvSpPr>
                <a:spLocks noChangeAspect="1" noChangeArrowheads="1"/>
              </p:cNvSpPr>
              <p:nvPr/>
            </p:nvSpPr>
            <p:spPr bwMode="auto">
              <a:xfrm>
                <a:off x="664" y="160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7" name="Oval 239"/>
              <p:cNvSpPr>
                <a:spLocks noChangeAspect="1" noChangeArrowheads="1"/>
              </p:cNvSpPr>
              <p:nvPr/>
            </p:nvSpPr>
            <p:spPr bwMode="auto">
              <a:xfrm>
                <a:off x="724" y="1529"/>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8" name="Oval 240"/>
              <p:cNvSpPr>
                <a:spLocks noChangeAspect="1" noChangeArrowheads="1"/>
              </p:cNvSpPr>
              <p:nvPr/>
            </p:nvSpPr>
            <p:spPr bwMode="auto">
              <a:xfrm>
                <a:off x="648" y="164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09" name="Oval 241"/>
              <p:cNvSpPr>
                <a:spLocks noChangeAspect="1" noChangeArrowheads="1"/>
              </p:cNvSpPr>
              <p:nvPr/>
            </p:nvSpPr>
            <p:spPr bwMode="auto">
              <a:xfrm>
                <a:off x="542" y="1623"/>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0" name="Oval 242"/>
              <p:cNvSpPr>
                <a:spLocks noChangeAspect="1" noChangeArrowheads="1"/>
              </p:cNvSpPr>
              <p:nvPr/>
            </p:nvSpPr>
            <p:spPr bwMode="auto">
              <a:xfrm>
                <a:off x="615" y="167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1" name="Oval 243"/>
              <p:cNvSpPr>
                <a:spLocks noChangeAspect="1" noChangeArrowheads="1"/>
              </p:cNvSpPr>
              <p:nvPr/>
            </p:nvSpPr>
            <p:spPr bwMode="auto">
              <a:xfrm>
                <a:off x="530" y="1660"/>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2" name="Oval 244"/>
              <p:cNvSpPr>
                <a:spLocks noChangeAspect="1" noChangeArrowheads="1"/>
              </p:cNvSpPr>
              <p:nvPr/>
            </p:nvSpPr>
            <p:spPr bwMode="auto">
              <a:xfrm>
                <a:off x="695" y="1559"/>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3" name="Oval 245"/>
              <p:cNvSpPr>
                <a:spLocks noChangeAspect="1" noChangeArrowheads="1"/>
              </p:cNvSpPr>
              <p:nvPr/>
            </p:nvSpPr>
            <p:spPr bwMode="auto">
              <a:xfrm>
                <a:off x="703" y="160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4" name="Oval 246"/>
              <p:cNvSpPr>
                <a:spLocks noChangeAspect="1" noChangeArrowheads="1"/>
              </p:cNvSpPr>
              <p:nvPr/>
            </p:nvSpPr>
            <p:spPr bwMode="auto">
              <a:xfrm>
                <a:off x="747" y="156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5" name="Oval 247"/>
              <p:cNvSpPr>
                <a:spLocks noChangeAspect="1" noChangeArrowheads="1"/>
              </p:cNvSpPr>
              <p:nvPr/>
            </p:nvSpPr>
            <p:spPr bwMode="auto">
              <a:xfrm>
                <a:off x="610" y="1485"/>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6" name="Oval 248"/>
              <p:cNvSpPr>
                <a:spLocks noChangeAspect="1" noChangeArrowheads="1"/>
              </p:cNvSpPr>
              <p:nvPr/>
            </p:nvSpPr>
            <p:spPr bwMode="auto">
              <a:xfrm>
                <a:off x="562" y="149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7" name="Oval 249"/>
              <p:cNvSpPr>
                <a:spLocks noChangeAspect="1" noChangeArrowheads="1"/>
              </p:cNvSpPr>
              <p:nvPr/>
            </p:nvSpPr>
            <p:spPr bwMode="auto">
              <a:xfrm>
                <a:off x="516" y="146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8" name="Oval 250"/>
              <p:cNvSpPr>
                <a:spLocks noChangeAspect="1" noChangeArrowheads="1"/>
              </p:cNvSpPr>
              <p:nvPr/>
            </p:nvSpPr>
            <p:spPr bwMode="auto">
              <a:xfrm>
                <a:off x="470" y="144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19" name="Oval 251"/>
              <p:cNvSpPr>
                <a:spLocks noChangeAspect="1" noChangeArrowheads="1"/>
              </p:cNvSpPr>
              <p:nvPr/>
            </p:nvSpPr>
            <p:spPr bwMode="auto">
              <a:xfrm>
                <a:off x="433" y="140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0" name="Oval 252"/>
              <p:cNvSpPr>
                <a:spLocks noChangeAspect="1" noChangeArrowheads="1"/>
              </p:cNvSpPr>
              <p:nvPr/>
            </p:nvSpPr>
            <p:spPr bwMode="auto">
              <a:xfrm>
                <a:off x="412" y="135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1" name="Oval 253"/>
              <p:cNvSpPr>
                <a:spLocks noChangeAspect="1" noChangeArrowheads="1"/>
              </p:cNvSpPr>
              <p:nvPr/>
            </p:nvSpPr>
            <p:spPr bwMode="auto">
              <a:xfrm>
                <a:off x="401" y="130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2" name="Oval 254"/>
              <p:cNvSpPr>
                <a:spLocks noChangeAspect="1" noChangeArrowheads="1"/>
              </p:cNvSpPr>
              <p:nvPr/>
            </p:nvSpPr>
            <p:spPr bwMode="auto">
              <a:xfrm>
                <a:off x="488" y="1296"/>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3" name="Oval 255"/>
              <p:cNvSpPr>
                <a:spLocks noChangeAspect="1" noChangeArrowheads="1"/>
              </p:cNvSpPr>
              <p:nvPr/>
            </p:nvSpPr>
            <p:spPr bwMode="auto">
              <a:xfrm>
                <a:off x="450" y="132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4" name="Oval 256"/>
              <p:cNvSpPr>
                <a:spLocks noChangeAspect="1" noChangeArrowheads="1"/>
              </p:cNvSpPr>
              <p:nvPr/>
            </p:nvSpPr>
            <p:spPr bwMode="auto">
              <a:xfrm>
                <a:off x="477" y="124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5" name="Oval 257"/>
              <p:cNvSpPr>
                <a:spLocks noChangeAspect="1" noChangeArrowheads="1"/>
              </p:cNvSpPr>
              <p:nvPr/>
            </p:nvSpPr>
            <p:spPr bwMode="auto">
              <a:xfrm>
                <a:off x="471" y="137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6" name="Oval 258"/>
              <p:cNvSpPr>
                <a:spLocks noChangeAspect="1" noChangeArrowheads="1"/>
              </p:cNvSpPr>
              <p:nvPr/>
            </p:nvSpPr>
            <p:spPr bwMode="auto">
              <a:xfrm>
                <a:off x="504" y="134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7" name="Oval 259"/>
              <p:cNvSpPr>
                <a:spLocks noChangeAspect="1" noChangeArrowheads="1"/>
              </p:cNvSpPr>
              <p:nvPr/>
            </p:nvSpPr>
            <p:spPr bwMode="auto">
              <a:xfrm>
                <a:off x="440" y="127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8" name="Oval 260"/>
              <p:cNvSpPr>
                <a:spLocks noChangeAspect="1" noChangeArrowheads="1"/>
              </p:cNvSpPr>
              <p:nvPr/>
            </p:nvSpPr>
            <p:spPr bwMode="auto">
              <a:xfrm>
                <a:off x="539" y="143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29" name="Oval 261"/>
              <p:cNvSpPr>
                <a:spLocks noChangeAspect="1" noChangeArrowheads="1"/>
              </p:cNvSpPr>
              <p:nvPr/>
            </p:nvSpPr>
            <p:spPr bwMode="auto">
              <a:xfrm>
                <a:off x="572" y="145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0" name="Oval 262"/>
              <p:cNvSpPr>
                <a:spLocks noChangeAspect="1" noChangeArrowheads="1"/>
              </p:cNvSpPr>
              <p:nvPr/>
            </p:nvSpPr>
            <p:spPr bwMode="auto">
              <a:xfrm>
                <a:off x="597" y="119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1" name="Oval 263"/>
              <p:cNvSpPr>
                <a:spLocks noChangeAspect="1" noChangeArrowheads="1"/>
              </p:cNvSpPr>
              <p:nvPr/>
            </p:nvSpPr>
            <p:spPr bwMode="auto">
              <a:xfrm>
                <a:off x="581" y="141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2" name="Oval 264"/>
              <p:cNvSpPr>
                <a:spLocks noChangeAspect="1" noChangeArrowheads="1"/>
              </p:cNvSpPr>
              <p:nvPr/>
            </p:nvSpPr>
            <p:spPr bwMode="auto">
              <a:xfrm>
                <a:off x="539" y="137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3" name="Oval 265"/>
              <p:cNvSpPr>
                <a:spLocks noChangeAspect="1" noChangeArrowheads="1"/>
              </p:cNvSpPr>
              <p:nvPr/>
            </p:nvSpPr>
            <p:spPr bwMode="auto">
              <a:xfrm>
                <a:off x="504" y="140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4" name="Oval 266"/>
              <p:cNvSpPr>
                <a:spLocks noChangeAspect="1" noChangeArrowheads="1"/>
              </p:cNvSpPr>
              <p:nvPr/>
            </p:nvSpPr>
            <p:spPr bwMode="auto">
              <a:xfrm>
                <a:off x="400" y="1250"/>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5" name="Oval 267"/>
              <p:cNvSpPr>
                <a:spLocks noChangeAspect="1" noChangeArrowheads="1"/>
              </p:cNvSpPr>
              <p:nvPr/>
            </p:nvSpPr>
            <p:spPr bwMode="auto">
              <a:xfrm>
                <a:off x="441" y="115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6" name="Oval 268"/>
              <p:cNvSpPr>
                <a:spLocks noChangeAspect="1" noChangeArrowheads="1"/>
              </p:cNvSpPr>
              <p:nvPr/>
            </p:nvSpPr>
            <p:spPr bwMode="auto">
              <a:xfrm>
                <a:off x="539" y="120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7" name="Oval 269"/>
              <p:cNvSpPr>
                <a:spLocks noChangeAspect="1" noChangeArrowheads="1"/>
              </p:cNvSpPr>
              <p:nvPr/>
            </p:nvSpPr>
            <p:spPr bwMode="auto">
              <a:xfrm>
                <a:off x="445" y="121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8" name="Oval 270"/>
              <p:cNvSpPr>
                <a:spLocks noChangeAspect="1" noChangeArrowheads="1"/>
              </p:cNvSpPr>
              <p:nvPr/>
            </p:nvSpPr>
            <p:spPr bwMode="auto">
              <a:xfrm>
                <a:off x="707" y="116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39" name="Oval 271"/>
              <p:cNvSpPr>
                <a:spLocks noChangeAspect="1" noChangeArrowheads="1"/>
              </p:cNvSpPr>
              <p:nvPr/>
            </p:nvSpPr>
            <p:spPr bwMode="auto">
              <a:xfrm>
                <a:off x="406" y="120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0" name="Oval 272"/>
              <p:cNvSpPr>
                <a:spLocks noChangeAspect="1" noChangeArrowheads="1"/>
              </p:cNvSpPr>
              <p:nvPr/>
            </p:nvSpPr>
            <p:spPr bwMode="auto">
              <a:xfrm>
                <a:off x="484" y="118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1" name="Oval 273"/>
              <p:cNvSpPr>
                <a:spLocks noChangeAspect="1" noChangeArrowheads="1"/>
              </p:cNvSpPr>
              <p:nvPr/>
            </p:nvSpPr>
            <p:spPr bwMode="auto">
              <a:xfrm>
                <a:off x="751" y="117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2" name="Oval 274"/>
              <p:cNvSpPr>
                <a:spLocks noChangeAspect="1" noChangeArrowheads="1"/>
              </p:cNvSpPr>
              <p:nvPr/>
            </p:nvSpPr>
            <p:spPr bwMode="auto">
              <a:xfrm>
                <a:off x="576" y="112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3" name="Oval 275"/>
              <p:cNvSpPr>
                <a:spLocks noChangeAspect="1" noChangeArrowheads="1"/>
              </p:cNvSpPr>
              <p:nvPr/>
            </p:nvSpPr>
            <p:spPr bwMode="auto">
              <a:xfrm>
                <a:off x="532" y="116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4" name="Oval 276"/>
              <p:cNvSpPr>
                <a:spLocks noChangeAspect="1" noChangeArrowheads="1"/>
              </p:cNvSpPr>
              <p:nvPr/>
            </p:nvSpPr>
            <p:spPr bwMode="auto">
              <a:xfrm>
                <a:off x="664" y="117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5" name="Oval 277"/>
              <p:cNvSpPr>
                <a:spLocks noChangeAspect="1" noChangeArrowheads="1"/>
              </p:cNvSpPr>
              <p:nvPr/>
            </p:nvSpPr>
            <p:spPr bwMode="auto">
              <a:xfrm>
                <a:off x="623" y="111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6" name="Oval 278"/>
              <p:cNvSpPr>
                <a:spLocks noChangeAspect="1" noChangeArrowheads="1"/>
              </p:cNvSpPr>
              <p:nvPr/>
            </p:nvSpPr>
            <p:spPr bwMode="auto">
              <a:xfrm>
                <a:off x="527" y="1124"/>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7" name="Oval 279"/>
              <p:cNvSpPr>
                <a:spLocks noChangeAspect="1" noChangeArrowheads="1"/>
              </p:cNvSpPr>
              <p:nvPr/>
            </p:nvSpPr>
            <p:spPr bwMode="auto">
              <a:xfrm>
                <a:off x="667" y="1131"/>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8" name="Oval 280"/>
              <p:cNvSpPr>
                <a:spLocks noChangeAspect="1" noChangeArrowheads="1"/>
              </p:cNvSpPr>
              <p:nvPr/>
            </p:nvSpPr>
            <p:spPr bwMode="auto">
              <a:xfrm>
                <a:off x="485" y="1138"/>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49" name="Oval 281"/>
              <p:cNvSpPr>
                <a:spLocks noChangeAspect="1" noChangeArrowheads="1"/>
              </p:cNvSpPr>
              <p:nvPr/>
            </p:nvSpPr>
            <p:spPr bwMode="auto">
              <a:xfrm>
                <a:off x="640" y="120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0" name="Oval 282"/>
              <p:cNvSpPr>
                <a:spLocks noChangeAspect="1" noChangeArrowheads="1"/>
              </p:cNvSpPr>
              <p:nvPr/>
            </p:nvSpPr>
            <p:spPr bwMode="auto">
              <a:xfrm>
                <a:off x="585" y="116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1" name="Oval 283"/>
              <p:cNvSpPr>
                <a:spLocks noChangeAspect="1" noChangeArrowheads="1"/>
              </p:cNvSpPr>
              <p:nvPr/>
            </p:nvSpPr>
            <p:spPr bwMode="auto">
              <a:xfrm>
                <a:off x="3867" y="170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2" name="Oval 284"/>
              <p:cNvSpPr>
                <a:spLocks noChangeAspect="1" noChangeArrowheads="1"/>
              </p:cNvSpPr>
              <p:nvPr/>
            </p:nvSpPr>
            <p:spPr bwMode="auto">
              <a:xfrm>
                <a:off x="3964" y="143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3" name="Oval 285"/>
              <p:cNvSpPr>
                <a:spLocks noChangeAspect="1" noChangeArrowheads="1"/>
              </p:cNvSpPr>
              <p:nvPr/>
            </p:nvSpPr>
            <p:spPr bwMode="auto">
              <a:xfrm>
                <a:off x="3964" y="153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4" name="Oval 286"/>
              <p:cNvSpPr>
                <a:spLocks noChangeAspect="1" noChangeArrowheads="1"/>
              </p:cNvSpPr>
              <p:nvPr/>
            </p:nvSpPr>
            <p:spPr bwMode="auto">
              <a:xfrm>
                <a:off x="4042" y="167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5" name="Oval 287"/>
              <p:cNvSpPr>
                <a:spLocks noChangeAspect="1" noChangeArrowheads="1"/>
              </p:cNvSpPr>
              <p:nvPr/>
            </p:nvSpPr>
            <p:spPr bwMode="auto">
              <a:xfrm>
                <a:off x="3999" y="167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6" name="Oval 288"/>
              <p:cNvSpPr>
                <a:spLocks noChangeAspect="1" noChangeArrowheads="1"/>
              </p:cNvSpPr>
              <p:nvPr/>
            </p:nvSpPr>
            <p:spPr bwMode="auto">
              <a:xfrm>
                <a:off x="3992" y="1624"/>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7" name="Oval 289"/>
              <p:cNvSpPr>
                <a:spLocks noChangeAspect="1" noChangeArrowheads="1"/>
              </p:cNvSpPr>
              <p:nvPr/>
            </p:nvSpPr>
            <p:spPr bwMode="auto">
              <a:xfrm>
                <a:off x="3728" y="120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8" name="Oval 290"/>
              <p:cNvSpPr>
                <a:spLocks noChangeAspect="1" noChangeArrowheads="1"/>
              </p:cNvSpPr>
              <p:nvPr/>
            </p:nvSpPr>
            <p:spPr bwMode="auto">
              <a:xfrm>
                <a:off x="2409" y="130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59" name="Oval 291"/>
              <p:cNvSpPr>
                <a:spLocks noChangeAspect="1" noChangeArrowheads="1"/>
              </p:cNvSpPr>
              <p:nvPr/>
            </p:nvSpPr>
            <p:spPr bwMode="auto">
              <a:xfrm>
                <a:off x="2377" y="1268"/>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0" name="Oval 292"/>
              <p:cNvSpPr>
                <a:spLocks noChangeAspect="1" noChangeArrowheads="1"/>
              </p:cNvSpPr>
              <p:nvPr/>
            </p:nvSpPr>
            <p:spPr bwMode="auto">
              <a:xfrm>
                <a:off x="2307" y="123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1" name="Oval 293"/>
              <p:cNvSpPr>
                <a:spLocks noChangeAspect="1" noChangeArrowheads="1"/>
              </p:cNvSpPr>
              <p:nvPr/>
            </p:nvSpPr>
            <p:spPr bwMode="auto">
              <a:xfrm>
                <a:off x="2419" y="143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2" name="Oval 294"/>
              <p:cNvSpPr>
                <a:spLocks noChangeAspect="1" noChangeArrowheads="1"/>
              </p:cNvSpPr>
              <p:nvPr/>
            </p:nvSpPr>
            <p:spPr bwMode="auto">
              <a:xfrm>
                <a:off x="2459" y="171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3" name="Oval 295"/>
              <p:cNvSpPr>
                <a:spLocks noChangeAspect="1" noChangeArrowheads="1"/>
              </p:cNvSpPr>
              <p:nvPr/>
            </p:nvSpPr>
            <p:spPr bwMode="auto">
              <a:xfrm>
                <a:off x="2455" y="130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4" name="Oval 296"/>
              <p:cNvSpPr>
                <a:spLocks noChangeAspect="1" noChangeArrowheads="1"/>
              </p:cNvSpPr>
              <p:nvPr/>
            </p:nvSpPr>
            <p:spPr bwMode="auto">
              <a:xfrm>
                <a:off x="2417" y="125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5" name="Oval 297"/>
              <p:cNvSpPr>
                <a:spLocks noChangeAspect="1" noChangeArrowheads="1"/>
              </p:cNvSpPr>
              <p:nvPr/>
            </p:nvSpPr>
            <p:spPr bwMode="auto">
              <a:xfrm>
                <a:off x="2353" y="1235"/>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6" name="Oval 298"/>
              <p:cNvSpPr>
                <a:spLocks noChangeAspect="1" noChangeArrowheads="1"/>
              </p:cNvSpPr>
              <p:nvPr/>
            </p:nvSpPr>
            <p:spPr bwMode="auto">
              <a:xfrm>
                <a:off x="2380" y="140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7" name="Oval 299"/>
              <p:cNvSpPr>
                <a:spLocks noChangeAspect="1" noChangeArrowheads="1"/>
              </p:cNvSpPr>
              <p:nvPr/>
            </p:nvSpPr>
            <p:spPr bwMode="auto">
              <a:xfrm>
                <a:off x="2498" y="166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8" name="Oval 300"/>
              <p:cNvSpPr>
                <a:spLocks noChangeAspect="1" noChangeArrowheads="1"/>
              </p:cNvSpPr>
              <p:nvPr/>
            </p:nvSpPr>
            <p:spPr bwMode="auto">
              <a:xfrm>
                <a:off x="2165" y="168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69" name="Oval 301"/>
              <p:cNvSpPr>
                <a:spLocks noChangeAspect="1" noChangeArrowheads="1"/>
              </p:cNvSpPr>
              <p:nvPr/>
            </p:nvSpPr>
            <p:spPr bwMode="auto">
              <a:xfrm>
                <a:off x="2500" y="130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0" name="Oval 302"/>
              <p:cNvSpPr>
                <a:spLocks noChangeAspect="1" noChangeArrowheads="1"/>
              </p:cNvSpPr>
              <p:nvPr/>
            </p:nvSpPr>
            <p:spPr bwMode="auto">
              <a:xfrm>
                <a:off x="2462" y="125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1" name="Oval 303"/>
              <p:cNvSpPr>
                <a:spLocks noChangeAspect="1" noChangeArrowheads="1"/>
              </p:cNvSpPr>
              <p:nvPr/>
            </p:nvSpPr>
            <p:spPr bwMode="auto">
              <a:xfrm>
                <a:off x="2399" y="1209"/>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2" name="Oval 304"/>
              <p:cNvSpPr>
                <a:spLocks noChangeAspect="1" noChangeArrowheads="1"/>
              </p:cNvSpPr>
              <p:nvPr/>
            </p:nvSpPr>
            <p:spPr bwMode="auto">
              <a:xfrm>
                <a:off x="2340" y="137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3" name="Oval 305"/>
              <p:cNvSpPr>
                <a:spLocks noChangeAspect="1" noChangeArrowheads="1"/>
              </p:cNvSpPr>
              <p:nvPr/>
            </p:nvSpPr>
            <p:spPr bwMode="auto">
              <a:xfrm>
                <a:off x="2510" y="162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4" name="Oval 306"/>
              <p:cNvSpPr>
                <a:spLocks noChangeAspect="1" noChangeArrowheads="1"/>
              </p:cNvSpPr>
              <p:nvPr/>
            </p:nvSpPr>
            <p:spPr bwMode="auto">
              <a:xfrm>
                <a:off x="2198" y="171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5" name="Oval 307"/>
              <p:cNvSpPr>
                <a:spLocks noChangeAspect="1" noChangeArrowheads="1"/>
              </p:cNvSpPr>
              <p:nvPr/>
            </p:nvSpPr>
            <p:spPr bwMode="auto">
              <a:xfrm>
                <a:off x="2193" y="156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6" name="Oval 308"/>
              <p:cNvSpPr>
                <a:spLocks noChangeAspect="1" noChangeArrowheads="1"/>
              </p:cNvSpPr>
              <p:nvPr/>
            </p:nvSpPr>
            <p:spPr bwMode="auto">
              <a:xfrm>
                <a:off x="2508" y="125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7" name="Oval 309"/>
              <p:cNvSpPr>
                <a:spLocks noChangeAspect="1" noChangeArrowheads="1"/>
              </p:cNvSpPr>
              <p:nvPr/>
            </p:nvSpPr>
            <p:spPr bwMode="auto">
              <a:xfrm>
                <a:off x="2438" y="120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8" name="Oval 310"/>
              <p:cNvSpPr>
                <a:spLocks noChangeAspect="1" noChangeArrowheads="1"/>
              </p:cNvSpPr>
              <p:nvPr/>
            </p:nvSpPr>
            <p:spPr bwMode="auto">
              <a:xfrm>
                <a:off x="2300" y="135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79" name="Oval 311"/>
              <p:cNvSpPr>
                <a:spLocks noChangeAspect="1" noChangeArrowheads="1"/>
              </p:cNvSpPr>
              <p:nvPr/>
            </p:nvSpPr>
            <p:spPr bwMode="auto">
              <a:xfrm>
                <a:off x="2511" y="157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0" name="Oval 312"/>
              <p:cNvSpPr>
                <a:spLocks noChangeAspect="1" noChangeArrowheads="1"/>
              </p:cNvSpPr>
              <p:nvPr/>
            </p:nvSpPr>
            <p:spPr bwMode="auto">
              <a:xfrm>
                <a:off x="2238" y="174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1" name="Oval 313"/>
              <p:cNvSpPr>
                <a:spLocks noChangeAspect="1" noChangeArrowheads="1"/>
              </p:cNvSpPr>
              <p:nvPr/>
            </p:nvSpPr>
            <p:spPr bwMode="auto">
              <a:xfrm>
                <a:off x="2212" y="1679"/>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2" name="Oval 314"/>
              <p:cNvSpPr>
                <a:spLocks noChangeAspect="1" noChangeArrowheads="1"/>
              </p:cNvSpPr>
              <p:nvPr/>
            </p:nvSpPr>
            <p:spPr bwMode="auto">
              <a:xfrm>
                <a:off x="2411" y="167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3" name="Oval 315"/>
              <p:cNvSpPr>
                <a:spLocks noChangeAspect="1" noChangeArrowheads="1"/>
              </p:cNvSpPr>
              <p:nvPr/>
            </p:nvSpPr>
            <p:spPr bwMode="auto">
              <a:xfrm>
                <a:off x="2488" y="120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4" name="Oval 316"/>
              <p:cNvSpPr>
                <a:spLocks noChangeAspect="1" noChangeArrowheads="1"/>
              </p:cNvSpPr>
              <p:nvPr/>
            </p:nvSpPr>
            <p:spPr bwMode="auto">
              <a:xfrm>
                <a:off x="2262" y="132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5" name="Oval 317"/>
              <p:cNvSpPr>
                <a:spLocks noChangeAspect="1" noChangeArrowheads="1"/>
              </p:cNvSpPr>
              <p:nvPr/>
            </p:nvSpPr>
            <p:spPr bwMode="auto">
              <a:xfrm>
                <a:off x="2504" y="1524"/>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6" name="Oval 318"/>
              <p:cNvSpPr>
                <a:spLocks noChangeAspect="1" noChangeArrowheads="1"/>
              </p:cNvSpPr>
              <p:nvPr/>
            </p:nvSpPr>
            <p:spPr bwMode="auto">
              <a:xfrm>
                <a:off x="2284" y="175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7" name="Oval 319"/>
              <p:cNvSpPr>
                <a:spLocks noChangeAspect="1" noChangeArrowheads="1"/>
              </p:cNvSpPr>
              <p:nvPr/>
            </p:nvSpPr>
            <p:spPr bwMode="auto">
              <a:xfrm>
                <a:off x="2180" y="164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8" name="Oval 320"/>
              <p:cNvSpPr>
                <a:spLocks noChangeAspect="1" noChangeArrowheads="1"/>
              </p:cNvSpPr>
              <p:nvPr/>
            </p:nvSpPr>
            <p:spPr bwMode="auto">
              <a:xfrm>
                <a:off x="2468" y="161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89" name="Oval 321"/>
              <p:cNvSpPr>
                <a:spLocks noChangeAspect="1" noChangeArrowheads="1"/>
              </p:cNvSpPr>
              <p:nvPr/>
            </p:nvSpPr>
            <p:spPr bwMode="auto">
              <a:xfrm>
                <a:off x="2294" y="1709"/>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0" name="Oval 322"/>
              <p:cNvSpPr>
                <a:spLocks noChangeAspect="1" noChangeArrowheads="1"/>
              </p:cNvSpPr>
              <p:nvPr/>
            </p:nvSpPr>
            <p:spPr bwMode="auto">
              <a:xfrm>
                <a:off x="2262" y="125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1" name="Oval 323"/>
              <p:cNvSpPr>
                <a:spLocks noChangeAspect="1" noChangeArrowheads="1"/>
              </p:cNvSpPr>
              <p:nvPr/>
            </p:nvSpPr>
            <p:spPr bwMode="auto">
              <a:xfrm>
                <a:off x="2478" y="148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2" name="Oval 324"/>
              <p:cNvSpPr>
                <a:spLocks noChangeAspect="1" noChangeArrowheads="1"/>
              </p:cNvSpPr>
              <p:nvPr/>
            </p:nvSpPr>
            <p:spPr bwMode="auto">
              <a:xfrm>
                <a:off x="2330" y="175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3" name="Oval 325"/>
              <p:cNvSpPr>
                <a:spLocks noChangeAspect="1" noChangeArrowheads="1"/>
              </p:cNvSpPr>
              <p:nvPr/>
            </p:nvSpPr>
            <p:spPr bwMode="auto">
              <a:xfrm>
                <a:off x="2146" y="156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4" name="Oval 326"/>
              <p:cNvSpPr>
                <a:spLocks noChangeAspect="1" noChangeArrowheads="1"/>
              </p:cNvSpPr>
              <p:nvPr/>
            </p:nvSpPr>
            <p:spPr bwMode="auto">
              <a:xfrm>
                <a:off x="2471" y="156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5" name="Oval 327"/>
              <p:cNvSpPr>
                <a:spLocks noChangeAspect="1" noChangeArrowheads="1"/>
              </p:cNvSpPr>
              <p:nvPr/>
            </p:nvSpPr>
            <p:spPr bwMode="auto">
              <a:xfrm>
                <a:off x="2334" y="1709"/>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6" name="Oval 328"/>
              <p:cNvSpPr>
                <a:spLocks noChangeAspect="1" noChangeArrowheads="1"/>
              </p:cNvSpPr>
              <p:nvPr/>
            </p:nvSpPr>
            <p:spPr bwMode="auto">
              <a:xfrm>
                <a:off x="2329" y="142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7" name="Oval 329"/>
              <p:cNvSpPr>
                <a:spLocks noChangeAspect="1" noChangeArrowheads="1"/>
              </p:cNvSpPr>
              <p:nvPr/>
            </p:nvSpPr>
            <p:spPr bwMode="auto">
              <a:xfrm>
                <a:off x="2452" y="145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8" name="Oval 330"/>
              <p:cNvSpPr>
                <a:spLocks noChangeAspect="1" noChangeArrowheads="1"/>
              </p:cNvSpPr>
              <p:nvPr/>
            </p:nvSpPr>
            <p:spPr bwMode="auto">
              <a:xfrm>
                <a:off x="2382" y="174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099" name="Oval 331"/>
              <p:cNvSpPr>
                <a:spLocks noChangeAspect="1" noChangeArrowheads="1"/>
              </p:cNvSpPr>
              <p:nvPr/>
            </p:nvSpPr>
            <p:spPr bwMode="auto">
              <a:xfrm>
                <a:off x="2102" y="156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0" name="Oval 332"/>
              <p:cNvSpPr>
                <a:spLocks noChangeAspect="1" noChangeArrowheads="1"/>
              </p:cNvSpPr>
              <p:nvPr/>
            </p:nvSpPr>
            <p:spPr bwMode="auto">
              <a:xfrm>
                <a:off x="2213" y="161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1" name="Oval 333"/>
              <p:cNvSpPr>
                <a:spLocks noChangeAspect="1" noChangeArrowheads="1"/>
              </p:cNvSpPr>
              <p:nvPr/>
            </p:nvSpPr>
            <p:spPr bwMode="auto">
              <a:xfrm>
                <a:off x="2377" y="164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2" name="Oval 334"/>
              <p:cNvSpPr>
                <a:spLocks noChangeAspect="1" noChangeArrowheads="1"/>
              </p:cNvSpPr>
              <p:nvPr/>
            </p:nvSpPr>
            <p:spPr bwMode="auto">
              <a:xfrm>
                <a:off x="2371" y="145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3" name="Oval 335"/>
              <p:cNvSpPr>
                <a:spLocks noChangeAspect="1" noChangeArrowheads="1"/>
              </p:cNvSpPr>
              <p:nvPr/>
            </p:nvSpPr>
            <p:spPr bwMode="auto">
              <a:xfrm>
                <a:off x="2322" y="1511"/>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4" name="Oval 336"/>
              <p:cNvSpPr>
                <a:spLocks noChangeAspect="1" noChangeArrowheads="1"/>
              </p:cNvSpPr>
              <p:nvPr/>
            </p:nvSpPr>
            <p:spPr bwMode="auto">
              <a:xfrm>
                <a:off x="2414" y="1735"/>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5" name="Oval 337"/>
              <p:cNvSpPr>
                <a:spLocks noChangeAspect="1" noChangeArrowheads="1"/>
              </p:cNvSpPr>
              <p:nvPr/>
            </p:nvSpPr>
            <p:spPr bwMode="auto">
              <a:xfrm>
                <a:off x="2115" y="160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6" name="Oval 338"/>
              <p:cNvSpPr>
                <a:spLocks noChangeAspect="1" noChangeArrowheads="1"/>
              </p:cNvSpPr>
              <p:nvPr/>
            </p:nvSpPr>
            <p:spPr bwMode="auto">
              <a:xfrm>
                <a:off x="2240" y="1562"/>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7" name="Oval 339"/>
              <p:cNvSpPr>
                <a:spLocks noChangeAspect="1" noChangeArrowheads="1"/>
              </p:cNvSpPr>
              <p:nvPr/>
            </p:nvSpPr>
            <p:spPr bwMode="auto">
              <a:xfrm>
                <a:off x="2411" y="162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8" name="Oval 340"/>
              <p:cNvSpPr>
                <a:spLocks noChangeAspect="1" noChangeArrowheads="1"/>
              </p:cNvSpPr>
              <p:nvPr/>
            </p:nvSpPr>
            <p:spPr bwMode="auto">
              <a:xfrm>
                <a:off x="2288" y="166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09" name="Oval 341"/>
              <p:cNvSpPr>
                <a:spLocks noChangeAspect="1" noChangeArrowheads="1"/>
              </p:cNvSpPr>
              <p:nvPr/>
            </p:nvSpPr>
            <p:spPr bwMode="auto">
              <a:xfrm>
                <a:off x="2361" y="154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0" name="Oval 342"/>
              <p:cNvSpPr>
                <a:spLocks noChangeAspect="1" noChangeArrowheads="1"/>
              </p:cNvSpPr>
              <p:nvPr/>
            </p:nvSpPr>
            <p:spPr bwMode="auto">
              <a:xfrm>
                <a:off x="2375" y="1510"/>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1" name="Oval 343"/>
              <p:cNvSpPr>
                <a:spLocks noChangeAspect="1" noChangeArrowheads="1"/>
              </p:cNvSpPr>
              <p:nvPr/>
            </p:nvSpPr>
            <p:spPr bwMode="auto">
              <a:xfrm>
                <a:off x="2135" y="1644"/>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2" name="Oval 344"/>
              <p:cNvSpPr>
                <a:spLocks noChangeAspect="1" noChangeArrowheads="1"/>
              </p:cNvSpPr>
              <p:nvPr/>
            </p:nvSpPr>
            <p:spPr bwMode="auto">
              <a:xfrm>
                <a:off x="2162" y="1605"/>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3" name="Oval 345"/>
              <p:cNvSpPr>
                <a:spLocks noChangeAspect="1" noChangeArrowheads="1"/>
              </p:cNvSpPr>
              <p:nvPr/>
            </p:nvSpPr>
            <p:spPr bwMode="auto">
              <a:xfrm>
                <a:off x="2373" y="169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4" name="Oval 346"/>
              <p:cNvSpPr>
                <a:spLocks noChangeAspect="1" noChangeArrowheads="1"/>
              </p:cNvSpPr>
              <p:nvPr/>
            </p:nvSpPr>
            <p:spPr bwMode="auto">
              <a:xfrm>
                <a:off x="2256" y="169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5" name="Oval 347"/>
              <p:cNvSpPr>
                <a:spLocks noChangeAspect="1" noChangeArrowheads="1"/>
              </p:cNvSpPr>
              <p:nvPr/>
            </p:nvSpPr>
            <p:spPr bwMode="auto">
              <a:xfrm>
                <a:off x="2382" y="1587"/>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6" name="Oval 348"/>
              <p:cNvSpPr>
                <a:spLocks noChangeAspect="1" noChangeArrowheads="1"/>
              </p:cNvSpPr>
              <p:nvPr/>
            </p:nvSpPr>
            <p:spPr bwMode="auto">
              <a:xfrm>
                <a:off x="2414" y="149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7" name="Oval 349"/>
              <p:cNvSpPr>
                <a:spLocks noChangeAspect="1" noChangeArrowheads="1"/>
              </p:cNvSpPr>
              <p:nvPr/>
            </p:nvSpPr>
            <p:spPr bwMode="auto">
              <a:xfrm>
                <a:off x="2367" y="162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8" name="Oval 350"/>
              <p:cNvSpPr>
                <a:spLocks noChangeAspect="1" noChangeArrowheads="1"/>
              </p:cNvSpPr>
              <p:nvPr/>
            </p:nvSpPr>
            <p:spPr bwMode="auto">
              <a:xfrm>
                <a:off x="2260" y="161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19" name="Oval 351"/>
              <p:cNvSpPr>
                <a:spLocks noChangeAspect="1" noChangeArrowheads="1"/>
              </p:cNvSpPr>
              <p:nvPr/>
            </p:nvSpPr>
            <p:spPr bwMode="auto">
              <a:xfrm>
                <a:off x="2333" y="166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0" name="Oval 352"/>
              <p:cNvSpPr>
                <a:spLocks noChangeAspect="1" noChangeArrowheads="1"/>
              </p:cNvSpPr>
              <p:nvPr/>
            </p:nvSpPr>
            <p:spPr bwMode="auto">
              <a:xfrm>
                <a:off x="2241" y="164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1" name="Oval 353"/>
              <p:cNvSpPr>
                <a:spLocks noChangeAspect="1" noChangeArrowheads="1"/>
              </p:cNvSpPr>
              <p:nvPr/>
            </p:nvSpPr>
            <p:spPr bwMode="auto">
              <a:xfrm>
                <a:off x="2412" y="154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2" name="Oval 354"/>
              <p:cNvSpPr>
                <a:spLocks noChangeAspect="1" noChangeArrowheads="1"/>
              </p:cNvSpPr>
              <p:nvPr/>
            </p:nvSpPr>
            <p:spPr bwMode="auto">
              <a:xfrm>
                <a:off x="2428" y="158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3" name="Oval 355"/>
              <p:cNvSpPr>
                <a:spLocks noChangeAspect="1" noChangeArrowheads="1"/>
              </p:cNvSpPr>
              <p:nvPr/>
            </p:nvSpPr>
            <p:spPr bwMode="auto">
              <a:xfrm>
                <a:off x="2452" y="152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4" name="Oval 356"/>
              <p:cNvSpPr>
                <a:spLocks noChangeAspect="1" noChangeArrowheads="1"/>
              </p:cNvSpPr>
              <p:nvPr/>
            </p:nvSpPr>
            <p:spPr bwMode="auto">
              <a:xfrm>
                <a:off x="2328" y="1474"/>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5" name="Oval 357"/>
              <p:cNvSpPr>
                <a:spLocks noChangeAspect="1" noChangeArrowheads="1"/>
              </p:cNvSpPr>
              <p:nvPr/>
            </p:nvSpPr>
            <p:spPr bwMode="auto">
              <a:xfrm>
                <a:off x="2279" y="1484"/>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6" name="Oval 358"/>
              <p:cNvSpPr>
                <a:spLocks noChangeAspect="1" noChangeArrowheads="1"/>
              </p:cNvSpPr>
              <p:nvPr/>
            </p:nvSpPr>
            <p:spPr bwMode="auto">
              <a:xfrm>
                <a:off x="2234" y="145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7" name="Oval 359"/>
              <p:cNvSpPr>
                <a:spLocks noChangeAspect="1" noChangeArrowheads="1"/>
              </p:cNvSpPr>
              <p:nvPr/>
            </p:nvSpPr>
            <p:spPr bwMode="auto">
              <a:xfrm>
                <a:off x="2189" y="142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8" name="Oval 360"/>
              <p:cNvSpPr>
                <a:spLocks noChangeAspect="1" noChangeArrowheads="1"/>
              </p:cNvSpPr>
              <p:nvPr/>
            </p:nvSpPr>
            <p:spPr bwMode="auto">
              <a:xfrm>
                <a:off x="2151" y="139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29" name="Oval 361"/>
              <p:cNvSpPr>
                <a:spLocks noChangeAspect="1" noChangeArrowheads="1"/>
              </p:cNvSpPr>
              <p:nvPr/>
            </p:nvSpPr>
            <p:spPr bwMode="auto">
              <a:xfrm>
                <a:off x="2130" y="134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0" name="Oval 362"/>
              <p:cNvSpPr>
                <a:spLocks noChangeAspect="1" noChangeArrowheads="1"/>
              </p:cNvSpPr>
              <p:nvPr/>
            </p:nvSpPr>
            <p:spPr bwMode="auto">
              <a:xfrm>
                <a:off x="2119" y="129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1" name="Oval 363"/>
              <p:cNvSpPr>
                <a:spLocks noChangeAspect="1" noChangeArrowheads="1"/>
              </p:cNvSpPr>
              <p:nvPr/>
            </p:nvSpPr>
            <p:spPr bwMode="auto">
              <a:xfrm>
                <a:off x="2219" y="128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2" name="Oval 364"/>
              <p:cNvSpPr>
                <a:spLocks noChangeAspect="1" noChangeArrowheads="1"/>
              </p:cNvSpPr>
              <p:nvPr/>
            </p:nvSpPr>
            <p:spPr bwMode="auto">
              <a:xfrm>
                <a:off x="2169" y="129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3" name="Oval 365"/>
              <p:cNvSpPr>
                <a:spLocks noChangeAspect="1" noChangeArrowheads="1"/>
              </p:cNvSpPr>
              <p:nvPr/>
            </p:nvSpPr>
            <p:spPr bwMode="auto">
              <a:xfrm>
                <a:off x="2202" y="1252"/>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4" name="Oval 366"/>
              <p:cNvSpPr>
                <a:spLocks noChangeAspect="1" noChangeArrowheads="1"/>
              </p:cNvSpPr>
              <p:nvPr/>
            </p:nvSpPr>
            <p:spPr bwMode="auto">
              <a:xfrm>
                <a:off x="2176" y="1353"/>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5" name="Oval 367"/>
              <p:cNvSpPr>
                <a:spLocks noChangeAspect="1" noChangeArrowheads="1"/>
              </p:cNvSpPr>
              <p:nvPr/>
            </p:nvSpPr>
            <p:spPr bwMode="auto">
              <a:xfrm>
                <a:off x="2209" y="1328"/>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6" name="Oval 368"/>
              <p:cNvSpPr>
                <a:spLocks noChangeAspect="1" noChangeArrowheads="1"/>
              </p:cNvSpPr>
              <p:nvPr/>
            </p:nvSpPr>
            <p:spPr bwMode="auto">
              <a:xfrm>
                <a:off x="2165" y="124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7" name="Oval 369"/>
              <p:cNvSpPr>
                <a:spLocks noChangeAspect="1" noChangeArrowheads="1"/>
              </p:cNvSpPr>
              <p:nvPr/>
            </p:nvSpPr>
            <p:spPr bwMode="auto">
              <a:xfrm>
                <a:off x="2238" y="1421"/>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8" name="Oval 370"/>
              <p:cNvSpPr>
                <a:spLocks noChangeAspect="1" noChangeArrowheads="1"/>
              </p:cNvSpPr>
              <p:nvPr/>
            </p:nvSpPr>
            <p:spPr bwMode="auto">
              <a:xfrm>
                <a:off x="2291" y="143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39" name="Oval 371"/>
              <p:cNvSpPr>
                <a:spLocks noChangeAspect="1" noChangeArrowheads="1"/>
              </p:cNvSpPr>
              <p:nvPr/>
            </p:nvSpPr>
            <p:spPr bwMode="auto">
              <a:xfrm>
                <a:off x="2269" y="120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0" name="Oval 372"/>
              <p:cNvSpPr>
                <a:spLocks noChangeAspect="1" noChangeArrowheads="1"/>
              </p:cNvSpPr>
              <p:nvPr/>
            </p:nvSpPr>
            <p:spPr bwMode="auto">
              <a:xfrm>
                <a:off x="2278" y="139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1" name="Oval 373"/>
              <p:cNvSpPr>
                <a:spLocks noChangeAspect="1" noChangeArrowheads="1"/>
              </p:cNvSpPr>
              <p:nvPr/>
            </p:nvSpPr>
            <p:spPr bwMode="auto">
              <a:xfrm>
                <a:off x="2238" y="1365"/>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2" name="Oval 374"/>
              <p:cNvSpPr>
                <a:spLocks noChangeAspect="1" noChangeArrowheads="1"/>
              </p:cNvSpPr>
              <p:nvPr/>
            </p:nvSpPr>
            <p:spPr bwMode="auto">
              <a:xfrm>
                <a:off x="2203" y="1393"/>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3" name="Oval 375"/>
              <p:cNvSpPr>
                <a:spLocks noChangeAspect="1" noChangeArrowheads="1"/>
              </p:cNvSpPr>
              <p:nvPr/>
            </p:nvSpPr>
            <p:spPr bwMode="auto">
              <a:xfrm>
                <a:off x="2118" y="123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4" name="Oval 376"/>
              <p:cNvSpPr>
                <a:spLocks noChangeAspect="1" noChangeArrowheads="1"/>
              </p:cNvSpPr>
              <p:nvPr/>
            </p:nvSpPr>
            <p:spPr bwMode="auto">
              <a:xfrm>
                <a:off x="2160" y="114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5" name="Oval 377"/>
              <p:cNvSpPr>
                <a:spLocks noChangeAspect="1" noChangeArrowheads="1"/>
              </p:cNvSpPr>
              <p:nvPr/>
            </p:nvSpPr>
            <p:spPr bwMode="auto">
              <a:xfrm>
                <a:off x="2311" y="1193"/>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6" name="Oval 378"/>
              <p:cNvSpPr>
                <a:spLocks noChangeAspect="1" noChangeArrowheads="1"/>
              </p:cNvSpPr>
              <p:nvPr/>
            </p:nvSpPr>
            <p:spPr bwMode="auto">
              <a:xfrm>
                <a:off x="2218" y="116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7" name="Oval 379"/>
              <p:cNvSpPr>
                <a:spLocks noChangeAspect="1" noChangeArrowheads="1"/>
              </p:cNvSpPr>
              <p:nvPr/>
            </p:nvSpPr>
            <p:spPr bwMode="auto">
              <a:xfrm>
                <a:off x="2433" y="1147"/>
                <a:ext cx="45"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8" name="Oval 380"/>
              <p:cNvSpPr>
                <a:spLocks noChangeAspect="1" noChangeArrowheads="1"/>
              </p:cNvSpPr>
              <p:nvPr/>
            </p:nvSpPr>
            <p:spPr bwMode="auto">
              <a:xfrm>
                <a:off x="2132" y="118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49" name="Oval 381"/>
              <p:cNvSpPr>
                <a:spLocks noChangeAspect="1" noChangeArrowheads="1"/>
              </p:cNvSpPr>
              <p:nvPr/>
            </p:nvSpPr>
            <p:spPr bwMode="auto">
              <a:xfrm>
                <a:off x="2264" y="1158"/>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0" name="Oval 382"/>
              <p:cNvSpPr>
                <a:spLocks noChangeAspect="1" noChangeArrowheads="1"/>
              </p:cNvSpPr>
              <p:nvPr/>
            </p:nvSpPr>
            <p:spPr bwMode="auto">
              <a:xfrm>
                <a:off x="2470" y="1166"/>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1" name="Oval 383"/>
              <p:cNvSpPr>
                <a:spLocks noChangeAspect="1" noChangeArrowheads="1"/>
              </p:cNvSpPr>
              <p:nvPr/>
            </p:nvSpPr>
            <p:spPr bwMode="auto">
              <a:xfrm>
                <a:off x="2294" y="1111"/>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2" name="Oval 384"/>
              <p:cNvSpPr>
                <a:spLocks noChangeAspect="1" noChangeArrowheads="1"/>
              </p:cNvSpPr>
              <p:nvPr/>
            </p:nvSpPr>
            <p:spPr bwMode="auto">
              <a:xfrm>
                <a:off x="2306" y="114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3" name="Oval 385"/>
              <p:cNvSpPr>
                <a:spLocks noChangeAspect="1" noChangeArrowheads="1"/>
              </p:cNvSpPr>
              <p:nvPr/>
            </p:nvSpPr>
            <p:spPr bwMode="auto">
              <a:xfrm>
                <a:off x="2397" y="116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4" name="Oval 386"/>
              <p:cNvSpPr>
                <a:spLocks noChangeAspect="1" noChangeArrowheads="1"/>
              </p:cNvSpPr>
              <p:nvPr/>
            </p:nvSpPr>
            <p:spPr bwMode="auto">
              <a:xfrm>
                <a:off x="2341" y="110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5" name="Oval 387"/>
              <p:cNvSpPr>
                <a:spLocks noChangeAspect="1" noChangeArrowheads="1"/>
              </p:cNvSpPr>
              <p:nvPr/>
            </p:nvSpPr>
            <p:spPr bwMode="auto">
              <a:xfrm>
                <a:off x="2245" y="111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6" name="Oval 388"/>
              <p:cNvSpPr>
                <a:spLocks noChangeAspect="1" noChangeArrowheads="1"/>
              </p:cNvSpPr>
              <p:nvPr/>
            </p:nvSpPr>
            <p:spPr bwMode="auto">
              <a:xfrm>
                <a:off x="2385" y="1120"/>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7" name="Oval 389"/>
              <p:cNvSpPr>
                <a:spLocks noChangeAspect="1" noChangeArrowheads="1"/>
              </p:cNvSpPr>
              <p:nvPr/>
            </p:nvSpPr>
            <p:spPr bwMode="auto">
              <a:xfrm>
                <a:off x="2204" y="112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8" name="Oval 390"/>
              <p:cNvSpPr>
                <a:spLocks noChangeAspect="1" noChangeArrowheads="1"/>
              </p:cNvSpPr>
              <p:nvPr/>
            </p:nvSpPr>
            <p:spPr bwMode="auto">
              <a:xfrm>
                <a:off x="2356" y="119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59" name="Oval 391"/>
              <p:cNvSpPr>
                <a:spLocks noChangeAspect="1" noChangeArrowheads="1"/>
              </p:cNvSpPr>
              <p:nvPr/>
            </p:nvSpPr>
            <p:spPr bwMode="auto">
              <a:xfrm>
                <a:off x="2351" y="1155"/>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0" name="Oval 392"/>
              <p:cNvSpPr>
                <a:spLocks noChangeAspect="1" noChangeArrowheads="1"/>
              </p:cNvSpPr>
              <p:nvPr/>
            </p:nvSpPr>
            <p:spPr bwMode="auto">
              <a:xfrm>
                <a:off x="895" y="172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1" name="Oval 393"/>
              <p:cNvSpPr>
                <a:spLocks noChangeAspect="1" noChangeArrowheads="1"/>
              </p:cNvSpPr>
              <p:nvPr/>
            </p:nvSpPr>
            <p:spPr bwMode="auto">
              <a:xfrm>
                <a:off x="994" y="172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2" name="Oval 394"/>
              <p:cNvSpPr>
                <a:spLocks noChangeAspect="1" noChangeArrowheads="1"/>
              </p:cNvSpPr>
              <p:nvPr/>
            </p:nvSpPr>
            <p:spPr bwMode="auto">
              <a:xfrm>
                <a:off x="943" y="172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3" name="Oval 395"/>
              <p:cNvSpPr>
                <a:spLocks noChangeAspect="1" noChangeArrowheads="1"/>
              </p:cNvSpPr>
              <p:nvPr/>
            </p:nvSpPr>
            <p:spPr bwMode="auto">
              <a:xfrm>
                <a:off x="903" y="166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4" name="Oval 396"/>
              <p:cNvSpPr>
                <a:spLocks noChangeAspect="1" noChangeArrowheads="1"/>
              </p:cNvSpPr>
              <p:nvPr/>
            </p:nvSpPr>
            <p:spPr bwMode="auto">
              <a:xfrm>
                <a:off x="1002" y="166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5" name="Oval 397"/>
              <p:cNvSpPr>
                <a:spLocks noChangeAspect="1" noChangeArrowheads="1"/>
              </p:cNvSpPr>
              <p:nvPr/>
            </p:nvSpPr>
            <p:spPr bwMode="auto">
              <a:xfrm>
                <a:off x="951" y="166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6" name="Oval 398"/>
              <p:cNvSpPr>
                <a:spLocks noChangeAspect="1" noChangeArrowheads="1"/>
              </p:cNvSpPr>
              <p:nvPr/>
            </p:nvSpPr>
            <p:spPr bwMode="auto">
              <a:xfrm>
                <a:off x="911" y="161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7" name="Oval 399"/>
              <p:cNvSpPr>
                <a:spLocks noChangeAspect="1" noChangeArrowheads="1"/>
              </p:cNvSpPr>
              <p:nvPr/>
            </p:nvSpPr>
            <p:spPr bwMode="auto">
              <a:xfrm>
                <a:off x="1009" y="1615"/>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8" name="Oval 400"/>
              <p:cNvSpPr>
                <a:spLocks noChangeAspect="1" noChangeArrowheads="1"/>
              </p:cNvSpPr>
              <p:nvPr/>
            </p:nvSpPr>
            <p:spPr bwMode="auto">
              <a:xfrm>
                <a:off x="958" y="1615"/>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69" name="Oval 401"/>
              <p:cNvSpPr>
                <a:spLocks noChangeAspect="1" noChangeArrowheads="1"/>
              </p:cNvSpPr>
              <p:nvPr/>
            </p:nvSpPr>
            <p:spPr bwMode="auto">
              <a:xfrm>
                <a:off x="925" y="155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0" name="Oval 402"/>
              <p:cNvSpPr>
                <a:spLocks noChangeAspect="1" noChangeArrowheads="1"/>
              </p:cNvSpPr>
              <p:nvPr/>
            </p:nvSpPr>
            <p:spPr bwMode="auto">
              <a:xfrm>
                <a:off x="1024" y="155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1" name="Oval 403"/>
              <p:cNvSpPr>
                <a:spLocks noChangeAspect="1" noChangeArrowheads="1"/>
              </p:cNvSpPr>
              <p:nvPr/>
            </p:nvSpPr>
            <p:spPr bwMode="auto">
              <a:xfrm>
                <a:off x="972" y="155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2" name="Oval 404"/>
              <p:cNvSpPr>
                <a:spLocks noChangeAspect="1" noChangeArrowheads="1"/>
              </p:cNvSpPr>
              <p:nvPr/>
            </p:nvSpPr>
            <p:spPr bwMode="auto">
              <a:xfrm>
                <a:off x="935" y="1502"/>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3" name="Oval 405"/>
              <p:cNvSpPr>
                <a:spLocks noChangeAspect="1" noChangeArrowheads="1"/>
              </p:cNvSpPr>
              <p:nvPr/>
            </p:nvSpPr>
            <p:spPr bwMode="auto">
              <a:xfrm>
                <a:off x="1034" y="150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4" name="Oval 406"/>
              <p:cNvSpPr>
                <a:spLocks noChangeAspect="1" noChangeArrowheads="1"/>
              </p:cNvSpPr>
              <p:nvPr/>
            </p:nvSpPr>
            <p:spPr bwMode="auto">
              <a:xfrm>
                <a:off x="983" y="1503"/>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5" name="Oval 407"/>
              <p:cNvSpPr>
                <a:spLocks noChangeAspect="1" noChangeArrowheads="1"/>
              </p:cNvSpPr>
              <p:nvPr/>
            </p:nvSpPr>
            <p:spPr bwMode="auto">
              <a:xfrm>
                <a:off x="943" y="144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6" name="Oval 408"/>
              <p:cNvSpPr>
                <a:spLocks noChangeAspect="1" noChangeArrowheads="1"/>
              </p:cNvSpPr>
              <p:nvPr/>
            </p:nvSpPr>
            <p:spPr bwMode="auto">
              <a:xfrm>
                <a:off x="1042" y="144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7" name="Oval 409"/>
              <p:cNvSpPr>
                <a:spLocks noChangeAspect="1" noChangeArrowheads="1"/>
              </p:cNvSpPr>
              <p:nvPr/>
            </p:nvSpPr>
            <p:spPr bwMode="auto">
              <a:xfrm>
                <a:off x="991" y="1449"/>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8" name="Oval 410"/>
              <p:cNvSpPr>
                <a:spLocks noChangeAspect="1" noChangeArrowheads="1"/>
              </p:cNvSpPr>
              <p:nvPr/>
            </p:nvSpPr>
            <p:spPr bwMode="auto">
              <a:xfrm>
                <a:off x="950" y="139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79" name="Oval 411"/>
              <p:cNvSpPr>
                <a:spLocks noChangeAspect="1" noChangeArrowheads="1"/>
              </p:cNvSpPr>
              <p:nvPr/>
            </p:nvSpPr>
            <p:spPr bwMode="auto">
              <a:xfrm>
                <a:off x="1049" y="139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0" name="Oval 412"/>
              <p:cNvSpPr>
                <a:spLocks noChangeAspect="1" noChangeArrowheads="1"/>
              </p:cNvSpPr>
              <p:nvPr/>
            </p:nvSpPr>
            <p:spPr bwMode="auto">
              <a:xfrm>
                <a:off x="997" y="1395"/>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1" name="Oval 413"/>
              <p:cNvSpPr>
                <a:spLocks noChangeAspect="1" noChangeArrowheads="1"/>
              </p:cNvSpPr>
              <p:nvPr/>
            </p:nvSpPr>
            <p:spPr bwMode="auto">
              <a:xfrm>
                <a:off x="964" y="134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2" name="Oval 414"/>
              <p:cNvSpPr>
                <a:spLocks noChangeAspect="1" noChangeArrowheads="1"/>
              </p:cNvSpPr>
              <p:nvPr/>
            </p:nvSpPr>
            <p:spPr bwMode="auto">
              <a:xfrm>
                <a:off x="1062" y="134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3" name="Oval 415"/>
              <p:cNvSpPr>
                <a:spLocks noChangeAspect="1" noChangeArrowheads="1"/>
              </p:cNvSpPr>
              <p:nvPr/>
            </p:nvSpPr>
            <p:spPr bwMode="auto">
              <a:xfrm>
                <a:off x="1011" y="134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4" name="Oval 416"/>
              <p:cNvSpPr>
                <a:spLocks noChangeAspect="1" noChangeArrowheads="1"/>
              </p:cNvSpPr>
              <p:nvPr/>
            </p:nvSpPr>
            <p:spPr bwMode="auto">
              <a:xfrm>
                <a:off x="972" y="128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5" name="Oval 417"/>
              <p:cNvSpPr>
                <a:spLocks noChangeAspect="1" noChangeArrowheads="1"/>
              </p:cNvSpPr>
              <p:nvPr/>
            </p:nvSpPr>
            <p:spPr bwMode="auto">
              <a:xfrm>
                <a:off x="1070" y="128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6" name="Oval 418"/>
              <p:cNvSpPr>
                <a:spLocks noChangeAspect="1" noChangeArrowheads="1"/>
              </p:cNvSpPr>
              <p:nvPr/>
            </p:nvSpPr>
            <p:spPr bwMode="auto">
              <a:xfrm>
                <a:off x="1019" y="128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7" name="Oval 419"/>
              <p:cNvSpPr>
                <a:spLocks noChangeAspect="1" noChangeArrowheads="1"/>
              </p:cNvSpPr>
              <p:nvPr/>
            </p:nvSpPr>
            <p:spPr bwMode="auto">
              <a:xfrm>
                <a:off x="980" y="123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8" name="Oval 420"/>
              <p:cNvSpPr>
                <a:spLocks noChangeAspect="1" noChangeArrowheads="1"/>
              </p:cNvSpPr>
              <p:nvPr/>
            </p:nvSpPr>
            <p:spPr bwMode="auto">
              <a:xfrm>
                <a:off x="1079" y="123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89" name="Oval 421"/>
              <p:cNvSpPr>
                <a:spLocks noChangeAspect="1" noChangeArrowheads="1"/>
              </p:cNvSpPr>
              <p:nvPr/>
            </p:nvSpPr>
            <p:spPr bwMode="auto">
              <a:xfrm>
                <a:off x="1026" y="123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0" name="Oval 422"/>
              <p:cNvSpPr>
                <a:spLocks noChangeAspect="1" noChangeArrowheads="1"/>
              </p:cNvSpPr>
              <p:nvPr/>
            </p:nvSpPr>
            <p:spPr bwMode="auto">
              <a:xfrm>
                <a:off x="987" y="117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1" name="Oval 423"/>
              <p:cNvSpPr>
                <a:spLocks noChangeAspect="1" noChangeArrowheads="1"/>
              </p:cNvSpPr>
              <p:nvPr/>
            </p:nvSpPr>
            <p:spPr bwMode="auto">
              <a:xfrm>
                <a:off x="1086" y="118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2" name="Oval 424"/>
              <p:cNvSpPr>
                <a:spLocks noChangeAspect="1" noChangeArrowheads="1"/>
              </p:cNvSpPr>
              <p:nvPr/>
            </p:nvSpPr>
            <p:spPr bwMode="auto">
              <a:xfrm>
                <a:off x="1034" y="118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3" name="Oval 425"/>
              <p:cNvSpPr>
                <a:spLocks noChangeAspect="1" noChangeArrowheads="1"/>
              </p:cNvSpPr>
              <p:nvPr/>
            </p:nvSpPr>
            <p:spPr bwMode="auto">
              <a:xfrm flipH="1">
                <a:off x="1284" y="172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4" name="Oval 426"/>
              <p:cNvSpPr>
                <a:spLocks noChangeAspect="1" noChangeArrowheads="1"/>
              </p:cNvSpPr>
              <p:nvPr/>
            </p:nvSpPr>
            <p:spPr bwMode="auto">
              <a:xfrm flipH="1">
                <a:off x="1185" y="1726"/>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5" name="Oval 427"/>
              <p:cNvSpPr>
                <a:spLocks noChangeAspect="1" noChangeArrowheads="1"/>
              </p:cNvSpPr>
              <p:nvPr/>
            </p:nvSpPr>
            <p:spPr bwMode="auto">
              <a:xfrm flipH="1">
                <a:off x="1237" y="1726"/>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6" name="Oval 428"/>
              <p:cNvSpPr>
                <a:spLocks noChangeAspect="1" noChangeArrowheads="1"/>
              </p:cNvSpPr>
              <p:nvPr/>
            </p:nvSpPr>
            <p:spPr bwMode="auto">
              <a:xfrm flipH="1">
                <a:off x="1276" y="1669"/>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7" name="Oval 429"/>
              <p:cNvSpPr>
                <a:spLocks noChangeAspect="1" noChangeArrowheads="1"/>
              </p:cNvSpPr>
              <p:nvPr/>
            </p:nvSpPr>
            <p:spPr bwMode="auto">
              <a:xfrm flipH="1">
                <a:off x="1177" y="167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8" name="Oval 430"/>
              <p:cNvSpPr>
                <a:spLocks noChangeAspect="1" noChangeArrowheads="1"/>
              </p:cNvSpPr>
              <p:nvPr/>
            </p:nvSpPr>
            <p:spPr bwMode="auto">
              <a:xfrm flipH="1">
                <a:off x="1228" y="167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199" name="Oval 431"/>
              <p:cNvSpPr>
                <a:spLocks noChangeAspect="1" noChangeArrowheads="1"/>
              </p:cNvSpPr>
              <p:nvPr/>
            </p:nvSpPr>
            <p:spPr bwMode="auto">
              <a:xfrm flipH="1">
                <a:off x="1269" y="161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0" name="Oval 432"/>
              <p:cNvSpPr>
                <a:spLocks noChangeAspect="1" noChangeArrowheads="1"/>
              </p:cNvSpPr>
              <p:nvPr/>
            </p:nvSpPr>
            <p:spPr bwMode="auto">
              <a:xfrm flipH="1">
                <a:off x="1170" y="161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1" name="Oval 433"/>
              <p:cNvSpPr>
                <a:spLocks noChangeAspect="1" noChangeArrowheads="1"/>
              </p:cNvSpPr>
              <p:nvPr/>
            </p:nvSpPr>
            <p:spPr bwMode="auto">
              <a:xfrm flipH="1">
                <a:off x="1222" y="161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2" name="Oval 434"/>
              <p:cNvSpPr>
                <a:spLocks noChangeAspect="1" noChangeArrowheads="1"/>
              </p:cNvSpPr>
              <p:nvPr/>
            </p:nvSpPr>
            <p:spPr bwMode="auto">
              <a:xfrm flipH="1">
                <a:off x="1255" y="156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3" name="Oval 435"/>
              <p:cNvSpPr>
                <a:spLocks noChangeAspect="1" noChangeArrowheads="1"/>
              </p:cNvSpPr>
              <p:nvPr/>
            </p:nvSpPr>
            <p:spPr bwMode="auto">
              <a:xfrm flipH="1">
                <a:off x="1157" y="1563"/>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4" name="Oval 436"/>
              <p:cNvSpPr>
                <a:spLocks noChangeAspect="1" noChangeArrowheads="1"/>
              </p:cNvSpPr>
              <p:nvPr/>
            </p:nvSpPr>
            <p:spPr bwMode="auto">
              <a:xfrm flipH="1">
                <a:off x="1208" y="1563"/>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5" name="Oval 437"/>
              <p:cNvSpPr>
                <a:spLocks noChangeAspect="1" noChangeArrowheads="1"/>
              </p:cNvSpPr>
              <p:nvPr/>
            </p:nvSpPr>
            <p:spPr bwMode="auto">
              <a:xfrm flipH="1">
                <a:off x="1245" y="1504"/>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6" name="Oval 438"/>
              <p:cNvSpPr>
                <a:spLocks noChangeAspect="1" noChangeArrowheads="1"/>
              </p:cNvSpPr>
              <p:nvPr/>
            </p:nvSpPr>
            <p:spPr bwMode="auto">
              <a:xfrm flipH="1">
                <a:off x="1146" y="150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7" name="Oval 439"/>
              <p:cNvSpPr>
                <a:spLocks noChangeAspect="1" noChangeArrowheads="1"/>
              </p:cNvSpPr>
              <p:nvPr/>
            </p:nvSpPr>
            <p:spPr bwMode="auto">
              <a:xfrm flipH="1">
                <a:off x="1197" y="150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8" name="Oval 440"/>
              <p:cNvSpPr>
                <a:spLocks noChangeAspect="1" noChangeArrowheads="1"/>
              </p:cNvSpPr>
              <p:nvPr/>
            </p:nvSpPr>
            <p:spPr bwMode="auto">
              <a:xfrm flipH="1">
                <a:off x="1237" y="145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09" name="Oval 441"/>
              <p:cNvSpPr>
                <a:spLocks noChangeAspect="1" noChangeArrowheads="1"/>
              </p:cNvSpPr>
              <p:nvPr/>
            </p:nvSpPr>
            <p:spPr bwMode="auto">
              <a:xfrm flipH="1">
                <a:off x="1138" y="145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0" name="Oval 442"/>
              <p:cNvSpPr>
                <a:spLocks noChangeAspect="1" noChangeArrowheads="1"/>
              </p:cNvSpPr>
              <p:nvPr/>
            </p:nvSpPr>
            <p:spPr bwMode="auto">
              <a:xfrm flipH="1">
                <a:off x="1190" y="145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1" name="Oval 443"/>
              <p:cNvSpPr>
                <a:spLocks noChangeAspect="1" noChangeArrowheads="1"/>
              </p:cNvSpPr>
              <p:nvPr/>
            </p:nvSpPr>
            <p:spPr bwMode="auto">
              <a:xfrm flipH="1">
                <a:off x="1229" y="139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2" name="Oval 444"/>
              <p:cNvSpPr>
                <a:spLocks noChangeAspect="1" noChangeArrowheads="1"/>
              </p:cNvSpPr>
              <p:nvPr/>
            </p:nvSpPr>
            <p:spPr bwMode="auto">
              <a:xfrm flipH="1">
                <a:off x="1131" y="1399"/>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3" name="Oval 445"/>
              <p:cNvSpPr>
                <a:spLocks noChangeAspect="1" noChangeArrowheads="1"/>
              </p:cNvSpPr>
              <p:nvPr/>
            </p:nvSpPr>
            <p:spPr bwMode="auto">
              <a:xfrm flipH="1">
                <a:off x="1183" y="1399"/>
                <a:ext cx="45"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4" name="Oval 446"/>
              <p:cNvSpPr>
                <a:spLocks noChangeAspect="1" noChangeArrowheads="1"/>
              </p:cNvSpPr>
              <p:nvPr/>
            </p:nvSpPr>
            <p:spPr bwMode="auto">
              <a:xfrm flipH="1">
                <a:off x="1216" y="134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5" name="Oval 447"/>
              <p:cNvSpPr>
                <a:spLocks noChangeAspect="1" noChangeArrowheads="1"/>
              </p:cNvSpPr>
              <p:nvPr/>
            </p:nvSpPr>
            <p:spPr bwMode="auto">
              <a:xfrm flipH="1">
                <a:off x="1117" y="134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6" name="Oval 448"/>
              <p:cNvSpPr>
                <a:spLocks noChangeAspect="1" noChangeArrowheads="1"/>
              </p:cNvSpPr>
              <p:nvPr/>
            </p:nvSpPr>
            <p:spPr bwMode="auto">
              <a:xfrm flipH="1">
                <a:off x="1168" y="134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7" name="Oval 449"/>
              <p:cNvSpPr>
                <a:spLocks noChangeAspect="1" noChangeArrowheads="1"/>
              </p:cNvSpPr>
              <p:nvPr/>
            </p:nvSpPr>
            <p:spPr bwMode="auto">
              <a:xfrm flipH="1">
                <a:off x="1208" y="128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8" name="Oval 450"/>
              <p:cNvSpPr>
                <a:spLocks noChangeAspect="1" noChangeArrowheads="1"/>
              </p:cNvSpPr>
              <p:nvPr/>
            </p:nvSpPr>
            <p:spPr bwMode="auto">
              <a:xfrm flipH="1">
                <a:off x="1109" y="129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19" name="Oval 451"/>
              <p:cNvSpPr>
                <a:spLocks noChangeAspect="1" noChangeArrowheads="1"/>
              </p:cNvSpPr>
              <p:nvPr/>
            </p:nvSpPr>
            <p:spPr bwMode="auto">
              <a:xfrm flipH="1">
                <a:off x="1160" y="129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0" name="Oval 452"/>
              <p:cNvSpPr>
                <a:spLocks noChangeAspect="1" noChangeArrowheads="1"/>
              </p:cNvSpPr>
              <p:nvPr/>
            </p:nvSpPr>
            <p:spPr bwMode="auto">
              <a:xfrm flipH="1">
                <a:off x="1200" y="123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1" name="Oval 453"/>
              <p:cNvSpPr>
                <a:spLocks noChangeAspect="1" noChangeArrowheads="1"/>
              </p:cNvSpPr>
              <p:nvPr/>
            </p:nvSpPr>
            <p:spPr bwMode="auto">
              <a:xfrm flipH="1">
                <a:off x="1101" y="123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2" name="Oval 454"/>
              <p:cNvSpPr>
                <a:spLocks noChangeAspect="1" noChangeArrowheads="1"/>
              </p:cNvSpPr>
              <p:nvPr/>
            </p:nvSpPr>
            <p:spPr bwMode="auto">
              <a:xfrm flipH="1">
                <a:off x="1153" y="123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3" name="Oval 455"/>
              <p:cNvSpPr>
                <a:spLocks noChangeAspect="1" noChangeArrowheads="1"/>
              </p:cNvSpPr>
              <p:nvPr/>
            </p:nvSpPr>
            <p:spPr bwMode="auto">
              <a:xfrm flipH="1">
                <a:off x="1193" y="118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4" name="Oval 456"/>
              <p:cNvSpPr>
                <a:spLocks noChangeAspect="1" noChangeArrowheads="1"/>
              </p:cNvSpPr>
              <p:nvPr/>
            </p:nvSpPr>
            <p:spPr bwMode="auto">
              <a:xfrm flipH="1">
                <a:off x="1094" y="118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5" name="Oval 457"/>
              <p:cNvSpPr>
                <a:spLocks noChangeAspect="1" noChangeArrowheads="1"/>
              </p:cNvSpPr>
              <p:nvPr/>
            </p:nvSpPr>
            <p:spPr bwMode="auto">
              <a:xfrm flipH="1">
                <a:off x="1146" y="118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6" name="Oval 458"/>
              <p:cNvSpPr>
                <a:spLocks noChangeAspect="1" noChangeArrowheads="1"/>
              </p:cNvSpPr>
              <p:nvPr/>
            </p:nvSpPr>
            <p:spPr bwMode="auto">
              <a:xfrm>
                <a:off x="1456" y="1726"/>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7" name="Oval 459"/>
              <p:cNvSpPr>
                <a:spLocks noChangeAspect="1" noChangeArrowheads="1"/>
              </p:cNvSpPr>
              <p:nvPr/>
            </p:nvSpPr>
            <p:spPr bwMode="auto">
              <a:xfrm>
                <a:off x="1408" y="1727"/>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8" name="Oval 460"/>
              <p:cNvSpPr>
                <a:spLocks noChangeAspect="1" noChangeArrowheads="1"/>
              </p:cNvSpPr>
              <p:nvPr/>
            </p:nvSpPr>
            <p:spPr bwMode="auto">
              <a:xfrm>
                <a:off x="1501" y="1726"/>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29" name="Oval 461"/>
              <p:cNvSpPr>
                <a:spLocks noChangeAspect="1" noChangeArrowheads="1"/>
              </p:cNvSpPr>
              <p:nvPr/>
            </p:nvSpPr>
            <p:spPr bwMode="auto">
              <a:xfrm>
                <a:off x="1454" y="1677"/>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0" name="Oval 462"/>
              <p:cNvSpPr>
                <a:spLocks noChangeAspect="1" noChangeArrowheads="1"/>
              </p:cNvSpPr>
              <p:nvPr/>
            </p:nvSpPr>
            <p:spPr bwMode="auto">
              <a:xfrm>
                <a:off x="1404" y="167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1" name="Oval 463"/>
              <p:cNvSpPr>
                <a:spLocks noChangeAspect="1" noChangeArrowheads="1"/>
              </p:cNvSpPr>
              <p:nvPr/>
            </p:nvSpPr>
            <p:spPr bwMode="auto">
              <a:xfrm>
                <a:off x="1498" y="167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2" name="Oval 464"/>
              <p:cNvSpPr>
                <a:spLocks noChangeAspect="1" noChangeArrowheads="1"/>
              </p:cNvSpPr>
              <p:nvPr/>
            </p:nvSpPr>
            <p:spPr bwMode="auto">
              <a:xfrm>
                <a:off x="1459" y="162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3" name="Oval 465"/>
              <p:cNvSpPr>
                <a:spLocks noChangeAspect="1" noChangeArrowheads="1"/>
              </p:cNvSpPr>
              <p:nvPr/>
            </p:nvSpPr>
            <p:spPr bwMode="auto">
              <a:xfrm>
                <a:off x="1410" y="162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4" name="Oval 466"/>
              <p:cNvSpPr>
                <a:spLocks noChangeAspect="1" noChangeArrowheads="1"/>
              </p:cNvSpPr>
              <p:nvPr/>
            </p:nvSpPr>
            <p:spPr bwMode="auto">
              <a:xfrm>
                <a:off x="1504" y="1624"/>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5" name="Oval 467"/>
              <p:cNvSpPr>
                <a:spLocks noChangeAspect="1" noChangeArrowheads="1"/>
              </p:cNvSpPr>
              <p:nvPr/>
            </p:nvSpPr>
            <p:spPr bwMode="auto">
              <a:xfrm>
                <a:off x="1455" y="158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6" name="Oval 468"/>
              <p:cNvSpPr>
                <a:spLocks noChangeAspect="1" noChangeArrowheads="1"/>
              </p:cNvSpPr>
              <p:nvPr/>
            </p:nvSpPr>
            <p:spPr bwMode="auto">
              <a:xfrm>
                <a:off x="1407" y="158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7" name="Oval 469"/>
              <p:cNvSpPr>
                <a:spLocks noChangeAspect="1" noChangeArrowheads="1"/>
              </p:cNvSpPr>
              <p:nvPr/>
            </p:nvSpPr>
            <p:spPr bwMode="auto">
              <a:xfrm>
                <a:off x="1500" y="158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8" name="Oval 470"/>
              <p:cNvSpPr>
                <a:spLocks noChangeAspect="1" noChangeArrowheads="1"/>
              </p:cNvSpPr>
              <p:nvPr/>
            </p:nvSpPr>
            <p:spPr bwMode="auto">
              <a:xfrm>
                <a:off x="1465" y="152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39" name="Oval 471"/>
              <p:cNvSpPr>
                <a:spLocks noChangeAspect="1" noChangeArrowheads="1"/>
              </p:cNvSpPr>
              <p:nvPr/>
            </p:nvSpPr>
            <p:spPr bwMode="auto">
              <a:xfrm>
                <a:off x="1417" y="152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0" name="Oval 472"/>
              <p:cNvSpPr>
                <a:spLocks noChangeAspect="1" noChangeArrowheads="1"/>
              </p:cNvSpPr>
              <p:nvPr/>
            </p:nvSpPr>
            <p:spPr bwMode="auto">
              <a:xfrm>
                <a:off x="1510" y="1526"/>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1" name="Oval 473"/>
              <p:cNvSpPr>
                <a:spLocks noChangeAspect="1" noChangeArrowheads="1"/>
              </p:cNvSpPr>
              <p:nvPr/>
            </p:nvSpPr>
            <p:spPr bwMode="auto">
              <a:xfrm>
                <a:off x="1462" y="147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2" name="Oval 474"/>
              <p:cNvSpPr>
                <a:spLocks noChangeAspect="1" noChangeArrowheads="1"/>
              </p:cNvSpPr>
              <p:nvPr/>
            </p:nvSpPr>
            <p:spPr bwMode="auto">
              <a:xfrm>
                <a:off x="1413" y="147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3" name="Oval 475"/>
              <p:cNvSpPr>
                <a:spLocks noChangeAspect="1" noChangeArrowheads="1"/>
              </p:cNvSpPr>
              <p:nvPr/>
            </p:nvSpPr>
            <p:spPr bwMode="auto">
              <a:xfrm>
                <a:off x="1507" y="147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4" name="Oval 476"/>
              <p:cNvSpPr>
                <a:spLocks noChangeAspect="1" noChangeArrowheads="1"/>
              </p:cNvSpPr>
              <p:nvPr/>
            </p:nvSpPr>
            <p:spPr bwMode="auto">
              <a:xfrm>
                <a:off x="1468" y="1425"/>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5" name="Oval 477"/>
              <p:cNvSpPr>
                <a:spLocks noChangeAspect="1" noChangeArrowheads="1"/>
              </p:cNvSpPr>
              <p:nvPr/>
            </p:nvSpPr>
            <p:spPr bwMode="auto">
              <a:xfrm>
                <a:off x="1419" y="1426"/>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6" name="Oval 478"/>
              <p:cNvSpPr>
                <a:spLocks noChangeAspect="1" noChangeArrowheads="1"/>
              </p:cNvSpPr>
              <p:nvPr/>
            </p:nvSpPr>
            <p:spPr bwMode="auto">
              <a:xfrm>
                <a:off x="1513" y="142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7" name="Oval 479"/>
              <p:cNvSpPr>
                <a:spLocks noChangeAspect="1" noChangeArrowheads="1"/>
              </p:cNvSpPr>
              <p:nvPr/>
            </p:nvSpPr>
            <p:spPr bwMode="auto">
              <a:xfrm>
                <a:off x="1464" y="137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8" name="Oval 480"/>
              <p:cNvSpPr>
                <a:spLocks noChangeAspect="1" noChangeArrowheads="1"/>
              </p:cNvSpPr>
              <p:nvPr/>
            </p:nvSpPr>
            <p:spPr bwMode="auto">
              <a:xfrm>
                <a:off x="1416" y="137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49" name="Oval 481"/>
              <p:cNvSpPr>
                <a:spLocks noChangeAspect="1" noChangeArrowheads="1"/>
              </p:cNvSpPr>
              <p:nvPr/>
            </p:nvSpPr>
            <p:spPr bwMode="auto">
              <a:xfrm>
                <a:off x="1509" y="137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0" name="Oval 482"/>
              <p:cNvSpPr>
                <a:spLocks noChangeAspect="1" noChangeArrowheads="1"/>
              </p:cNvSpPr>
              <p:nvPr/>
            </p:nvSpPr>
            <p:spPr bwMode="auto">
              <a:xfrm>
                <a:off x="1469" y="133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1" name="Oval 483"/>
              <p:cNvSpPr>
                <a:spLocks noChangeAspect="1" noChangeArrowheads="1"/>
              </p:cNvSpPr>
              <p:nvPr/>
            </p:nvSpPr>
            <p:spPr bwMode="auto">
              <a:xfrm>
                <a:off x="1420" y="1336"/>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2" name="Oval 484"/>
              <p:cNvSpPr>
                <a:spLocks noChangeAspect="1" noChangeArrowheads="1"/>
              </p:cNvSpPr>
              <p:nvPr/>
            </p:nvSpPr>
            <p:spPr bwMode="auto">
              <a:xfrm>
                <a:off x="1514" y="1334"/>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3" name="Oval 485"/>
              <p:cNvSpPr>
                <a:spLocks noChangeAspect="1" noChangeArrowheads="1"/>
              </p:cNvSpPr>
              <p:nvPr/>
            </p:nvSpPr>
            <p:spPr bwMode="auto">
              <a:xfrm>
                <a:off x="1472" y="1286"/>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4" name="Oval 486"/>
              <p:cNvSpPr>
                <a:spLocks noChangeAspect="1" noChangeArrowheads="1"/>
              </p:cNvSpPr>
              <p:nvPr/>
            </p:nvSpPr>
            <p:spPr bwMode="auto">
              <a:xfrm>
                <a:off x="1422" y="128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5" name="Oval 487"/>
              <p:cNvSpPr>
                <a:spLocks noChangeAspect="1" noChangeArrowheads="1"/>
              </p:cNvSpPr>
              <p:nvPr/>
            </p:nvSpPr>
            <p:spPr bwMode="auto">
              <a:xfrm>
                <a:off x="1516" y="128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6" name="Oval 488"/>
              <p:cNvSpPr>
                <a:spLocks noChangeAspect="1" noChangeArrowheads="1"/>
              </p:cNvSpPr>
              <p:nvPr/>
            </p:nvSpPr>
            <p:spPr bwMode="auto">
              <a:xfrm>
                <a:off x="1478" y="123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7" name="Oval 489"/>
              <p:cNvSpPr>
                <a:spLocks noChangeAspect="1" noChangeArrowheads="1"/>
              </p:cNvSpPr>
              <p:nvPr/>
            </p:nvSpPr>
            <p:spPr bwMode="auto">
              <a:xfrm>
                <a:off x="1428" y="123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8" name="Oval 490"/>
              <p:cNvSpPr>
                <a:spLocks noChangeAspect="1" noChangeArrowheads="1"/>
              </p:cNvSpPr>
              <p:nvPr/>
            </p:nvSpPr>
            <p:spPr bwMode="auto">
              <a:xfrm>
                <a:off x="1522" y="123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59" name="Oval 491"/>
              <p:cNvSpPr>
                <a:spLocks noChangeAspect="1" noChangeArrowheads="1"/>
              </p:cNvSpPr>
              <p:nvPr/>
            </p:nvSpPr>
            <p:spPr bwMode="auto">
              <a:xfrm>
                <a:off x="1474" y="118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0" name="Oval 492"/>
              <p:cNvSpPr>
                <a:spLocks noChangeAspect="1" noChangeArrowheads="1"/>
              </p:cNvSpPr>
              <p:nvPr/>
            </p:nvSpPr>
            <p:spPr bwMode="auto">
              <a:xfrm>
                <a:off x="1425" y="118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1" name="Oval 493"/>
              <p:cNvSpPr>
                <a:spLocks noChangeAspect="1" noChangeArrowheads="1"/>
              </p:cNvSpPr>
              <p:nvPr/>
            </p:nvSpPr>
            <p:spPr bwMode="auto">
              <a:xfrm>
                <a:off x="1519" y="118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2" name="Oval 494"/>
              <p:cNvSpPr>
                <a:spLocks noChangeAspect="1" noChangeArrowheads="1"/>
              </p:cNvSpPr>
              <p:nvPr/>
            </p:nvSpPr>
            <p:spPr bwMode="auto">
              <a:xfrm flipH="1">
                <a:off x="1949" y="1721"/>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3" name="Oval 495"/>
              <p:cNvSpPr>
                <a:spLocks noChangeAspect="1" noChangeArrowheads="1"/>
              </p:cNvSpPr>
              <p:nvPr/>
            </p:nvSpPr>
            <p:spPr bwMode="auto">
              <a:xfrm flipH="1">
                <a:off x="1998" y="172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4" name="Oval 496"/>
              <p:cNvSpPr>
                <a:spLocks noChangeAspect="1" noChangeArrowheads="1"/>
              </p:cNvSpPr>
              <p:nvPr/>
            </p:nvSpPr>
            <p:spPr bwMode="auto">
              <a:xfrm flipH="1">
                <a:off x="1904" y="172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5" name="Oval 497"/>
              <p:cNvSpPr>
                <a:spLocks noChangeAspect="1" noChangeArrowheads="1"/>
              </p:cNvSpPr>
              <p:nvPr/>
            </p:nvSpPr>
            <p:spPr bwMode="auto">
              <a:xfrm flipH="1">
                <a:off x="1952" y="1671"/>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6" name="Oval 498"/>
              <p:cNvSpPr>
                <a:spLocks noChangeAspect="1" noChangeArrowheads="1"/>
              </p:cNvSpPr>
              <p:nvPr/>
            </p:nvSpPr>
            <p:spPr bwMode="auto">
              <a:xfrm flipH="1">
                <a:off x="2001" y="167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7" name="Oval 499"/>
              <p:cNvSpPr>
                <a:spLocks noChangeAspect="1" noChangeArrowheads="1"/>
              </p:cNvSpPr>
              <p:nvPr/>
            </p:nvSpPr>
            <p:spPr bwMode="auto">
              <a:xfrm flipH="1">
                <a:off x="1908" y="167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8" name="Oval 500"/>
              <p:cNvSpPr>
                <a:spLocks noChangeAspect="1" noChangeArrowheads="1"/>
              </p:cNvSpPr>
              <p:nvPr/>
            </p:nvSpPr>
            <p:spPr bwMode="auto">
              <a:xfrm flipH="1">
                <a:off x="1946" y="161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69" name="Oval 501"/>
              <p:cNvSpPr>
                <a:spLocks noChangeAspect="1" noChangeArrowheads="1"/>
              </p:cNvSpPr>
              <p:nvPr/>
            </p:nvSpPr>
            <p:spPr bwMode="auto">
              <a:xfrm flipH="1">
                <a:off x="1995" y="162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0" name="Oval 502"/>
              <p:cNvSpPr>
                <a:spLocks noChangeAspect="1" noChangeArrowheads="1"/>
              </p:cNvSpPr>
              <p:nvPr/>
            </p:nvSpPr>
            <p:spPr bwMode="auto">
              <a:xfrm flipH="1">
                <a:off x="1902" y="161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1" name="Oval 503"/>
              <p:cNvSpPr>
                <a:spLocks noChangeAspect="1" noChangeArrowheads="1"/>
              </p:cNvSpPr>
              <p:nvPr/>
            </p:nvSpPr>
            <p:spPr bwMode="auto">
              <a:xfrm flipH="1">
                <a:off x="1949" y="157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2" name="Oval 504"/>
              <p:cNvSpPr>
                <a:spLocks noChangeAspect="1" noChangeArrowheads="1"/>
              </p:cNvSpPr>
              <p:nvPr/>
            </p:nvSpPr>
            <p:spPr bwMode="auto">
              <a:xfrm flipH="1">
                <a:off x="1998" y="157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3" name="Oval 505"/>
              <p:cNvSpPr>
                <a:spLocks noChangeAspect="1" noChangeArrowheads="1"/>
              </p:cNvSpPr>
              <p:nvPr/>
            </p:nvSpPr>
            <p:spPr bwMode="auto">
              <a:xfrm flipH="1">
                <a:off x="1905" y="1576"/>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4" name="Oval 506"/>
              <p:cNvSpPr>
                <a:spLocks noChangeAspect="1" noChangeArrowheads="1"/>
              </p:cNvSpPr>
              <p:nvPr/>
            </p:nvSpPr>
            <p:spPr bwMode="auto">
              <a:xfrm flipH="1">
                <a:off x="1940" y="1521"/>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5" name="Oval 507"/>
              <p:cNvSpPr>
                <a:spLocks noChangeAspect="1" noChangeArrowheads="1"/>
              </p:cNvSpPr>
              <p:nvPr/>
            </p:nvSpPr>
            <p:spPr bwMode="auto">
              <a:xfrm flipH="1">
                <a:off x="1989" y="152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6" name="Oval 508"/>
              <p:cNvSpPr>
                <a:spLocks noChangeAspect="1" noChangeArrowheads="1"/>
              </p:cNvSpPr>
              <p:nvPr/>
            </p:nvSpPr>
            <p:spPr bwMode="auto">
              <a:xfrm flipH="1">
                <a:off x="1895" y="152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7" name="Oval 509"/>
              <p:cNvSpPr>
                <a:spLocks noChangeAspect="1" noChangeArrowheads="1"/>
              </p:cNvSpPr>
              <p:nvPr/>
            </p:nvSpPr>
            <p:spPr bwMode="auto">
              <a:xfrm flipH="1">
                <a:off x="1944" y="1473"/>
                <a:ext cx="45"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8" name="Oval 510"/>
              <p:cNvSpPr>
                <a:spLocks noChangeAspect="1" noChangeArrowheads="1"/>
              </p:cNvSpPr>
              <p:nvPr/>
            </p:nvSpPr>
            <p:spPr bwMode="auto">
              <a:xfrm flipH="1">
                <a:off x="1992" y="1474"/>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79" name="Oval 511"/>
              <p:cNvSpPr>
                <a:spLocks noChangeAspect="1" noChangeArrowheads="1"/>
              </p:cNvSpPr>
              <p:nvPr/>
            </p:nvSpPr>
            <p:spPr bwMode="auto">
              <a:xfrm flipH="1">
                <a:off x="1899" y="147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0" name="Oval 512"/>
              <p:cNvSpPr>
                <a:spLocks noChangeAspect="1" noChangeArrowheads="1"/>
              </p:cNvSpPr>
              <p:nvPr/>
            </p:nvSpPr>
            <p:spPr bwMode="auto">
              <a:xfrm flipH="1">
                <a:off x="1937" y="142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1" name="Oval 513"/>
              <p:cNvSpPr>
                <a:spLocks noChangeAspect="1" noChangeArrowheads="1"/>
              </p:cNvSpPr>
              <p:nvPr/>
            </p:nvSpPr>
            <p:spPr bwMode="auto">
              <a:xfrm flipH="1">
                <a:off x="1986" y="142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2" name="Oval 514"/>
              <p:cNvSpPr>
                <a:spLocks noChangeAspect="1" noChangeArrowheads="1"/>
              </p:cNvSpPr>
              <p:nvPr/>
            </p:nvSpPr>
            <p:spPr bwMode="auto">
              <a:xfrm flipH="1">
                <a:off x="1893" y="141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3" name="Oval 515"/>
              <p:cNvSpPr>
                <a:spLocks noChangeAspect="1" noChangeArrowheads="1"/>
              </p:cNvSpPr>
              <p:nvPr/>
            </p:nvSpPr>
            <p:spPr bwMode="auto">
              <a:xfrm flipH="1">
                <a:off x="1941" y="1372"/>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4" name="Oval 516"/>
              <p:cNvSpPr>
                <a:spLocks noChangeAspect="1" noChangeArrowheads="1"/>
              </p:cNvSpPr>
              <p:nvPr/>
            </p:nvSpPr>
            <p:spPr bwMode="auto">
              <a:xfrm flipH="1">
                <a:off x="1989" y="137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5" name="Oval 517"/>
              <p:cNvSpPr>
                <a:spLocks noChangeAspect="1" noChangeArrowheads="1"/>
              </p:cNvSpPr>
              <p:nvPr/>
            </p:nvSpPr>
            <p:spPr bwMode="auto">
              <a:xfrm flipH="1">
                <a:off x="1896" y="1371"/>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6" name="Oval 518"/>
              <p:cNvSpPr>
                <a:spLocks noChangeAspect="1" noChangeArrowheads="1"/>
              </p:cNvSpPr>
              <p:nvPr/>
            </p:nvSpPr>
            <p:spPr bwMode="auto">
              <a:xfrm flipH="1">
                <a:off x="1937" y="1330"/>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7" name="Oval 519"/>
              <p:cNvSpPr>
                <a:spLocks noChangeAspect="1" noChangeArrowheads="1"/>
              </p:cNvSpPr>
              <p:nvPr/>
            </p:nvSpPr>
            <p:spPr bwMode="auto">
              <a:xfrm flipH="1">
                <a:off x="1985" y="133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8" name="Oval 520"/>
              <p:cNvSpPr>
                <a:spLocks noChangeAspect="1" noChangeArrowheads="1"/>
              </p:cNvSpPr>
              <p:nvPr/>
            </p:nvSpPr>
            <p:spPr bwMode="auto">
              <a:xfrm flipH="1">
                <a:off x="1892" y="132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89" name="Oval 521"/>
              <p:cNvSpPr>
                <a:spLocks noChangeAspect="1" noChangeArrowheads="1"/>
              </p:cNvSpPr>
              <p:nvPr/>
            </p:nvSpPr>
            <p:spPr bwMode="auto">
              <a:xfrm flipH="1">
                <a:off x="1934" y="128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0" name="Oval 522"/>
              <p:cNvSpPr>
                <a:spLocks noChangeAspect="1" noChangeArrowheads="1"/>
              </p:cNvSpPr>
              <p:nvPr/>
            </p:nvSpPr>
            <p:spPr bwMode="auto">
              <a:xfrm flipH="1">
                <a:off x="1982" y="128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1" name="Oval 523"/>
              <p:cNvSpPr>
                <a:spLocks noChangeAspect="1" noChangeArrowheads="1"/>
              </p:cNvSpPr>
              <p:nvPr/>
            </p:nvSpPr>
            <p:spPr bwMode="auto">
              <a:xfrm flipH="1">
                <a:off x="1889" y="1280"/>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2" name="Oval 524"/>
              <p:cNvSpPr>
                <a:spLocks noChangeAspect="1" noChangeArrowheads="1"/>
              </p:cNvSpPr>
              <p:nvPr/>
            </p:nvSpPr>
            <p:spPr bwMode="auto">
              <a:xfrm flipH="1">
                <a:off x="1928" y="122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3" name="Oval 525"/>
              <p:cNvSpPr>
                <a:spLocks noChangeAspect="1" noChangeArrowheads="1"/>
              </p:cNvSpPr>
              <p:nvPr/>
            </p:nvSpPr>
            <p:spPr bwMode="auto">
              <a:xfrm flipH="1">
                <a:off x="1977" y="123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4" name="Oval 526"/>
              <p:cNvSpPr>
                <a:spLocks noChangeAspect="1" noChangeArrowheads="1"/>
              </p:cNvSpPr>
              <p:nvPr/>
            </p:nvSpPr>
            <p:spPr bwMode="auto">
              <a:xfrm flipH="1">
                <a:off x="1883" y="122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5" name="Oval 527"/>
              <p:cNvSpPr>
                <a:spLocks noChangeAspect="1" noChangeArrowheads="1"/>
              </p:cNvSpPr>
              <p:nvPr/>
            </p:nvSpPr>
            <p:spPr bwMode="auto">
              <a:xfrm flipH="1">
                <a:off x="1931" y="1180"/>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6" name="Oval 528"/>
              <p:cNvSpPr>
                <a:spLocks noChangeAspect="1" noChangeArrowheads="1"/>
              </p:cNvSpPr>
              <p:nvPr/>
            </p:nvSpPr>
            <p:spPr bwMode="auto">
              <a:xfrm flipH="1">
                <a:off x="1981" y="1181"/>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7" name="Oval 529"/>
              <p:cNvSpPr>
                <a:spLocks noChangeAspect="1" noChangeArrowheads="1"/>
              </p:cNvSpPr>
              <p:nvPr/>
            </p:nvSpPr>
            <p:spPr bwMode="auto">
              <a:xfrm flipH="1">
                <a:off x="1886" y="117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8" name="Oval 530"/>
              <p:cNvSpPr>
                <a:spLocks noChangeAspect="1" noChangeArrowheads="1"/>
              </p:cNvSpPr>
              <p:nvPr/>
            </p:nvSpPr>
            <p:spPr bwMode="auto">
              <a:xfrm rot="20910449" flipH="1">
                <a:off x="1696" y="172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299" name="Oval 531"/>
              <p:cNvSpPr>
                <a:spLocks noChangeAspect="1" noChangeArrowheads="1"/>
              </p:cNvSpPr>
              <p:nvPr/>
            </p:nvSpPr>
            <p:spPr bwMode="auto">
              <a:xfrm rot="20910449" flipH="1">
                <a:off x="1652" y="172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0" name="Oval 532"/>
              <p:cNvSpPr>
                <a:spLocks noChangeAspect="1" noChangeArrowheads="1"/>
              </p:cNvSpPr>
              <p:nvPr/>
            </p:nvSpPr>
            <p:spPr bwMode="auto">
              <a:xfrm rot="20910449" flipH="1">
                <a:off x="1691" y="167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1" name="Oval 533"/>
              <p:cNvSpPr>
                <a:spLocks noChangeAspect="1" noChangeArrowheads="1"/>
              </p:cNvSpPr>
              <p:nvPr/>
            </p:nvSpPr>
            <p:spPr bwMode="auto">
              <a:xfrm rot="20910449" flipH="1">
                <a:off x="1739" y="167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2" name="Oval 534"/>
              <p:cNvSpPr>
                <a:spLocks noChangeAspect="1" noChangeArrowheads="1"/>
              </p:cNvSpPr>
              <p:nvPr/>
            </p:nvSpPr>
            <p:spPr bwMode="auto">
              <a:xfrm rot="20910449" flipH="1">
                <a:off x="1648" y="1676"/>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3" name="Oval 535"/>
              <p:cNvSpPr>
                <a:spLocks noChangeAspect="1" noChangeArrowheads="1"/>
              </p:cNvSpPr>
              <p:nvPr/>
            </p:nvSpPr>
            <p:spPr bwMode="auto">
              <a:xfrm rot="20910449" flipH="1">
                <a:off x="1668" y="1623"/>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4" name="Oval 536"/>
              <p:cNvSpPr>
                <a:spLocks noChangeAspect="1" noChangeArrowheads="1"/>
              </p:cNvSpPr>
              <p:nvPr/>
            </p:nvSpPr>
            <p:spPr bwMode="auto">
              <a:xfrm rot="20910449" flipH="1">
                <a:off x="1630" y="1625"/>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5" name="Oval 537"/>
              <p:cNvSpPr>
                <a:spLocks noChangeAspect="1" noChangeArrowheads="1"/>
              </p:cNvSpPr>
              <p:nvPr/>
            </p:nvSpPr>
            <p:spPr bwMode="auto">
              <a:xfrm rot="20910449" flipH="1">
                <a:off x="1663" y="157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6" name="Oval 538"/>
              <p:cNvSpPr>
                <a:spLocks noChangeAspect="1" noChangeArrowheads="1"/>
              </p:cNvSpPr>
              <p:nvPr/>
            </p:nvSpPr>
            <p:spPr bwMode="auto">
              <a:xfrm rot="20910449" flipH="1">
                <a:off x="1626" y="158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7" name="Oval 539"/>
              <p:cNvSpPr>
                <a:spLocks noChangeAspect="1" noChangeArrowheads="1"/>
              </p:cNvSpPr>
              <p:nvPr/>
            </p:nvSpPr>
            <p:spPr bwMode="auto">
              <a:xfrm rot="20910449" flipH="1">
                <a:off x="1651" y="152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8" name="Oval 540"/>
              <p:cNvSpPr>
                <a:spLocks noChangeAspect="1" noChangeArrowheads="1"/>
              </p:cNvSpPr>
              <p:nvPr/>
            </p:nvSpPr>
            <p:spPr bwMode="auto">
              <a:xfrm rot="20910449" flipH="1">
                <a:off x="1685" y="148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09" name="Oval 541"/>
              <p:cNvSpPr>
                <a:spLocks noChangeAspect="1" noChangeArrowheads="1"/>
              </p:cNvSpPr>
              <p:nvPr/>
            </p:nvSpPr>
            <p:spPr bwMode="auto">
              <a:xfrm rot="20910449" flipH="1">
                <a:off x="1607" y="1531"/>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0" name="Oval 542"/>
              <p:cNvSpPr>
                <a:spLocks noChangeAspect="1" noChangeArrowheads="1"/>
              </p:cNvSpPr>
              <p:nvPr/>
            </p:nvSpPr>
            <p:spPr bwMode="auto">
              <a:xfrm rot="20910449" flipH="1">
                <a:off x="1645" y="1474"/>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1" name="Oval 543"/>
              <p:cNvSpPr>
                <a:spLocks noChangeAspect="1" noChangeArrowheads="1"/>
              </p:cNvSpPr>
              <p:nvPr/>
            </p:nvSpPr>
            <p:spPr bwMode="auto">
              <a:xfrm rot="20910449" flipH="1">
                <a:off x="1706" y="157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2" name="Oval 544"/>
              <p:cNvSpPr>
                <a:spLocks noChangeAspect="1" noChangeArrowheads="1"/>
              </p:cNvSpPr>
              <p:nvPr/>
            </p:nvSpPr>
            <p:spPr bwMode="auto">
              <a:xfrm rot="20910449" flipH="1">
                <a:off x="1601" y="1483"/>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3" name="Oval 545"/>
              <p:cNvSpPr>
                <a:spLocks noChangeAspect="1" noChangeArrowheads="1"/>
              </p:cNvSpPr>
              <p:nvPr/>
            </p:nvSpPr>
            <p:spPr bwMode="auto">
              <a:xfrm rot="20910449" flipH="1">
                <a:off x="1629" y="143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4" name="Oval 546"/>
              <p:cNvSpPr>
                <a:spLocks noChangeAspect="1" noChangeArrowheads="1"/>
              </p:cNvSpPr>
              <p:nvPr/>
            </p:nvSpPr>
            <p:spPr bwMode="auto">
              <a:xfrm rot="20910449" flipH="1">
                <a:off x="1684" y="143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5" name="Oval 547"/>
              <p:cNvSpPr>
                <a:spLocks noChangeAspect="1" noChangeArrowheads="1"/>
              </p:cNvSpPr>
              <p:nvPr/>
            </p:nvSpPr>
            <p:spPr bwMode="auto">
              <a:xfrm rot="20910449" flipH="1">
                <a:off x="1586" y="1432"/>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6" name="Oval 548"/>
              <p:cNvSpPr>
                <a:spLocks noChangeAspect="1" noChangeArrowheads="1"/>
              </p:cNvSpPr>
              <p:nvPr/>
            </p:nvSpPr>
            <p:spPr bwMode="auto">
              <a:xfrm rot="20910449" flipH="1">
                <a:off x="1623" y="138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7" name="Oval 549"/>
              <p:cNvSpPr>
                <a:spLocks noChangeAspect="1" noChangeArrowheads="1"/>
              </p:cNvSpPr>
              <p:nvPr/>
            </p:nvSpPr>
            <p:spPr bwMode="auto">
              <a:xfrm rot="20910449" flipH="1">
                <a:off x="1672" y="138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8" name="Oval 550"/>
              <p:cNvSpPr>
                <a:spLocks noChangeAspect="1" noChangeArrowheads="1"/>
              </p:cNvSpPr>
              <p:nvPr/>
            </p:nvSpPr>
            <p:spPr bwMode="auto">
              <a:xfrm rot="20910449" flipH="1">
                <a:off x="1579" y="138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19" name="Oval 551"/>
              <p:cNvSpPr>
                <a:spLocks noChangeAspect="1" noChangeArrowheads="1"/>
              </p:cNvSpPr>
              <p:nvPr/>
            </p:nvSpPr>
            <p:spPr bwMode="auto">
              <a:xfrm rot="20910449" flipH="1">
                <a:off x="1612" y="1334"/>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0" name="Oval 552"/>
              <p:cNvSpPr>
                <a:spLocks noChangeAspect="1" noChangeArrowheads="1"/>
              </p:cNvSpPr>
              <p:nvPr/>
            </p:nvSpPr>
            <p:spPr bwMode="auto">
              <a:xfrm rot="20910449" flipH="1">
                <a:off x="1659" y="133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1" name="Oval 553"/>
              <p:cNvSpPr>
                <a:spLocks noChangeAspect="1" noChangeArrowheads="1"/>
              </p:cNvSpPr>
              <p:nvPr/>
            </p:nvSpPr>
            <p:spPr bwMode="auto">
              <a:xfrm rot="20910449" flipH="1">
                <a:off x="1568" y="1344"/>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2" name="Oval 554"/>
              <p:cNvSpPr>
                <a:spLocks noChangeAspect="1" noChangeArrowheads="1"/>
              </p:cNvSpPr>
              <p:nvPr/>
            </p:nvSpPr>
            <p:spPr bwMode="auto">
              <a:xfrm rot="20910449" flipH="1">
                <a:off x="1599" y="128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3" name="Oval 555"/>
              <p:cNvSpPr>
                <a:spLocks noChangeAspect="1" noChangeArrowheads="1"/>
              </p:cNvSpPr>
              <p:nvPr/>
            </p:nvSpPr>
            <p:spPr bwMode="auto">
              <a:xfrm rot="20910449" flipH="1">
                <a:off x="1648" y="1291"/>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4" name="Oval 556"/>
              <p:cNvSpPr>
                <a:spLocks noChangeAspect="1" noChangeArrowheads="1"/>
              </p:cNvSpPr>
              <p:nvPr/>
            </p:nvSpPr>
            <p:spPr bwMode="auto">
              <a:xfrm rot="20910449" flipH="1">
                <a:off x="1555" y="129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5" name="Oval 557"/>
              <p:cNvSpPr>
                <a:spLocks noChangeAspect="1" noChangeArrowheads="1"/>
              </p:cNvSpPr>
              <p:nvPr/>
            </p:nvSpPr>
            <p:spPr bwMode="auto">
              <a:xfrm rot="20910449" flipH="1">
                <a:off x="1584" y="1237"/>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6" name="Oval 558"/>
              <p:cNvSpPr>
                <a:spLocks noChangeAspect="1" noChangeArrowheads="1"/>
              </p:cNvSpPr>
              <p:nvPr/>
            </p:nvSpPr>
            <p:spPr bwMode="auto">
              <a:xfrm rot="20910449" flipH="1">
                <a:off x="1631" y="124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7" name="Oval 559"/>
              <p:cNvSpPr>
                <a:spLocks noChangeAspect="1" noChangeArrowheads="1"/>
              </p:cNvSpPr>
              <p:nvPr/>
            </p:nvSpPr>
            <p:spPr bwMode="auto">
              <a:xfrm rot="20910449" flipH="1">
                <a:off x="1540" y="124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8" name="Oval 560"/>
              <p:cNvSpPr>
                <a:spLocks noChangeAspect="1" noChangeArrowheads="1"/>
              </p:cNvSpPr>
              <p:nvPr/>
            </p:nvSpPr>
            <p:spPr bwMode="auto">
              <a:xfrm rot="20910449" flipH="1">
                <a:off x="1578" y="118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29" name="Oval 561"/>
              <p:cNvSpPr>
                <a:spLocks noChangeAspect="1" noChangeArrowheads="1"/>
              </p:cNvSpPr>
              <p:nvPr/>
            </p:nvSpPr>
            <p:spPr bwMode="auto">
              <a:xfrm rot="20910449" flipH="1">
                <a:off x="1626" y="119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0" name="Oval 562"/>
              <p:cNvSpPr>
                <a:spLocks noChangeAspect="1" noChangeArrowheads="1"/>
              </p:cNvSpPr>
              <p:nvPr/>
            </p:nvSpPr>
            <p:spPr bwMode="auto">
              <a:xfrm rot="20910449" flipH="1">
                <a:off x="1534" y="119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1" name="Oval 563"/>
              <p:cNvSpPr>
                <a:spLocks noChangeAspect="1" noChangeArrowheads="1"/>
              </p:cNvSpPr>
              <p:nvPr/>
            </p:nvSpPr>
            <p:spPr bwMode="auto">
              <a:xfrm rot="689551">
                <a:off x="1771" y="172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2" name="Oval 564"/>
              <p:cNvSpPr>
                <a:spLocks noChangeAspect="1" noChangeArrowheads="1"/>
              </p:cNvSpPr>
              <p:nvPr/>
            </p:nvSpPr>
            <p:spPr bwMode="auto">
              <a:xfrm rot="689551">
                <a:off x="1777" y="1670"/>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3" name="Oval 565"/>
              <p:cNvSpPr>
                <a:spLocks noChangeAspect="1" noChangeArrowheads="1"/>
              </p:cNvSpPr>
              <p:nvPr/>
            </p:nvSpPr>
            <p:spPr bwMode="auto">
              <a:xfrm rot="689551">
                <a:off x="1742" y="1624"/>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4" name="Oval 566"/>
              <p:cNvSpPr>
                <a:spLocks noChangeAspect="1" noChangeArrowheads="1"/>
              </p:cNvSpPr>
              <p:nvPr/>
            </p:nvSpPr>
            <p:spPr bwMode="auto">
              <a:xfrm rot="689551">
                <a:off x="1785" y="161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5" name="Oval 567"/>
              <p:cNvSpPr>
                <a:spLocks noChangeAspect="1" noChangeArrowheads="1"/>
              </p:cNvSpPr>
              <p:nvPr/>
            </p:nvSpPr>
            <p:spPr bwMode="auto">
              <a:xfrm rot="689551">
                <a:off x="1699" y="152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6" name="Oval 568"/>
              <p:cNvSpPr>
                <a:spLocks noChangeAspect="1" noChangeArrowheads="1"/>
              </p:cNvSpPr>
              <p:nvPr/>
            </p:nvSpPr>
            <p:spPr bwMode="auto">
              <a:xfrm rot="689551">
                <a:off x="1790" y="157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7" name="Oval 569"/>
              <p:cNvSpPr>
                <a:spLocks noChangeAspect="1" noChangeArrowheads="1"/>
              </p:cNvSpPr>
              <p:nvPr/>
            </p:nvSpPr>
            <p:spPr bwMode="auto">
              <a:xfrm rot="689551">
                <a:off x="1752" y="152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8" name="Oval 570"/>
              <p:cNvSpPr>
                <a:spLocks noChangeAspect="1" noChangeArrowheads="1"/>
              </p:cNvSpPr>
              <p:nvPr/>
            </p:nvSpPr>
            <p:spPr bwMode="auto">
              <a:xfrm rot="689551">
                <a:off x="1803" y="152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39" name="Oval 571"/>
              <p:cNvSpPr>
                <a:spLocks noChangeAspect="1" noChangeArrowheads="1"/>
              </p:cNvSpPr>
              <p:nvPr/>
            </p:nvSpPr>
            <p:spPr bwMode="auto">
              <a:xfrm rot="689551">
                <a:off x="1779" y="144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0" name="Oval 572"/>
              <p:cNvSpPr>
                <a:spLocks noChangeAspect="1" noChangeArrowheads="1"/>
              </p:cNvSpPr>
              <p:nvPr/>
            </p:nvSpPr>
            <p:spPr bwMode="auto">
              <a:xfrm rot="689551">
                <a:off x="1731" y="148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1" name="Oval 573"/>
              <p:cNvSpPr>
                <a:spLocks noChangeAspect="1" noChangeArrowheads="1"/>
              </p:cNvSpPr>
              <p:nvPr/>
            </p:nvSpPr>
            <p:spPr bwMode="auto">
              <a:xfrm rot="689551">
                <a:off x="1816" y="147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2" name="Oval 574"/>
              <p:cNvSpPr>
                <a:spLocks noChangeAspect="1" noChangeArrowheads="1"/>
              </p:cNvSpPr>
              <p:nvPr/>
            </p:nvSpPr>
            <p:spPr bwMode="auto">
              <a:xfrm rot="689551">
                <a:off x="1787" y="140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3" name="Oval 575"/>
              <p:cNvSpPr>
                <a:spLocks noChangeAspect="1" noChangeArrowheads="1"/>
              </p:cNvSpPr>
              <p:nvPr/>
            </p:nvSpPr>
            <p:spPr bwMode="auto">
              <a:xfrm rot="689551">
                <a:off x="1740" y="144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4" name="Oval 576"/>
              <p:cNvSpPr>
                <a:spLocks noChangeAspect="1" noChangeArrowheads="1"/>
              </p:cNvSpPr>
              <p:nvPr/>
            </p:nvSpPr>
            <p:spPr bwMode="auto">
              <a:xfrm rot="689551">
                <a:off x="1831" y="143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5" name="Oval 577"/>
              <p:cNvSpPr>
                <a:spLocks noChangeAspect="1" noChangeArrowheads="1"/>
              </p:cNvSpPr>
              <p:nvPr/>
            </p:nvSpPr>
            <p:spPr bwMode="auto">
              <a:xfrm rot="689551">
                <a:off x="1793" y="1370"/>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6" name="Oval 578"/>
              <p:cNvSpPr>
                <a:spLocks noChangeAspect="1" noChangeArrowheads="1"/>
              </p:cNvSpPr>
              <p:nvPr/>
            </p:nvSpPr>
            <p:spPr bwMode="auto">
              <a:xfrm rot="689551">
                <a:off x="1751" y="139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7" name="Oval 579"/>
              <p:cNvSpPr>
                <a:spLocks noChangeAspect="1" noChangeArrowheads="1"/>
              </p:cNvSpPr>
              <p:nvPr/>
            </p:nvSpPr>
            <p:spPr bwMode="auto">
              <a:xfrm rot="689551">
                <a:off x="1838" y="138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8" name="Oval 580"/>
              <p:cNvSpPr>
                <a:spLocks noChangeAspect="1" noChangeArrowheads="1"/>
              </p:cNvSpPr>
              <p:nvPr/>
            </p:nvSpPr>
            <p:spPr bwMode="auto">
              <a:xfrm rot="689551">
                <a:off x="1805" y="132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49" name="Oval 581"/>
              <p:cNvSpPr>
                <a:spLocks noChangeAspect="1" noChangeArrowheads="1"/>
              </p:cNvSpPr>
              <p:nvPr/>
            </p:nvSpPr>
            <p:spPr bwMode="auto">
              <a:xfrm rot="689551">
                <a:off x="1764" y="1340"/>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0" name="Oval 582"/>
              <p:cNvSpPr>
                <a:spLocks noChangeAspect="1" noChangeArrowheads="1"/>
              </p:cNvSpPr>
              <p:nvPr/>
            </p:nvSpPr>
            <p:spPr bwMode="auto">
              <a:xfrm rot="689551">
                <a:off x="1850" y="1339"/>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1" name="Oval 583"/>
              <p:cNvSpPr>
                <a:spLocks noChangeAspect="1" noChangeArrowheads="1"/>
              </p:cNvSpPr>
              <p:nvPr/>
            </p:nvSpPr>
            <p:spPr bwMode="auto">
              <a:xfrm rot="689551">
                <a:off x="1817" y="128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2" name="Oval 584"/>
              <p:cNvSpPr>
                <a:spLocks noChangeAspect="1" noChangeArrowheads="1"/>
              </p:cNvSpPr>
              <p:nvPr/>
            </p:nvSpPr>
            <p:spPr bwMode="auto">
              <a:xfrm rot="689551">
                <a:off x="1776" y="1285"/>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3" name="Oval 585"/>
              <p:cNvSpPr>
                <a:spLocks noChangeAspect="1" noChangeArrowheads="1"/>
              </p:cNvSpPr>
              <p:nvPr/>
            </p:nvSpPr>
            <p:spPr bwMode="auto">
              <a:xfrm rot="689551">
                <a:off x="1861" y="129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4" name="Oval 586"/>
              <p:cNvSpPr>
                <a:spLocks noChangeAspect="1" noChangeArrowheads="1"/>
              </p:cNvSpPr>
              <p:nvPr/>
            </p:nvSpPr>
            <p:spPr bwMode="auto">
              <a:xfrm rot="689551">
                <a:off x="1833" y="123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5" name="Oval 587"/>
              <p:cNvSpPr>
                <a:spLocks noChangeAspect="1" noChangeArrowheads="1"/>
              </p:cNvSpPr>
              <p:nvPr/>
            </p:nvSpPr>
            <p:spPr bwMode="auto">
              <a:xfrm rot="689551">
                <a:off x="1785" y="123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6" name="Oval 588"/>
              <p:cNvSpPr>
                <a:spLocks noChangeAspect="1" noChangeArrowheads="1"/>
              </p:cNvSpPr>
              <p:nvPr/>
            </p:nvSpPr>
            <p:spPr bwMode="auto">
              <a:xfrm rot="689551">
                <a:off x="1877" y="124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7" name="Oval 589"/>
              <p:cNvSpPr>
                <a:spLocks noChangeAspect="1" noChangeArrowheads="1"/>
              </p:cNvSpPr>
              <p:nvPr/>
            </p:nvSpPr>
            <p:spPr bwMode="auto">
              <a:xfrm rot="689551">
                <a:off x="1839" y="1183"/>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8" name="Oval 590"/>
              <p:cNvSpPr>
                <a:spLocks noChangeAspect="1" noChangeArrowheads="1"/>
              </p:cNvSpPr>
              <p:nvPr/>
            </p:nvSpPr>
            <p:spPr bwMode="auto">
              <a:xfrm rot="689551">
                <a:off x="1797" y="118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59" name="Oval 591"/>
              <p:cNvSpPr>
                <a:spLocks noChangeAspect="1" noChangeArrowheads="1"/>
              </p:cNvSpPr>
              <p:nvPr/>
            </p:nvSpPr>
            <p:spPr bwMode="auto">
              <a:xfrm rot="689551">
                <a:off x="1883" y="1192"/>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0" name="Oval 592"/>
              <p:cNvSpPr>
                <a:spLocks noChangeAspect="1" noChangeArrowheads="1"/>
              </p:cNvSpPr>
              <p:nvPr/>
            </p:nvSpPr>
            <p:spPr bwMode="auto">
              <a:xfrm>
                <a:off x="2739" y="1180"/>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1" name="Oval 593"/>
              <p:cNvSpPr>
                <a:spLocks noChangeAspect="1" noChangeArrowheads="1"/>
              </p:cNvSpPr>
              <p:nvPr/>
            </p:nvSpPr>
            <p:spPr bwMode="auto">
              <a:xfrm>
                <a:off x="2634" y="117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2" name="Oval 594"/>
              <p:cNvSpPr>
                <a:spLocks noChangeAspect="1" noChangeArrowheads="1"/>
              </p:cNvSpPr>
              <p:nvPr/>
            </p:nvSpPr>
            <p:spPr bwMode="auto">
              <a:xfrm>
                <a:off x="2688" y="118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3" name="Oval 595"/>
              <p:cNvSpPr>
                <a:spLocks noChangeAspect="1" noChangeArrowheads="1"/>
              </p:cNvSpPr>
              <p:nvPr/>
            </p:nvSpPr>
            <p:spPr bwMode="auto">
              <a:xfrm>
                <a:off x="2736" y="122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4" name="Oval 596"/>
              <p:cNvSpPr>
                <a:spLocks noChangeAspect="1" noChangeArrowheads="1"/>
              </p:cNvSpPr>
              <p:nvPr/>
            </p:nvSpPr>
            <p:spPr bwMode="auto">
              <a:xfrm>
                <a:off x="2631" y="122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5" name="Oval 597"/>
              <p:cNvSpPr>
                <a:spLocks noChangeAspect="1" noChangeArrowheads="1"/>
              </p:cNvSpPr>
              <p:nvPr/>
            </p:nvSpPr>
            <p:spPr bwMode="auto">
              <a:xfrm>
                <a:off x="2685" y="122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6" name="Oval 598"/>
              <p:cNvSpPr>
                <a:spLocks noChangeAspect="1" noChangeArrowheads="1"/>
              </p:cNvSpPr>
              <p:nvPr/>
            </p:nvSpPr>
            <p:spPr bwMode="auto">
              <a:xfrm>
                <a:off x="2736" y="128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7" name="Oval 599"/>
              <p:cNvSpPr>
                <a:spLocks noChangeAspect="1" noChangeArrowheads="1"/>
              </p:cNvSpPr>
              <p:nvPr/>
            </p:nvSpPr>
            <p:spPr bwMode="auto">
              <a:xfrm>
                <a:off x="2631" y="127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8" name="Oval 600"/>
              <p:cNvSpPr>
                <a:spLocks noChangeAspect="1" noChangeArrowheads="1"/>
              </p:cNvSpPr>
              <p:nvPr/>
            </p:nvSpPr>
            <p:spPr bwMode="auto">
              <a:xfrm>
                <a:off x="2685" y="128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69" name="Oval 601"/>
              <p:cNvSpPr>
                <a:spLocks noChangeAspect="1" noChangeArrowheads="1"/>
              </p:cNvSpPr>
              <p:nvPr/>
            </p:nvSpPr>
            <p:spPr bwMode="auto">
              <a:xfrm>
                <a:off x="2739" y="1335"/>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0" name="Oval 602"/>
              <p:cNvSpPr>
                <a:spLocks noChangeAspect="1" noChangeArrowheads="1"/>
              </p:cNvSpPr>
              <p:nvPr/>
            </p:nvSpPr>
            <p:spPr bwMode="auto">
              <a:xfrm>
                <a:off x="2634" y="1334"/>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1" name="Oval 603"/>
              <p:cNvSpPr>
                <a:spLocks noChangeAspect="1" noChangeArrowheads="1"/>
              </p:cNvSpPr>
              <p:nvPr/>
            </p:nvSpPr>
            <p:spPr bwMode="auto">
              <a:xfrm>
                <a:off x="2687" y="133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2" name="Oval 604"/>
              <p:cNvSpPr>
                <a:spLocks noChangeAspect="1" noChangeArrowheads="1"/>
              </p:cNvSpPr>
              <p:nvPr/>
            </p:nvSpPr>
            <p:spPr bwMode="auto">
              <a:xfrm>
                <a:off x="2741" y="138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3" name="Oval 605"/>
              <p:cNvSpPr>
                <a:spLocks noChangeAspect="1" noChangeArrowheads="1"/>
              </p:cNvSpPr>
              <p:nvPr/>
            </p:nvSpPr>
            <p:spPr bwMode="auto">
              <a:xfrm>
                <a:off x="2637" y="138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4" name="Oval 606"/>
              <p:cNvSpPr>
                <a:spLocks noChangeAspect="1" noChangeArrowheads="1"/>
              </p:cNvSpPr>
              <p:nvPr/>
            </p:nvSpPr>
            <p:spPr bwMode="auto">
              <a:xfrm>
                <a:off x="2691" y="1386"/>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5" name="Oval 607"/>
              <p:cNvSpPr>
                <a:spLocks noChangeAspect="1" noChangeArrowheads="1"/>
              </p:cNvSpPr>
              <p:nvPr/>
            </p:nvSpPr>
            <p:spPr bwMode="auto">
              <a:xfrm>
                <a:off x="2739" y="1433"/>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6" name="Oval 608"/>
              <p:cNvSpPr>
                <a:spLocks noChangeAspect="1" noChangeArrowheads="1"/>
              </p:cNvSpPr>
              <p:nvPr/>
            </p:nvSpPr>
            <p:spPr bwMode="auto">
              <a:xfrm>
                <a:off x="2634" y="1432"/>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7" name="Oval 609"/>
              <p:cNvSpPr>
                <a:spLocks noChangeAspect="1" noChangeArrowheads="1"/>
              </p:cNvSpPr>
              <p:nvPr/>
            </p:nvSpPr>
            <p:spPr bwMode="auto">
              <a:xfrm>
                <a:off x="2687" y="143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8" name="Oval 610"/>
              <p:cNvSpPr>
                <a:spLocks noChangeAspect="1" noChangeArrowheads="1"/>
              </p:cNvSpPr>
              <p:nvPr/>
            </p:nvSpPr>
            <p:spPr bwMode="auto">
              <a:xfrm>
                <a:off x="2739" y="1485"/>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79" name="Oval 611"/>
              <p:cNvSpPr>
                <a:spLocks noChangeAspect="1" noChangeArrowheads="1"/>
              </p:cNvSpPr>
              <p:nvPr/>
            </p:nvSpPr>
            <p:spPr bwMode="auto">
              <a:xfrm>
                <a:off x="2634" y="1484"/>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0" name="Oval 612"/>
              <p:cNvSpPr>
                <a:spLocks noChangeAspect="1" noChangeArrowheads="1"/>
              </p:cNvSpPr>
              <p:nvPr/>
            </p:nvSpPr>
            <p:spPr bwMode="auto">
              <a:xfrm>
                <a:off x="2687" y="1485"/>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1" name="Oval 613"/>
              <p:cNvSpPr>
                <a:spLocks noChangeAspect="1" noChangeArrowheads="1"/>
              </p:cNvSpPr>
              <p:nvPr/>
            </p:nvSpPr>
            <p:spPr bwMode="auto">
              <a:xfrm>
                <a:off x="2740" y="153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2" name="Oval 614"/>
              <p:cNvSpPr>
                <a:spLocks noChangeAspect="1" noChangeArrowheads="1"/>
              </p:cNvSpPr>
              <p:nvPr/>
            </p:nvSpPr>
            <p:spPr bwMode="auto">
              <a:xfrm>
                <a:off x="2636" y="153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3" name="Oval 615"/>
              <p:cNvSpPr>
                <a:spLocks noChangeAspect="1" noChangeArrowheads="1"/>
              </p:cNvSpPr>
              <p:nvPr/>
            </p:nvSpPr>
            <p:spPr bwMode="auto">
              <a:xfrm>
                <a:off x="2690" y="154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4" name="Oval 616"/>
              <p:cNvSpPr>
                <a:spLocks noChangeAspect="1" noChangeArrowheads="1"/>
              </p:cNvSpPr>
              <p:nvPr/>
            </p:nvSpPr>
            <p:spPr bwMode="auto">
              <a:xfrm>
                <a:off x="2740" y="159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5" name="Oval 617"/>
              <p:cNvSpPr>
                <a:spLocks noChangeAspect="1" noChangeArrowheads="1"/>
              </p:cNvSpPr>
              <p:nvPr/>
            </p:nvSpPr>
            <p:spPr bwMode="auto">
              <a:xfrm>
                <a:off x="2636" y="1591"/>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6" name="Oval 618"/>
              <p:cNvSpPr>
                <a:spLocks noChangeAspect="1" noChangeArrowheads="1"/>
              </p:cNvSpPr>
              <p:nvPr/>
            </p:nvSpPr>
            <p:spPr bwMode="auto">
              <a:xfrm>
                <a:off x="2690" y="159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7" name="Oval 619"/>
              <p:cNvSpPr>
                <a:spLocks noChangeAspect="1" noChangeArrowheads="1"/>
              </p:cNvSpPr>
              <p:nvPr/>
            </p:nvSpPr>
            <p:spPr bwMode="auto">
              <a:xfrm>
                <a:off x="2743" y="1640"/>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8" name="Oval 620"/>
              <p:cNvSpPr>
                <a:spLocks noChangeAspect="1" noChangeArrowheads="1"/>
              </p:cNvSpPr>
              <p:nvPr/>
            </p:nvSpPr>
            <p:spPr bwMode="auto">
              <a:xfrm>
                <a:off x="2639" y="163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89" name="Oval 621"/>
              <p:cNvSpPr>
                <a:spLocks noChangeAspect="1" noChangeArrowheads="1"/>
              </p:cNvSpPr>
              <p:nvPr/>
            </p:nvSpPr>
            <p:spPr bwMode="auto">
              <a:xfrm>
                <a:off x="2693" y="164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0" name="Oval 622"/>
              <p:cNvSpPr>
                <a:spLocks noChangeAspect="1" noChangeArrowheads="1"/>
              </p:cNvSpPr>
              <p:nvPr/>
            </p:nvSpPr>
            <p:spPr bwMode="auto">
              <a:xfrm>
                <a:off x="3008" y="118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1" name="Oval 623"/>
              <p:cNvSpPr>
                <a:spLocks noChangeAspect="1" noChangeArrowheads="1"/>
              </p:cNvSpPr>
              <p:nvPr/>
            </p:nvSpPr>
            <p:spPr bwMode="auto">
              <a:xfrm>
                <a:off x="2904" y="118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2" name="Oval 624"/>
              <p:cNvSpPr>
                <a:spLocks noChangeAspect="1" noChangeArrowheads="1"/>
              </p:cNvSpPr>
              <p:nvPr/>
            </p:nvSpPr>
            <p:spPr bwMode="auto">
              <a:xfrm>
                <a:off x="2958" y="118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3" name="Oval 625"/>
              <p:cNvSpPr>
                <a:spLocks noChangeAspect="1" noChangeArrowheads="1"/>
              </p:cNvSpPr>
              <p:nvPr/>
            </p:nvSpPr>
            <p:spPr bwMode="auto">
              <a:xfrm>
                <a:off x="3005" y="123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4" name="Oval 626"/>
              <p:cNvSpPr>
                <a:spLocks noChangeAspect="1" noChangeArrowheads="1"/>
              </p:cNvSpPr>
              <p:nvPr/>
            </p:nvSpPr>
            <p:spPr bwMode="auto">
              <a:xfrm>
                <a:off x="2901" y="1228"/>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5" name="Oval 627"/>
              <p:cNvSpPr>
                <a:spLocks noChangeAspect="1" noChangeArrowheads="1"/>
              </p:cNvSpPr>
              <p:nvPr/>
            </p:nvSpPr>
            <p:spPr bwMode="auto">
              <a:xfrm>
                <a:off x="2955" y="123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6" name="Oval 628"/>
              <p:cNvSpPr>
                <a:spLocks noChangeAspect="1" noChangeArrowheads="1"/>
              </p:cNvSpPr>
              <p:nvPr/>
            </p:nvSpPr>
            <p:spPr bwMode="auto">
              <a:xfrm>
                <a:off x="3005" y="128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7" name="Oval 629"/>
              <p:cNvSpPr>
                <a:spLocks noChangeAspect="1" noChangeArrowheads="1"/>
              </p:cNvSpPr>
              <p:nvPr/>
            </p:nvSpPr>
            <p:spPr bwMode="auto">
              <a:xfrm>
                <a:off x="2901" y="1281"/>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8" name="Oval 630"/>
              <p:cNvSpPr>
                <a:spLocks noChangeAspect="1" noChangeArrowheads="1"/>
              </p:cNvSpPr>
              <p:nvPr/>
            </p:nvSpPr>
            <p:spPr bwMode="auto">
              <a:xfrm>
                <a:off x="2955" y="1283"/>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399" name="Oval 631"/>
              <p:cNvSpPr>
                <a:spLocks noChangeAspect="1" noChangeArrowheads="1"/>
              </p:cNvSpPr>
              <p:nvPr/>
            </p:nvSpPr>
            <p:spPr bwMode="auto">
              <a:xfrm>
                <a:off x="3001" y="133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0" name="Oval 632"/>
              <p:cNvSpPr>
                <a:spLocks noChangeAspect="1" noChangeArrowheads="1"/>
              </p:cNvSpPr>
              <p:nvPr/>
            </p:nvSpPr>
            <p:spPr bwMode="auto">
              <a:xfrm>
                <a:off x="2896" y="132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1" name="Oval 633"/>
              <p:cNvSpPr>
                <a:spLocks noChangeAspect="1" noChangeArrowheads="1"/>
              </p:cNvSpPr>
              <p:nvPr/>
            </p:nvSpPr>
            <p:spPr bwMode="auto">
              <a:xfrm>
                <a:off x="2950" y="133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2" name="Oval 634"/>
              <p:cNvSpPr>
                <a:spLocks noChangeAspect="1" noChangeArrowheads="1"/>
              </p:cNvSpPr>
              <p:nvPr/>
            </p:nvSpPr>
            <p:spPr bwMode="auto">
              <a:xfrm>
                <a:off x="3004" y="1380"/>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3" name="Oval 635"/>
              <p:cNvSpPr>
                <a:spLocks noChangeAspect="1" noChangeArrowheads="1"/>
              </p:cNvSpPr>
              <p:nvPr/>
            </p:nvSpPr>
            <p:spPr bwMode="auto">
              <a:xfrm>
                <a:off x="2900" y="1379"/>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4" name="Oval 636"/>
              <p:cNvSpPr>
                <a:spLocks noChangeAspect="1" noChangeArrowheads="1"/>
              </p:cNvSpPr>
              <p:nvPr/>
            </p:nvSpPr>
            <p:spPr bwMode="auto">
              <a:xfrm>
                <a:off x="2954" y="1381"/>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5" name="Oval 637"/>
              <p:cNvSpPr>
                <a:spLocks noChangeAspect="1" noChangeArrowheads="1"/>
              </p:cNvSpPr>
              <p:nvPr/>
            </p:nvSpPr>
            <p:spPr bwMode="auto">
              <a:xfrm>
                <a:off x="3001" y="142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6" name="Oval 638"/>
              <p:cNvSpPr>
                <a:spLocks noChangeAspect="1" noChangeArrowheads="1"/>
              </p:cNvSpPr>
              <p:nvPr/>
            </p:nvSpPr>
            <p:spPr bwMode="auto">
              <a:xfrm>
                <a:off x="2896" y="142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7" name="Oval 639"/>
              <p:cNvSpPr>
                <a:spLocks noChangeAspect="1" noChangeArrowheads="1"/>
              </p:cNvSpPr>
              <p:nvPr/>
            </p:nvSpPr>
            <p:spPr bwMode="auto">
              <a:xfrm>
                <a:off x="2950" y="142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8" name="Oval 640"/>
              <p:cNvSpPr>
                <a:spLocks noChangeAspect="1" noChangeArrowheads="1"/>
              </p:cNvSpPr>
              <p:nvPr/>
            </p:nvSpPr>
            <p:spPr bwMode="auto">
              <a:xfrm>
                <a:off x="3001" y="148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09" name="Oval 641"/>
              <p:cNvSpPr>
                <a:spLocks noChangeAspect="1" noChangeArrowheads="1"/>
              </p:cNvSpPr>
              <p:nvPr/>
            </p:nvSpPr>
            <p:spPr bwMode="auto">
              <a:xfrm>
                <a:off x="2896" y="147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0" name="Oval 642"/>
              <p:cNvSpPr>
                <a:spLocks noChangeAspect="1" noChangeArrowheads="1"/>
              </p:cNvSpPr>
              <p:nvPr/>
            </p:nvSpPr>
            <p:spPr bwMode="auto">
              <a:xfrm>
                <a:off x="2950" y="148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1" name="Oval 643"/>
              <p:cNvSpPr>
                <a:spLocks noChangeAspect="1" noChangeArrowheads="1"/>
              </p:cNvSpPr>
              <p:nvPr/>
            </p:nvSpPr>
            <p:spPr bwMode="auto">
              <a:xfrm>
                <a:off x="2997" y="153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2" name="Oval 644"/>
              <p:cNvSpPr>
                <a:spLocks noChangeAspect="1" noChangeArrowheads="1"/>
              </p:cNvSpPr>
              <p:nvPr/>
            </p:nvSpPr>
            <p:spPr bwMode="auto">
              <a:xfrm>
                <a:off x="2892" y="153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3" name="Oval 645"/>
              <p:cNvSpPr>
                <a:spLocks noChangeAspect="1" noChangeArrowheads="1"/>
              </p:cNvSpPr>
              <p:nvPr/>
            </p:nvSpPr>
            <p:spPr bwMode="auto">
              <a:xfrm>
                <a:off x="2946" y="153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4" name="Oval 646"/>
              <p:cNvSpPr>
                <a:spLocks noChangeAspect="1" noChangeArrowheads="1"/>
              </p:cNvSpPr>
              <p:nvPr/>
            </p:nvSpPr>
            <p:spPr bwMode="auto">
              <a:xfrm>
                <a:off x="2990" y="158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5" name="Oval 647"/>
              <p:cNvSpPr>
                <a:spLocks noChangeAspect="1" noChangeArrowheads="1"/>
              </p:cNvSpPr>
              <p:nvPr/>
            </p:nvSpPr>
            <p:spPr bwMode="auto">
              <a:xfrm>
                <a:off x="2885" y="158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6" name="Oval 648"/>
              <p:cNvSpPr>
                <a:spLocks noChangeAspect="1" noChangeArrowheads="1"/>
              </p:cNvSpPr>
              <p:nvPr/>
            </p:nvSpPr>
            <p:spPr bwMode="auto">
              <a:xfrm>
                <a:off x="2939" y="158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7" name="Oval 649"/>
              <p:cNvSpPr>
                <a:spLocks noChangeAspect="1" noChangeArrowheads="1"/>
              </p:cNvSpPr>
              <p:nvPr/>
            </p:nvSpPr>
            <p:spPr bwMode="auto">
              <a:xfrm>
                <a:off x="2993" y="164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8" name="Oval 650"/>
              <p:cNvSpPr>
                <a:spLocks noChangeAspect="1" noChangeArrowheads="1"/>
              </p:cNvSpPr>
              <p:nvPr/>
            </p:nvSpPr>
            <p:spPr bwMode="auto">
              <a:xfrm>
                <a:off x="2888" y="164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19" name="Oval 651"/>
              <p:cNvSpPr>
                <a:spLocks noChangeAspect="1" noChangeArrowheads="1"/>
              </p:cNvSpPr>
              <p:nvPr/>
            </p:nvSpPr>
            <p:spPr bwMode="auto">
              <a:xfrm>
                <a:off x="2942" y="164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0" name="Oval 652"/>
              <p:cNvSpPr>
                <a:spLocks noChangeAspect="1" noChangeArrowheads="1"/>
              </p:cNvSpPr>
              <p:nvPr/>
            </p:nvSpPr>
            <p:spPr bwMode="auto">
              <a:xfrm>
                <a:off x="3238" y="118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1" name="Oval 653"/>
              <p:cNvSpPr>
                <a:spLocks noChangeAspect="1" noChangeArrowheads="1"/>
              </p:cNvSpPr>
              <p:nvPr/>
            </p:nvSpPr>
            <p:spPr bwMode="auto">
              <a:xfrm>
                <a:off x="3134" y="118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2" name="Oval 654"/>
              <p:cNvSpPr>
                <a:spLocks noChangeAspect="1" noChangeArrowheads="1"/>
              </p:cNvSpPr>
              <p:nvPr/>
            </p:nvSpPr>
            <p:spPr bwMode="auto">
              <a:xfrm>
                <a:off x="3188" y="118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3" name="Oval 655"/>
              <p:cNvSpPr>
                <a:spLocks noChangeAspect="1" noChangeArrowheads="1"/>
              </p:cNvSpPr>
              <p:nvPr/>
            </p:nvSpPr>
            <p:spPr bwMode="auto">
              <a:xfrm>
                <a:off x="3235" y="123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4" name="Oval 656"/>
              <p:cNvSpPr>
                <a:spLocks noChangeAspect="1" noChangeArrowheads="1"/>
              </p:cNvSpPr>
              <p:nvPr/>
            </p:nvSpPr>
            <p:spPr bwMode="auto">
              <a:xfrm>
                <a:off x="3131" y="1235"/>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5" name="Oval 657"/>
              <p:cNvSpPr>
                <a:spLocks noChangeAspect="1" noChangeArrowheads="1"/>
              </p:cNvSpPr>
              <p:nvPr/>
            </p:nvSpPr>
            <p:spPr bwMode="auto">
              <a:xfrm>
                <a:off x="3184" y="123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6" name="Oval 658"/>
              <p:cNvSpPr>
                <a:spLocks noChangeAspect="1" noChangeArrowheads="1"/>
              </p:cNvSpPr>
              <p:nvPr/>
            </p:nvSpPr>
            <p:spPr bwMode="auto">
              <a:xfrm>
                <a:off x="3235" y="128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7" name="Oval 659"/>
              <p:cNvSpPr>
                <a:spLocks noChangeAspect="1" noChangeArrowheads="1"/>
              </p:cNvSpPr>
              <p:nvPr/>
            </p:nvSpPr>
            <p:spPr bwMode="auto">
              <a:xfrm>
                <a:off x="3131" y="1288"/>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8" name="Oval 660"/>
              <p:cNvSpPr>
                <a:spLocks noChangeAspect="1" noChangeArrowheads="1"/>
              </p:cNvSpPr>
              <p:nvPr/>
            </p:nvSpPr>
            <p:spPr bwMode="auto">
              <a:xfrm>
                <a:off x="3184" y="128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29" name="Oval 661"/>
              <p:cNvSpPr>
                <a:spLocks noChangeAspect="1" noChangeArrowheads="1"/>
              </p:cNvSpPr>
              <p:nvPr/>
            </p:nvSpPr>
            <p:spPr bwMode="auto">
              <a:xfrm>
                <a:off x="3237" y="1344"/>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0" name="Oval 662"/>
              <p:cNvSpPr>
                <a:spLocks noChangeAspect="1" noChangeArrowheads="1"/>
              </p:cNvSpPr>
              <p:nvPr/>
            </p:nvSpPr>
            <p:spPr bwMode="auto">
              <a:xfrm>
                <a:off x="3133" y="134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1" name="Oval 663"/>
              <p:cNvSpPr>
                <a:spLocks noChangeAspect="1" noChangeArrowheads="1"/>
              </p:cNvSpPr>
              <p:nvPr/>
            </p:nvSpPr>
            <p:spPr bwMode="auto">
              <a:xfrm>
                <a:off x="3187" y="134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2" name="Oval 664"/>
              <p:cNvSpPr>
                <a:spLocks noChangeAspect="1" noChangeArrowheads="1"/>
              </p:cNvSpPr>
              <p:nvPr/>
            </p:nvSpPr>
            <p:spPr bwMode="auto">
              <a:xfrm>
                <a:off x="3241" y="139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3" name="Oval 665"/>
              <p:cNvSpPr>
                <a:spLocks noChangeAspect="1" noChangeArrowheads="1"/>
              </p:cNvSpPr>
              <p:nvPr/>
            </p:nvSpPr>
            <p:spPr bwMode="auto">
              <a:xfrm>
                <a:off x="3136" y="139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4" name="Oval 666"/>
              <p:cNvSpPr>
                <a:spLocks noChangeAspect="1" noChangeArrowheads="1"/>
              </p:cNvSpPr>
              <p:nvPr/>
            </p:nvSpPr>
            <p:spPr bwMode="auto">
              <a:xfrm>
                <a:off x="3191" y="1393"/>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5" name="Oval 667"/>
              <p:cNvSpPr>
                <a:spLocks noChangeAspect="1" noChangeArrowheads="1"/>
              </p:cNvSpPr>
              <p:nvPr/>
            </p:nvSpPr>
            <p:spPr bwMode="auto">
              <a:xfrm>
                <a:off x="3237" y="144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6" name="Oval 668"/>
              <p:cNvSpPr>
                <a:spLocks noChangeAspect="1" noChangeArrowheads="1"/>
              </p:cNvSpPr>
              <p:nvPr/>
            </p:nvSpPr>
            <p:spPr bwMode="auto">
              <a:xfrm>
                <a:off x="3133" y="144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7" name="Oval 669"/>
              <p:cNvSpPr>
                <a:spLocks noChangeAspect="1" noChangeArrowheads="1"/>
              </p:cNvSpPr>
              <p:nvPr/>
            </p:nvSpPr>
            <p:spPr bwMode="auto">
              <a:xfrm>
                <a:off x="3187" y="144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8" name="Oval 670"/>
              <p:cNvSpPr>
                <a:spLocks noChangeAspect="1" noChangeArrowheads="1"/>
              </p:cNvSpPr>
              <p:nvPr/>
            </p:nvSpPr>
            <p:spPr bwMode="auto">
              <a:xfrm>
                <a:off x="3237" y="1494"/>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39" name="Oval 671"/>
              <p:cNvSpPr>
                <a:spLocks noChangeAspect="1" noChangeArrowheads="1"/>
              </p:cNvSpPr>
              <p:nvPr/>
            </p:nvSpPr>
            <p:spPr bwMode="auto">
              <a:xfrm>
                <a:off x="3133" y="1493"/>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0" name="Oval 672"/>
              <p:cNvSpPr>
                <a:spLocks noChangeAspect="1" noChangeArrowheads="1"/>
              </p:cNvSpPr>
              <p:nvPr/>
            </p:nvSpPr>
            <p:spPr bwMode="auto">
              <a:xfrm>
                <a:off x="3187" y="149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1" name="Oval 673"/>
              <p:cNvSpPr>
                <a:spLocks noChangeAspect="1" noChangeArrowheads="1"/>
              </p:cNvSpPr>
              <p:nvPr/>
            </p:nvSpPr>
            <p:spPr bwMode="auto">
              <a:xfrm>
                <a:off x="3240" y="154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2" name="Oval 674"/>
              <p:cNvSpPr>
                <a:spLocks noChangeAspect="1" noChangeArrowheads="1"/>
              </p:cNvSpPr>
              <p:nvPr/>
            </p:nvSpPr>
            <p:spPr bwMode="auto">
              <a:xfrm>
                <a:off x="3135" y="154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3" name="Oval 675"/>
              <p:cNvSpPr>
                <a:spLocks noChangeAspect="1" noChangeArrowheads="1"/>
              </p:cNvSpPr>
              <p:nvPr/>
            </p:nvSpPr>
            <p:spPr bwMode="auto">
              <a:xfrm>
                <a:off x="3190" y="154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4" name="Oval 676"/>
              <p:cNvSpPr>
                <a:spLocks noChangeAspect="1" noChangeArrowheads="1"/>
              </p:cNvSpPr>
              <p:nvPr/>
            </p:nvSpPr>
            <p:spPr bwMode="auto">
              <a:xfrm>
                <a:off x="3240" y="160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5" name="Oval 677"/>
              <p:cNvSpPr>
                <a:spLocks noChangeAspect="1" noChangeArrowheads="1"/>
              </p:cNvSpPr>
              <p:nvPr/>
            </p:nvSpPr>
            <p:spPr bwMode="auto">
              <a:xfrm>
                <a:off x="3135" y="160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6" name="Oval 678"/>
              <p:cNvSpPr>
                <a:spLocks noChangeAspect="1" noChangeArrowheads="1"/>
              </p:cNvSpPr>
              <p:nvPr/>
            </p:nvSpPr>
            <p:spPr bwMode="auto">
              <a:xfrm>
                <a:off x="3190" y="160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7" name="Oval 679"/>
              <p:cNvSpPr>
                <a:spLocks noChangeAspect="1" noChangeArrowheads="1"/>
              </p:cNvSpPr>
              <p:nvPr/>
            </p:nvSpPr>
            <p:spPr bwMode="auto">
              <a:xfrm>
                <a:off x="3243" y="166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8" name="Oval 680"/>
              <p:cNvSpPr>
                <a:spLocks noChangeAspect="1" noChangeArrowheads="1"/>
              </p:cNvSpPr>
              <p:nvPr/>
            </p:nvSpPr>
            <p:spPr bwMode="auto">
              <a:xfrm>
                <a:off x="3138" y="166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49" name="Oval 681"/>
              <p:cNvSpPr>
                <a:spLocks noChangeAspect="1" noChangeArrowheads="1"/>
              </p:cNvSpPr>
              <p:nvPr/>
            </p:nvSpPr>
            <p:spPr bwMode="auto">
              <a:xfrm>
                <a:off x="3192" y="166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0" name="Oval 682"/>
              <p:cNvSpPr>
                <a:spLocks noChangeAspect="1" noChangeArrowheads="1"/>
              </p:cNvSpPr>
              <p:nvPr/>
            </p:nvSpPr>
            <p:spPr bwMode="auto">
              <a:xfrm>
                <a:off x="3243" y="171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1" name="Oval 683"/>
              <p:cNvSpPr>
                <a:spLocks noChangeAspect="1" noChangeArrowheads="1"/>
              </p:cNvSpPr>
              <p:nvPr/>
            </p:nvSpPr>
            <p:spPr bwMode="auto">
              <a:xfrm>
                <a:off x="3138" y="171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2" name="Oval 684"/>
              <p:cNvSpPr>
                <a:spLocks noChangeAspect="1" noChangeArrowheads="1"/>
              </p:cNvSpPr>
              <p:nvPr/>
            </p:nvSpPr>
            <p:spPr bwMode="auto">
              <a:xfrm>
                <a:off x="3192" y="171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3" name="Oval 685"/>
              <p:cNvSpPr>
                <a:spLocks noChangeAspect="1" noChangeArrowheads="1"/>
              </p:cNvSpPr>
              <p:nvPr/>
            </p:nvSpPr>
            <p:spPr bwMode="auto">
              <a:xfrm>
                <a:off x="3578" y="118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4" name="Oval 686"/>
              <p:cNvSpPr>
                <a:spLocks noChangeAspect="1" noChangeArrowheads="1"/>
              </p:cNvSpPr>
              <p:nvPr/>
            </p:nvSpPr>
            <p:spPr bwMode="auto">
              <a:xfrm>
                <a:off x="3473" y="118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5" name="Oval 687"/>
              <p:cNvSpPr>
                <a:spLocks noChangeAspect="1" noChangeArrowheads="1"/>
              </p:cNvSpPr>
              <p:nvPr/>
            </p:nvSpPr>
            <p:spPr bwMode="auto">
              <a:xfrm>
                <a:off x="3527" y="1190"/>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6" name="Oval 688"/>
              <p:cNvSpPr>
                <a:spLocks noChangeAspect="1" noChangeArrowheads="1"/>
              </p:cNvSpPr>
              <p:nvPr/>
            </p:nvSpPr>
            <p:spPr bwMode="auto">
              <a:xfrm>
                <a:off x="3574" y="123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7" name="Oval 689"/>
              <p:cNvSpPr>
                <a:spLocks noChangeAspect="1" noChangeArrowheads="1"/>
              </p:cNvSpPr>
              <p:nvPr/>
            </p:nvSpPr>
            <p:spPr bwMode="auto">
              <a:xfrm>
                <a:off x="3469" y="1236"/>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8" name="Oval 690"/>
              <p:cNvSpPr>
                <a:spLocks noChangeAspect="1" noChangeArrowheads="1"/>
              </p:cNvSpPr>
              <p:nvPr/>
            </p:nvSpPr>
            <p:spPr bwMode="auto">
              <a:xfrm>
                <a:off x="3524" y="1238"/>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59" name="Oval 691"/>
              <p:cNvSpPr>
                <a:spLocks noChangeAspect="1" noChangeArrowheads="1"/>
              </p:cNvSpPr>
              <p:nvPr/>
            </p:nvSpPr>
            <p:spPr bwMode="auto">
              <a:xfrm>
                <a:off x="3574" y="128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0" name="Oval 692"/>
              <p:cNvSpPr>
                <a:spLocks noChangeAspect="1" noChangeArrowheads="1"/>
              </p:cNvSpPr>
              <p:nvPr/>
            </p:nvSpPr>
            <p:spPr bwMode="auto">
              <a:xfrm>
                <a:off x="3469" y="128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1" name="Oval 693"/>
              <p:cNvSpPr>
                <a:spLocks noChangeAspect="1" noChangeArrowheads="1"/>
              </p:cNvSpPr>
              <p:nvPr/>
            </p:nvSpPr>
            <p:spPr bwMode="auto">
              <a:xfrm>
                <a:off x="3524" y="1290"/>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2" name="Oval 694"/>
              <p:cNvSpPr>
                <a:spLocks noChangeAspect="1" noChangeArrowheads="1"/>
              </p:cNvSpPr>
              <p:nvPr/>
            </p:nvSpPr>
            <p:spPr bwMode="auto">
              <a:xfrm>
                <a:off x="3577" y="1344"/>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3" name="Oval 695"/>
              <p:cNvSpPr>
                <a:spLocks noChangeAspect="1" noChangeArrowheads="1"/>
              </p:cNvSpPr>
              <p:nvPr/>
            </p:nvSpPr>
            <p:spPr bwMode="auto">
              <a:xfrm>
                <a:off x="3472" y="1344"/>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4" name="Oval 696"/>
              <p:cNvSpPr>
                <a:spLocks noChangeAspect="1" noChangeArrowheads="1"/>
              </p:cNvSpPr>
              <p:nvPr/>
            </p:nvSpPr>
            <p:spPr bwMode="auto">
              <a:xfrm>
                <a:off x="3526" y="134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5" name="Oval 697"/>
              <p:cNvSpPr>
                <a:spLocks noChangeAspect="1" noChangeArrowheads="1"/>
              </p:cNvSpPr>
              <p:nvPr/>
            </p:nvSpPr>
            <p:spPr bwMode="auto">
              <a:xfrm>
                <a:off x="3580" y="1393"/>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6" name="Oval 698"/>
              <p:cNvSpPr>
                <a:spLocks noChangeAspect="1" noChangeArrowheads="1"/>
              </p:cNvSpPr>
              <p:nvPr/>
            </p:nvSpPr>
            <p:spPr bwMode="auto">
              <a:xfrm>
                <a:off x="3475" y="1392"/>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7" name="Oval 699"/>
              <p:cNvSpPr>
                <a:spLocks noChangeAspect="1" noChangeArrowheads="1"/>
              </p:cNvSpPr>
              <p:nvPr/>
            </p:nvSpPr>
            <p:spPr bwMode="auto">
              <a:xfrm>
                <a:off x="3530" y="139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8" name="Oval 700"/>
              <p:cNvSpPr>
                <a:spLocks noChangeAspect="1" noChangeArrowheads="1"/>
              </p:cNvSpPr>
              <p:nvPr/>
            </p:nvSpPr>
            <p:spPr bwMode="auto">
              <a:xfrm>
                <a:off x="3577" y="144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69" name="Oval 701"/>
              <p:cNvSpPr>
                <a:spLocks noChangeAspect="1" noChangeArrowheads="1"/>
              </p:cNvSpPr>
              <p:nvPr/>
            </p:nvSpPr>
            <p:spPr bwMode="auto">
              <a:xfrm>
                <a:off x="3472" y="144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0" name="Oval 702"/>
              <p:cNvSpPr>
                <a:spLocks noChangeAspect="1" noChangeArrowheads="1"/>
              </p:cNvSpPr>
              <p:nvPr/>
            </p:nvSpPr>
            <p:spPr bwMode="auto">
              <a:xfrm>
                <a:off x="3526" y="144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1" name="Oval 703"/>
              <p:cNvSpPr>
                <a:spLocks noChangeAspect="1" noChangeArrowheads="1"/>
              </p:cNvSpPr>
              <p:nvPr/>
            </p:nvSpPr>
            <p:spPr bwMode="auto">
              <a:xfrm>
                <a:off x="3577" y="149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2" name="Oval 704"/>
              <p:cNvSpPr>
                <a:spLocks noChangeAspect="1" noChangeArrowheads="1"/>
              </p:cNvSpPr>
              <p:nvPr/>
            </p:nvSpPr>
            <p:spPr bwMode="auto">
              <a:xfrm>
                <a:off x="3472" y="1494"/>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3" name="Oval 705"/>
              <p:cNvSpPr>
                <a:spLocks noChangeAspect="1" noChangeArrowheads="1"/>
              </p:cNvSpPr>
              <p:nvPr/>
            </p:nvSpPr>
            <p:spPr bwMode="auto">
              <a:xfrm>
                <a:off x="3526" y="149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4" name="Oval 706"/>
              <p:cNvSpPr>
                <a:spLocks noChangeAspect="1" noChangeArrowheads="1"/>
              </p:cNvSpPr>
              <p:nvPr/>
            </p:nvSpPr>
            <p:spPr bwMode="auto">
              <a:xfrm>
                <a:off x="3579" y="1549"/>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5" name="Oval 707"/>
              <p:cNvSpPr>
                <a:spLocks noChangeAspect="1" noChangeArrowheads="1"/>
              </p:cNvSpPr>
              <p:nvPr/>
            </p:nvSpPr>
            <p:spPr bwMode="auto">
              <a:xfrm>
                <a:off x="3481" y="157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6" name="Oval 708"/>
              <p:cNvSpPr>
                <a:spLocks noChangeAspect="1" noChangeArrowheads="1"/>
              </p:cNvSpPr>
              <p:nvPr/>
            </p:nvSpPr>
            <p:spPr bwMode="auto">
              <a:xfrm>
                <a:off x="3529" y="156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7" name="Oval 709"/>
              <p:cNvSpPr>
                <a:spLocks noChangeAspect="1" noChangeArrowheads="1"/>
              </p:cNvSpPr>
              <p:nvPr/>
            </p:nvSpPr>
            <p:spPr bwMode="auto">
              <a:xfrm>
                <a:off x="3579" y="160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8" name="Oval 710"/>
              <p:cNvSpPr>
                <a:spLocks noChangeAspect="1" noChangeArrowheads="1"/>
              </p:cNvSpPr>
              <p:nvPr/>
            </p:nvSpPr>
            <p:spPr bwMode="auto">
              <a:xfrm>
                <a:off x="3474" y="161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79" name="Oval 711"/>
              <p:cNvSpPr>
                <a:spLocks noChangeAspect="1" noChangeArrowheads="1"/>
              </p:cNvSpPr>
              <p:nvPr/>
            </p:nvSpPr>
            <p:spPr bwMode="auto">
              <a:xfrm>
                <a:off x="3529" y="161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0" name="Oval 712"/>
              <p:cNvSpPr>
                <a:spLocks noChangeAspect="1" noChangeArrowheads="1"/>
              </p:cNvSpPr>
              <p:nvPr/>
            </p:nvSpPr>
            <p:spPr bwMode="auto">
              <a:xfrm>
                <a:off x="3582" y="1662"/>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1" name="Oval 713"/>
              <p:cNvSpPr>
                <a:spLocks noChangeAspect="1" noChangeArrowheads="1"/>
              </p:cNvSpPr>
              <p:nvPr/>
            </p:nvSpPr>
            <p:spPr bwMode="auto">
              <a:xfrm>
                <a:off x="3491" y="1668"/>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2" name="Oval 714"/>
              <p:cNvSpPr>
                <a:spLocks noChangeAspect="1" noChangeArrowheads="1"/>
              </p:cNvSpPr>
              <p:nvPr/>
            </p:nvSpPr>
            <p:spPr bwMode="auto">
              <a:xfrm>
                <a:off x="3531" y="1663"/>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3" name="Oval 715"/>
              <p:cNvSpPr>
                <a:spLocks noChangeAspect="1" noChangeArrowheads="1"/>
              </p:cNvSpPr>
              <p:nvPr/>
            </p:nvSpPr>
            <p:spPr bwMode="auto">
              <a:xfrm>
                <a:off x="3582" y="171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4" name="Oval 716"/>
              <p:cNvSpPr>
                <a:spLocks noChangeAspect="1" noChangeArrowheads="1"/>
              </p:cNvSpPr>
              <p:nvPr/>
            </p:nvSpPr>
            <p:spPr bwMode="auto">
              <a:xfrm>
                <a:off x="3477" y="171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5" name="Oval 717"/>
              <p:cNvSpPr>
                <a:spLocks noChangeAspect="1" noChangeArrowheads="1"/>
              </p:cNvSpPr>
              <p:nvPr/>
            </p:nvSpPr>
            <p:spPr bwMode="auto">
              <a:xfrm>
                <a:off x="3531" y="171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6" name="Oval 718"/>
              <p:cNvSpPr>
                <a:spLocks noChangeAspect="1" noChangeArrowheads="1"/>
              </p:cNvSpPr>
              <p:nvPr/>
            </p:nvSpPr>
            <p:spPr bwMode="auto">
              <a:xfrm>
                <a:off x="3435" y="162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7" name="Oval 719"/>
              <p:cNvSpPr>
                <a:spLocks noChangeAspect="1" noChangeArrowheads="1"/>
              </p:cNvSpPr>
              <p:nvPr/>
            </p:nvSpPr>
            <p:spPr bwMode="auto">
              <a:xfrm>
                <a:off x="2709" y="1726"/>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8" name="Oval 720"/>
              <p:cNvSpPr>
                <a:spLocks noChangeAspect="1" noChangeArrowheads="1"/>
              </p:cNvSpPr>
              <p:nvPr/>
            </p:nvSpPr>
            <p:spPr bwMode="auto">
              <a:xfrm>
                <a:off x="3334" y="130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89" name="Oval 721"/>
              <p:cNvSpPr>
                <a:spLocks noChangeAspect="1" noChangeArrowheads="1"/>
              </p:cNvSpPr>
              <p:nvPr/>
            </p:nvSpPr>
            <p:spPr bwMode="auto">
              <a:xfrm>
                <a:off x="2667" y="168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0" name="Oval 722"/>
              <p:cNvSpPr>
                <a:spLocks noChangeAspect="1" noChangeArrowheads="1"/>
              </p:cNvSpPr>
              <p:nvPr/>
            </p:nvSpPr>
            <p:spPr bwMode="auto">
              <a:xfrm>
                <a:off x="2757" y="1745"/>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1" name="Oval 723"/>
              <p:cNvSpPr>
                <a:spLocks noChangeAspect="1" noChangeArrowheads="1"/>
              </p:cNvSpPr>
              <p:nvPr/>
            </p:nvSpPr>
            <p:spPr bwMode="auto">
              <a:xfrm>
                <a:off x="3299" y="134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2" name="Oval 724"/>
              <p:cNvSpPr>
                <a:spLocks noChangeAspect="1" noChangeArrowheads="1"/>
              </p:cNvSpPr>
              <p:nvPr/>
            </p:nvSpPr>
            <p:spPr bwMode="auto">
              <a:xfrm>
                <a:off x="2720" y="169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3" name="Oval 725"/>
              <p:cNvSpPr>
                <a:spLocks noChangeAspect="1" noChangeArrowheads="1"/>
              </p:cNvSpPr>
              <p:nvPr/>
            </p:nvSpPr>
            <p:spPr bwMode="auto">
              <a:xfrm>
                <a:off x="3378" y="149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4" name="Oval 726"/>
              <p:cNvSpPr>
                <a:spLocks noChangeAspect="1" noChangeArrowheads="1"/>
              </p:cNvSpPr>
              <p:nvPr/>
            </p:nvSpPr>
            <p:spPr bwMode="auto">
              <a:xfrm>
                <a:off x="2766" y="169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5" name="Oval 727"/>
              <p:cNvSpPr>
                <a:spLocks noChangeAspect="1" noChangeArrowheads="1"/>
              </p:cNvSpPr>
              <p:nvPr/>
            </p:nvSpPr>
            <p:spPr bwMode="auto">
              <a:xfrm>
                <a:off x="3341" y="1393"/>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6" name="Oval 728"/>
              <p:cNvSpPr>
                <a:spLocks noChangeAspect="1" noChangeArrowheads="1"/>
              </p:cNvSpPr>
              <p:nvPr/>
            </p:nvSpPr>
            <p:spPr bwMode="auto">
              <a:xfrm>
                <a:off x="3320" y="1475"/>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7" name="Oval 729"/>
              <p:cNvSpPr>
                <a:spLocks noChangeAspect="1" noChangeArrowheads="1"/>
              </p:cNvSpPr>
              <p:nvPr/>
            </p:nvSpPr>
            <p:spPr bwMode="auto">
              <a:xfrm>
                <a:off x="2789" y="165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8" name="Oval 730"/>
              <p:cNvSpPr>
                <a:spLocks noChangeAspect="1" noChangeArrowheads="1"/>
              </p:cNvSpPr>
              <p:nvPr/>
            </p:nvSpPr>
            <p:spPr bwMode="auto">
              <a:xfrm>
                <a:off x="3426" y="157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499" name="Oval 731"/>
              <p:cNvSpPr>
                <a:spLocks noChangeAspect="1" noChangeArrowheads="1"/>
              </p:cNvSpPr>
              <p:nvPr/>
            </p:nvSpPr>
            <p:spPr bwMode="auto">
              <a:xfrm>
                <a:off x="3298" y="143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0" name="Oval 732"/>
              <p:cNvSpPr>
                <a:spLocks noChangeAspect="1" noChangeArrowheads="1"/>
              </p:cNvSpPr>
              <p:nvPr/>
            </p:nvSpPr>
            <p:spPr bwMode="auto">
              <a:xfrm>
                <a:off x="2838" y="1645"/>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1" name="Oval 733"/>
              <p:cNvSpPr>
                <a:spLocks noChangeAspect="1" noChangeArrowheads="1"/>
              </p:cNvSpPr>
              <p:nvPr/>
            </p:nvSpPr>
            <p:spPr bwMode="auto">
              <a:xfrm>
                <a:off x="3395" y="1533"/>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2" name="Oval 734"/>
              <p:cNvSpPr>
                <a:spLocks noChangeAspect="1" noChangeArrowheads="1"/>
              </p:cNvSpPr>
              <p:nvPr/>
            </p:nvSpPr>
            <p:spPr bwMode="auto">
              <a:xfrm>
                <a:off x="3292" y="1397"/>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3" name="Oval 735"/>
              <p:cNvSpPr>
                <a:spLocks noChangeAspect="1" noChangeArrowheads="1"/>
              </p:cNvSpPr>
              <p:nvPr/>
            </p:nvSpPr>
            <p:spPr bwMode="auto">
              <a:xfrm>
                <a:off x="3442" y="1539"/>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4" name="Oval 736"/>
              <p:cNvSpPr>
                <a:spLocks noChangeAspect="1" noChangeArrowheads="1"/>
              </p:cNvSpPr>
              <p:nvPr/>
            </p:nvSpPr>
            <p:spPr bwMode="auto">
              <a:xfrm>
                <a:off x="3426" y="149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5" name="Oval 737"/>
              <p:cNvSpPr>
                <a:spLocks noChangeAspect="1" noChangeArrowheads="1"/>
              </p:cNvSpPr>
              <p:nvPr/>
            </p:nvSpPr>
            <p:spPr bwMode="auto">
              <a:xfrm>
                <a:off x="3280" y="119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6" name="Oval 738"/>
              <p:cNvSpPr>
                <a:spLocks noChangeAspect="1" noChangeArrowheads="1"/>
              </p:cNvSpPr>
              <p:nvPr/>
            </p:nvSpPr>
            <p:spPr bwMode="auto">
              <a:xfrm>
                <a:off x="3486" y="152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7" name="Oval 739"/>
              <p:cNvSpPr>
                <a:spLocks noChangeAspect="1" noChangeArrowheads="1"/>
              </p:cNvSpPr>
              <p:nvPr/>
            </p:nvSpPr>
            <p:spPr bwMode="auto">
              <a:xfrm>
                <a:off x="3344" y="152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8" name="Oval 740"/>
              <p:cNvSpPr>
                <a:spLocks noChangeAspect="1" noChangeArrowheads="1"/>
              </p:cNvSpPr>
              <p:nvPr/>
            </p:nvSpPr>
            <p:spPr bwMode="auto">
              <a:xfrm>
                <a:off x="3285" y="124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09" name="Oval 741"/>
              <p:cNvSpPr>
                <a:spLocks noChangeAspect="1" noChangeArrowheads="1"/>
              </p:cNvSpPr>
              <p:nvPr/>
            </p:nvSpPr>
            <p:spPr bwMode="auto">
              <a:xfrm>
                <a:off x="3283" y="129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0" name="Oval 742"/>
              <p:cNvSpPr>
                <a:spLocks noChangeAspect="1" noChangeArrowheads="1"/>
              </p:cNvSpPr>
              <p:nvPr/>
            </p:nvSpPr>
            <p:spPr bwMode="auto">
              <a:xfrm>
                <a:off x="3384" y="160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1" name="Oval 743"/>
              <p:cNvSpPr>
                <a:spLocks noChangeAspect="1" noChangeArrowheads="1"/>
              </p:cNvSpPr>
              <p:nvPr/>
            </p:nvSpPr>
            <p:spPr bwMode="auto">
              <a:xfrm>
                <a:off x="3365" y="1566"/>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2" name="Oval 744"/>
              <p:cNvSpPr>
                <a:spLocks noChangeAspect="1" noChangeArrowheads="1"/>
              </p:cNvSpPr>
              <p:nvPr/>
            </p:nvSpPr>
            <p:spPr bwMode="auto">
              <a:xfrm>
                <a:off x="3428" y="1714"/>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3" name="Oval 745"/>
              <p:cNvSpPr>
                <a:spLocks noChangeAspect="1" noChangeArrowheads="1"/>
              </p:cNvSpPr>
              <p:nvPr/>
            </p:nvSpPr>
            <p:spPr bwMode="auto">
              <a:xfrm>
                <a:off x="3401" y="166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4" name="Oval 746"/>
              <p:cNvSpPr>
                <a:spLocks noChangeAspect="1" noChangeArrowheads="1"/>
              </p:cNvSpPr>
              <p:nvPr/>
            </p:nvSpPr>
            <p:spPr bwMode="auto">
              <a:xfrm>
                <a:off x="3816" y="1250"/>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5" name="Oval 747"/>
              <p:cNvSpPr>
                <a:spLocks noChangeAspect="1" noChangeArrowheads="1"/>
              </p:cNvSpPr>
              <p:nvPr/>
            </p:nvSpPr>
            <p:spPr bwMode="auto">
              <a:xfrm>
                <a:off x="3711" y="1249"/>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6" name="Oval 748"/>
              <p:cNvSpPr>
                <a:spLocks noChangeAspect="1" noChangeArrowheads="1"/>
              </p:cNvSpPr>
              <p:nvPr/>
            </p:nvSpPr>
            <p:spPr bwMode="auto">
              <a:xfrm>
                <a:off x="3765" y="1250"/>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7" name="Oval 749"/>
              <p:cNvSpPr>
                <a:spLocks noChangeAspect="1" noChangeArrowheads="1"/>
              </p:cNvSpPr>
              <p:nvPr/>
            </p:nvSpPr>
            <p:spPr bwMode="auto">
              <a:xfrm>
                <a:off x="3812" y="129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8" name="Oval 750"/>
              <p:cNvSpPr>
                <a:spLocks noChangeAspect="1" noChangeArrowheads="1"/>
              </p:cNvSpPr>
              <p:nvPr/>
            </p:nvSpPr>
            <p:spPr bwMode="auto">
              <a:xfrm>
                <a:off x="3707" y="129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19" name="Oval 751"/>
              <p:cNvSpPr>
                <a:spLocks noChangeAspect="1" noChangeArrowheads="1"/>
              </p:cNvSpPr>
              <p:nvPr/>
            </p:nvSpPr>
            <p:spPr bwMode="auto">
              <a:xfrm>
                <a:off x="3761" y="129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0" name="Oval 752"/>
              <p:cNvSpPr>
                <a:spLocks noChangeAspect="1" noChangeArrowheads="1"/>
              </p:cNvSpPr>
              <p:nvPr/>
            </p:nvSpPr>
            <p:spPr bwMode="auto">
              <a:xfrm>
                <a:off x="3812" y="135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1" name="Oval 753"/>
              <p:cNvSpPr>
                <a:spLocks noChangeAspect="1" noChangeArrowheads="1"/>
              </p:cNvSpPr>
              <p:nvPr/>
            </p:nvSpPr>
            <p:spPr bwMode="auto">
              <a:xfrm>
                <a:off x="3707" y="1349"/>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2" name="Oval 754"/>
              <p:cNvSpPr>
                <a:spLocks noChangeAspect="1" noChangeArrowheads="1"/>
              </p:cNvSpPr>
              <p:nvPr/>
            </p:nvSpPr>
            <p:spPr bwMode="auto">
              <a:xfrm>
                <a:off x="3761" y="135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3" name="Oval 755"/>
              <p:cNvSpPr>
                <a:spLocks noChangeAspect="1" noChangeArrowheads="1"/>
              </p:cNvSpPr>
              <p:nvPr/>
            </p:nvSpPr>
            <p:spPr bwMode="auto">
              <a:xfrm>
                <a:off x="3815" y="140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4" name="Oval 756"/>
              <p:cNvSpPr>
                <a:spLocks noChangeAspect="1" noChangeArrowheads="1"/>
              </p:cNvSpPr>
              <p:nvPr/>
            </p:nvSpPr>
            <p:spPr bwMode="auto">
              <a:xfrm>
                <a:off x="3710" y="1403"/>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5" name="Oval 757"/>
              <p:cNvSpPr>
                <a:spLocks noChangeAspect="1" noChangeArrowheads="1"/>
              </p:cNvSpPr>
              <p:nvPr/>
            </p:nvSpPr>
            <p:spPr bwMode="auto">
              <a:xfrm>
                <a:off x="3764" y="140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6" name="Oval 758"/>
              <p:cNvSpPr>
                <a:spLocks noChangeAspect="1" noChangeArrowheads="1"/>
              </p:cNvSpPr>
              <p:nvPr/>
            </p:nvSpPr>
            <p:spPr bwMode="auto">
              <a:xfrm>
                <a:off x="3819" y="1454"/>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7" name="Oval 759"/>
              <p:cNvSpPr>
                <a:spLocks noChangeAspect="1" noChangeArrowheads="1"/>
              </p:cNvSpPr>
              <p:nvPr/>
            </p:nvSpPr>
            <p:spPr bwMode="auto">
              <a:xfrm>
                <a:off x="3714" y="1453"/>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8" name="Oval 760"/>
              <p:cNvSpPr>
                <a:spLocks noChangeAspect="1" noChangeArrowheads="1"/>
              </p:cNvSpPr>
              <p:nvPr/>
            </p:nvSpPr>
            <p:spPr bwMode="auto">
              <a:xfrm>
                <a:off x="3768" y="145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29" name="Oval 761"/>
              <p:cNvSpPr>
                <a:spLocks noChangeAspect="1" noChangeArrowheads="1"/>
              </p:cNvSpPr>
              <p:nvPr/>
            </p:nvSpPr>
            <p:spPr bwMode="auto">
              <a:xfrm>
                <a:off x="3815" y="1503"/>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0" name="Oval 762"/>
              <p:cNvSpPr>
                <a:spLocks noChangeAspect="1" noChangeArrowheads="1"/>
              </p:cNvSpPr>
              <p:nvPr/>
            </p:nvSpPr>
            <p:spPr bwMode="auto">
              <a:xfrm>
                <a:off x="3710" y="1502"/>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1" name="Oval 763"/>
              <p:cNvSpPr>
                <a:spLocks noChangeAspect="1" noChangeArrowheads="1"/>
              </p:cNvSpPr>
              <p:nvPr/>
            </p:nvSpPr>
            <p:spPr bwMode="auto">
              <a:xfrm>
                <a:off x="3764" y="1503"/>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2" name="Oval 764"/>
              <p:cNvSpPr>
                <a:spLocks noChangeAspect="1" noChangeArrowheads="1"/>
              </p:cNvSpPr>
              <p:nvPr/>
            </p:nvSpPr>
            <p:spPr bwMode="auto">
              <a:xfrm>
                <a:off x="3815" y="1555"/>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3" name="Oval 765"/>
              <p:cNvSpPr>
                <a:spLocks noChangeAspect="1" noChangeArrowheads="1"/>
              </p:cNvSpPr>
              <p:nvPr/>
            </p:nvSpPr>
            <p:spPr bwMode="auto">
              <a:xfrm>
                <a:off x="3710" y="155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4" name="Oval 766"/>
              <p:cNvSpPr>
                <a:spLocks noChangeAspect="1" noChangeArrowheads="1"/>
              </p:cNvSpPr>
              <p:nvPr/>
            </p:nvSpPr>
            <p:spPr bwMode="auto">
              <a:xfrm>
                <a:off x="3764" y="155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5" name="Oval 767"/>
              <p:cNvSpPr>
                <a:spLocks noChangeAspect="1" noChangeArrowheads="1"/>
              </p:cNvSpPr>
              <p:nvPr/>
            </p:nvSpPr>
            <p:spPr bwMode="auto">
              <a:xfrm>
                <a:off x="3818" y="160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6" name="Oval 768"/>
              <p:cNvSpPr>
                <a:spLocks noChangeAspect="1" noChangeArrowheads="1"/>
              </p:cNvSpPr>
              <p:nvPr/>
            </p:nvSpPr>
            <p:spPr bwMode="auto">
              <a:xfrm>
                <a:off x="3713" y="1608"/>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7" name="Oval 769"/>
              <p:cNvSpPr>
                <a:spLocks noChangeAspect="1" noChangeArrowheads="1"/>
              </p:cNvSpPr>
              <p:nvPr/>
            </p:nvSpPr>
            <p:spPr bwMode="auto">
              <a:xfrm>
                <a:off x="3767" y="161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8" name="Oval 770"/>
              <p:cNvSpPr>
                <a:spLocks noChangeAspect="1" noChangeArrowheads="1"/>
              </p:cNvSpPr>
              <p:nvPr/>
            </p:nvSpPr>
            <p:spPr bwMode="auto">
              <a:xfrm>
                <a:off x="3818" y="169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39" name="Oval 771"/>
              <p:cNvSpPr>
                <a:spLocks noChangeAspect="1" noChangeArrowheads="1"/>
              </p:cNvSpPr>
              <p:nvPr/>
            </p:nvSpPr>
            <p:spPr bwMode="auto">
              <a:xfrm>
                <a:off x="3720" y="1660"/>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0" name="Oval 772"/>
              <p:cNvSpPr>
                <a:spLocks noChangeAspect="1" noChangeArrowheads="1"/>
              </p:cNvSpPr>
              <p:nvPr/>
            </p:nvSpPr>
            <p:spPr bwMode="auto">
              <a:xfrm>
                <a:off x="3767" y="166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1" name="Oval 773"/>
              <p:cNvSpPr>
                <a:spLocks noChangeAspect="1" noChangeArrowheads="1"/>
              </p:cNvSpPr>
              <p:nvPr/>
            </p:nvSpPr>
            <p:spPr bwMode="auto">
              <a:xfrm>
                <a:off x="3821" y="1749"/>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2" name="Oval 774"/>
              <p:cNvSpPr>
                <a:spLocks noChangeAspect="1" noChangeArrowheads="1"/>
              </p:cNvSpPr>
              <p:nvPr/>
            </p:nvSpPr>
            <p:spPr bwMode="auto">
              <a:xfrm>
                <a:off x="3740" y="1702"/>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3" name="Oval 775"/>
              <p:cNvSpPr>
                <a:spLocks noChangeAspect="1" noChangeArrowheads="1"/>
              </p:cNvSpPr>
              <p:nvPr/>
            </p:nvSpPr>
            <p:spPr bwMode="auto">
              <a:xfrm>
                <a:off x="3776" y="172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4" name="Oval 776"/>
              <p:cNvSpPr>
                <a:spLocks noChangeAspect="1" noChangeArrowheads="1"/>
              </p:cNvSpPr>
              <p:nvPr/>
            </p:nvSpPr>
            <p:spPr bwMode="auto">
              <a:xfrm>
                <a:off x="3967" y="1481"/>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5" name="Oval 777"/>
              <p:cNvSpPr>
                <a:spLocks noChangeAspect="1" noChangeArrowheads="1"/>
              </p:cNvSpPr>
              <p:nvPr/>
            </p:nvSpPr>
            <p:spPr bwMode="auto">
              <a:xfrm>
                <a:off x="4014" y="1481"/>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6" name="Oval 778"/>
              <p:cNvSpPr>
                <a:spLocks noChangeAspect="1" noChangeArrowheads="1"/>
              </p:cNvSpPr>
              <p:nvPr/>
            </p:nvSpPr>
            <p:spPr bwMode="auto">
              <a:xfrm>
                <a:off x="4010" y="153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7" name="Oval 779"/>
              <p:cNvSpPr>
                <a:spLocks noChangeAspect="1" noChangeArrowheads="1"/>
              </p:cNvSpPr>
              <p:nvPr/>
            </p:nvSpPr>
            <p:spPr bwMode="auto">
              <a:xfrm>
                <a:off x="4059" y="1577"/>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8" name="Oval 780"/>
              <p:cNvSpPr>
                <a:spLocks noChangeAspect="1" noChangeArrowheads="1"/>
              </p:cNvSpPr>
              <p:nvPr/>
            </p:nvSpPr>
            <p:spPr bwMode="auto">
              <a:xfrm>
                <a:off x="4057" y="1533"/>
                <a:ext cx="45"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49" name="Oval 781"/>
              <p:cNvSpPr>
                <a:spLocks noChangeAspect="1" noChangeArrowheads="1"/>
              </p:cNvSpPr>
              <p:nvPr/>
            </p:nvSpPr>
            <p:spPr bwMode="auto">
              <a:xfrm>
                <a:off x="4016" y="157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0" name="Oval 782"/>
              <p:cNvSpPr>
                <a:spLocks noChangeAspect="1" noChangeArrowheads="1"/>
              </p:cNvSpPr>
              <p:nvPr/>
            </p:nvSpPr>
            <p:spPr bwMode="auto">
              <a:xfrm>
                <a:off x="3857" y="1209"/>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1" name="Oval 783"/>
              <p:cNvSpPr>
                <a:spLocks noChangeAspect="1" noChangeArrowheads="1"/>
              </p:cNvSpPr>
              <p:nvPr/>
            </p:nvSpPr>
            <p:spPr bwMode="auto">
              <a:xfrm>
                <a:off x="3784" y="1203"/>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2" name="Oval 784"/>
              <p:cNvSpPr>
                <a:spLocks noChangeAspect="1" noChangeArrowheads="1"/>
              </p:cNvSpPr>
              <p:nvPr/>
            </p:nvSpPr>
            <p:spPr bwMode="auto">
              <a:xfrm>
                <a:off x="3821" y="1176"/>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3" name="Oval 785"/>
              <p:cNvSpPr>
                <a:spLocks noChangeAspect="1" noChangeArrowheads="1"/>
              </p:cNvSpPr>
              <p:nvPr/>
            </p:nvSpPr>
            <p:spPr bwMode="auto">
              <a:xfrm>
                <a:off x="3863" y="1129"/>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4" name="Oval 786"/>
              <p:cNvSpPr>
                <a:spLocks noChangeAspect="1" noChangeArrowheads="1"/>
              </p:cNvSpPr>
              <p:nvPr/>
            </p:nvSpPr>
            <p:spPr bwMode="auto">
              <a:xfrm>
                <a:off x="3875" y="1173"/>
                <a:ext cx="47"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5" name="Oval 787"/>
              <p:cNvSpPr>
                <a:spLocks noChangeAspect="1" noChangeArrowheads="1"/>
              </p:cNvSpPr>
              <p:nvPr/>
            </p:nvSpPr>
            <p:spPr bwMode="auto">
              <a:xfrm>
                <a:off x="3909" y="113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6" name="Oval 788"/>
              <p:cNvSpPr>
                <a:spLocks noChangeAspect="1" noChangeArrowheads="1"/>
              </p:cNvSpPr>
              <p:nvPr/>
            </p:nvSpPr>
            <p:spPr bwMode="auto">
              <a:xfrm>
                <a:off x="3934" y="1168"/>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7" name="Oval 789"/>
              <p:cNvSpPr>
                <a:spLocks noChangeAspect="1" noChangeArrowheads="1"/>
              </p:cNvSpPr>
              <p:nvPr/>
            </p:nvSpPr>
            <p:spPr bwMode="auto">
              <a:xfrm>
                <a:off x="3909" y="121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8" name="Oval 790"/>
              <p:cNvSpPr>
                <a:spLocks noChangeAspect="1" noChangeArrowheads="1"/>
              </p:cNvSpPr>
              <p:nvPr/>
            </p:nvSpPr>
            <p:spPr bwMode="auto">
              <a:xfrm>
                <a:off x="4025" y="119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59" name="Oval 791"/>
              <p:cNvSpPr>
                <a:spLocks noChangeAspect="1" noChangeArrowheads="1"/>
              </p:cNvSpPr>
              <p:nvPr/>
            </p:nvSpPr>
            <p:spPr bwMode="auto">
              <a:xfrm>
                <a:off x="3953" y="1141"/>
                <a:ext cx="45"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0" name="Oval 792"/>
              <p:cNvSpPr>
                <a:spLocks noChangeAspect="1" noChangeArrowheads="1"/>
              </p:cNvSpPr>
              <p:nvPr/>
            </p:nvSpPr>
            <p:spPr bwMode="auto">
              <a:xfrm>
                <a:off x="3971" y="120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1" name="Oval 793"/>
              <p:cNvSpPr>
                <a:spLocks noChangeAspect="1" noChangeArrowheads="1"/>
              </p:cNvSpPr>
              <p:nvPr/>
            </p:nvSpPr>
            <p:spPr bwMode="auto">
              <a:xfrm>
                <a:off x="3996" y="1160"/>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2" name="Oval 794"/>
              <p:cNvSpPr>
                <a:spLocks noChangeAspect="1" noChangeArrowheads="1"/>
              </p:cNvSpPr>
              <p:nvPr/>
            </p:nvSpPr>
            <p:spPr bwMode="auto">
              <a:xfrm>
                <a:off x="3958" y="1243"/>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3" name="Oval 795"/>
              <p:cNvSpPr>
                <a:spLocks noChangeAspect="1" noChangeArrowheads="1"/>
              </p:cNvSpPr>
              <p:nvPr/>
            </p:nvSpPr>
            <p:spPr bwMode="auto">
              <a:xfrm>
                <a:off x="3964" y="1292"/>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4" name="Oval 796"/>
              <p:cNvSpPr>
                <a:spLocks noChangeAspect="1" noChangeArrowheads="1"/>
              </p:cNvSpPr>
              <p:nvPr/>
            </p:nvSpPr>
            <p:spPr bwMode="auto">
              <a:xfrm>
                <a:off x="4000" y="1244"/>
                <a:ext cx="47"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5" name="Oval 797"/>
              <p:cNvSpPr>
                <a:spLocks noChangeAspect="1" noChangeArrowheads="1"/>
              </p:cNvSpPr>
              <p:nvPr/>
            </p:nvSpPr>
            <p:spPr bwMode="auto">
              <a:xfrm>
                <a:off x="4049" y="1244"/>
                <a:ext cx="46" cy="50"/>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6" name="Oval 798"/>
              <p:cNvSpPr>
                <a:spLocks noChangeAspect="1" noChangeArrowheads="1"/>
              </p:cNvSpPr>
              <p:nvPr/>
            </p:nvSpPr>
            <p:spPr bwMode="auto">
              <a:xfrm>
                <a:off x="4049" y="1297"/>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7" name="Oval 799"/>
              <p:cNvSpPr>
                <a:spLocks noChangeAspect="1" noChangeArrowheads="1"/>
              </p:cNvSpPr>
              <p:nvPr/>
            </p:nvSpPr>
            <p:spPr bwMode="auto">
              <a:xfrm>
                <a:off x="4006" y="129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8" name="Oval 800"/>
              <p:cNvSpPr>
                <a:spLocks noChangeAspect="1" noChangeArrowheads="1"/>
              </p:cNvSpPr>
              <p:nvPr/>
            </p:nvSpPr>
            <p:spPr bwMode="auto">
              <a:xfrm>
                <a:off x="1745" y="1569"/>
                <a:ext cx="51" cy="55"/>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69" name="Oval 801"/>
              <p:cNvSpPr>
                <a:spLocks noChangeAspect="1" noChangeArrowheads="1"/>
              </p:cNvSpPr>
              <p:nvPr/>
            </p:nvSpPr>
            <p:spPr bwMode="auto">
              <a:xfrm>
                <a:off x="1707" y="1620"/>
                <a:ext cx="51" cy="55"/>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0" name="Oval 802"/>
              <p:cNvSpPr>
                <a:spLocks noChangeAspect="1" noChangeArrowheads="1"/>
              </p:cNvSpPr>
              <p:nvPr/>
            </p:nvSpPr>
            <p:spPr bwMode="auto">
              <a:xfrm>
                <a:off x="1769" y="149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1" name="Oval 803"/>
              <p:cNvSpPr>
                <a:spLocks noChangeAspect="1" noChangeArrowheads="1"/>
              </p:cNvSpPr>
              <p:nvPr/>
            </p:nvSpPr>
            <p:spPr bwMode="auto">
              <a:xfrm>
                <a:off x="626" y="116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2" name="Oval 804"/>
              <p:cNvSpPr>
                <a:spLocks noChangeAspect="1" noChangeArrowheads="1"/>
              </p:cNvSpPr>
              <p:nvPr/>
            </p:nvSpPr>
            <p:spPr bwMode="auto">
              <a:xfrm>
                <a:off x="502" y="1217"/>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3" name="Oval 805"/>
              <p:cNvSpPr>
                <a:spLocks noChangeAspect="1" noChangeArrowheads="1"/>
              </p:cNvSpPr>
              <p:nvPr/>
            </p:nvSpPr>
            <p:spPr bwMode="auto">
              <a:xfrm>
                <a:off x="523" y="126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4" name="Oval 806"/>
              <p:cNvSpPr>
                <a:spLocks noChangeAspect="1" noChangeArrowheads="1"/>
              </p:cNvSpPr>
              <p:nvPr/>
            </p:nvSpPr>
            <p:spPr bwMode="auto">
              <a:xfrm>
                <a:off x="531" y="1321"/>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5" name="Oval 807"/>
              <p:cNvSpPr>
                <a:spLocks noChangeAspect="1" noChangeArrowheads="1"/>
              </p:cNvSpPr>
              <p:nvPr/>
            </p:nvSpPr>
            <p:spPr bwMode="auto">
              <a:xfrm>
                <a:off x="640" y="150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6" name="Oval 808"/>
              <p:cNvSpPr>
                <a:spLocks noChangeAspect="1" noChangeArrowheads="1"/>
              </p:cNvSpPr>
              <p:nvPr/>
            </p:nvSpPr>
            <p:spPr bwMode="auto">
              <a:xfrm>
                <a:off x="656" y="1463"/>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7" name="Oval 809"/>
              <p:cNvSpPr>
                <a:spLocks noChangeAspect="1" noChangeArrowheads="1"/>
              </p:cNvSpPr>
              <p:nvPr/>
            </p:nvSpPr>
            <p:spPr bwMode="auto">
              <a:xfrm>
                <a:off x="553" y="1232"/>
                <a:ext cx="46" cy="48"/>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8" name="Oval 810"/>
              <p:cNvSpPr>
                <a:spLocks noChangeAspect="1" noChangeArrowheads="1"/>
              </p:cNvSpPr>
              <p:nvPr/>
            </p:nvSpPr>
            <p:spPr bwMode="auto">
              <a:xfrm>
                <a:off x="1734" y="1724"/>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79" name="Oval 811"/>
              <p:cNvSpPr>
                <a:spLocks noChangeAspect="1" noChangeArrowheads="1"/>
              </p:cNvSpPr>
              <p:nvPr/>
            </p:nvSpPr>
            <p:spPr bwMode="auto">
              <a:xfrm>
                <a:off x="2181" y="119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80" name="Oval 812"/>
              <p:cNvSpPr>
                <a:spLocks noChangeAspect="1" noChangeArrowheads="1"/>
              </p:cNvSpPr>
              <p:nvPr/>
            </p:nvSpPr>
            <p:spPr bwMode="auto">
              <a:xfrm>
                <a:off x="2231" y="1218"/>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81" name="Oval 813"/>
              <p:cNvSpPr>
                <a:spLocks noChangeAspect="1" noChangeArrowheads="1"/>
              </p:cNvSpPr>
              <p:nvPr/>
            </p:nvSpPr>
            <p:spPr bwMode="auto">
              <a:xfrm>
                <a:off x="2449" y="1661"/>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82" name="Oval 814"/>
              <p:cNvSpPr>
                <a:spLocks noChangeAspect="1" noChangeArrowheads="1"/>
              </p:cNvSpPr>
              <p:nvPr/>
            </p:nvSpPr>
            <p:spPr bwMode="auto">
              <a:xfrm>
                <a:off x="3444" y="1665"/>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83" name="Oval 815"/>
              <p:cNvSpPr>
                <a:spLocks noChangeAspect="1" noChangeArrowheads="1"/>
              </p:cNvSpPr>
              <p:nvPr/>
            </p:nvSpPr>
            <p:spPr bwMode="auto">
              <a:xfrm>
                <a:off x="3537" y="1536"/>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84" name="Oval 816"/>
              <p:cNvSpPr>
                <a:spLocks noChangeAspect="1" noChangeArrowheads="1"/>
              </p:cNvSpPr>
              <p:nvPr/>
            </p:nvSpPr>
            <p:spPr bwMode="auto">
              <a:xfrm>
                <a:off x="3349" y="1349"/>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85" name="Oval 817"/>
              <p:cNvSpPr>
                <a:spLocks noChangeAspect="1" noChangeArrowheads="1"/>
              </p:cNvSpPr>
              <p:nvPr/>
            </p:nvSpPr>
            <p:spPr bwMode="auto">
              <a:xfrm>
                <a:off x="3354" y="1445"/>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86" name="Oval 818"/>
              <p:cNvSpPr>
                <a:spLocks noChangeAspect="1" noChangeArrowheads="1"/>
              </p:cNvSpPr>
              <p:nvPr/>
            </p:nvSpPr>
            <p:spPr bwMode="auto">
              <a:xfrm>
                <a:off x="3412" y="1450"/>
                <a:ext cx="47"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87" name="Oval 819"/>
              <p:cNvSpPr>
                <a:spLocks noChangeAspect="1" noChangeArrowheads="1"/>
              </p:cNvSpPr>
              <p:nvPr/>
            </p:nvSpPr>
            <p:spPr bwMode="auto">
              <a:xfrm>
                <a:off x="3391" y="1402"/>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588" name="Oval 820"/>
              <p:cNvSpPr>
                <a:spLocks noChangeAspect="1" noChangeArrowheads="1"/>
              </p:cNvSpPr>
              <p:nvPr/>
            </p:nvSpPr>
            <p:spPr bwMode="auto">
              <a:xfrm>
                <a:off x="3319" y="1259"/>
                <a:ext cx="46" cy="49"/>
              </a:xfrm>
              <a:prstGeom prst="ellipse">
                <a:avLst/>
              </a:prstGeom>
              <a:gradFill rotWithShape="1">
                <a:gsLst>
                  <a:gs pos="0">
                    <a:srgbClr val="FFFCF7"/>
                  </a:gs>
                  <a:gs pos="100000">
                    <a:srgbClr val="FCD546"/>
                  </a:gs>
                </a:gsLst>
                <a:path path="shape">
                  <a:fillToRect l="50000" t="50000" r="50000" b="50000"/>
                </a:path>
              </a:gradFill>
              <a:ln w="9525" algn="ctr">
                <a:solidFill>
                  <a:srgbClr val="FFCC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pic>
          <p:nvPicPr>
            <p:cNvPr id="35899" name="Picture 82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632" y="1919"/>
              <a:ext cx="207"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900" name="Group 822"/>
            <p:cNvGrpSpPr>
              <a:grpSpLocks/>
            </p:cNvGrpSpPr>
            <p:nvPr/>
          </p:nvGrpSpPr>
          <p:grpSpPr bwMode="auto">
            <a:xfrm>
              <a:off x="3344" y="1554"/>
              <a:ext cx="386" cy="790"/>
              <a:chOff x="2424" y="188"/>
              <a:chExt cx="1755" cy="4017"/>
            </a:xfrm>
          </p:grpSpPr>
          <p:sp>
            <p:nvSpPr>
              <p:cNvPr id="1305399" name="AutoShape 823"/>
              <p:cNvSpPr>
                <a:spLocks noChangeArrowheads="1"/>
              </p:cNvSpPr>
              <p:nvPr/>
            </p:nvSpPr>
            <p:spPr bwMode="auto">
              <a:xfrm rot="6732015" flipH="1">
                <a:off x="2660" y="1826"/>
                <a:ext cx="570" cy="249"/>
              </a:xfrm>
              <a:custGeom>
                <a:avLst/>
                <a:gdLst>
                  <a:gd name="G0" fmla="+- 7599 0 0"/>
                  <a:gd name="G1" fmla="+- -6829265 0 0"/>
                  <a:gd name="G2" fmla="+- 0 0 -6829265"/>
                  <a:gd name="T0" fmla="*/ 0 256 1"/>
                  <a:gd name="T1" fmla="*/ 180 256 1"/>
                  <a:gd name="G3" fmla="+- -6829265 T0 T1"/>
                  <a:gd name="T2" fmla="*/ 0 256 1"/>
                  <a:gd name="T3" fmla="*/ 90 256 1"/>
                  <a:gd name="G4" fmla="+- -6829265 T2 T3"/>
                  <a:gd name="G5" fmla="*/ G4 2 1"/>
                  <a:gd name="T4" fmla="*/ 90 256 1"/>
                  <a:gd name="T5" fmla="*/ 0 256 1"/>
                  <a:gd name="G6" fmla="+- -6829265 T4 T5"/>
                  <a:gd name="G7" fmla="*/ G6 2 1"/>
                  <a:gd name="G8" fmla="abs -682926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599"/>
                  <a:gd name="G18" fmla="*/ 7599 1 2"/>
                  <a:gd name="G19" fmla="+- G18 5400 0"/>
                  <a:gd name="G20" fmla="cos G19 -6829265"/>
                  <a:gd name="G21" fmla="sin G19 -6829265"/>
                  <a:gd name="G22" fmla="+- G20 10800 0"/>
                  <a:gd name="G23" fmla="+- G21 10800 0"/>
                  <a:gd name="G24" fmla="+- 10800 0 G20"/>
                  <a:gd name="G25" fmla="+- 7599 10800 0"/>
                  <a:gd name="G26" fmla="?: G9 G17 G25"/>
                  <a:gd name="G27" fmla="?: G9 0 21600"/>
                  <a:gd name="G28" fmla="cos 10800 -6829265"/>
                  <a:gd name="G29" fmla="sin 10800 -6829265"/>
                  <a:gd name="G30" fmla="sin 7599 -6829265"/>
                  <a:gd name="G31" fmla="+- G28 10800 0"/>
                  <a:gd name="G32" fmla="+- G29 10800 0"/>
                  <a:gd name="G33" fmla="+- G30 10800 0"/>
                  <a:gd name="G34" fmla="?: G4 0 G31"/>
                  <a:gd name="G35" fmla="?: -6829265 G34 0"/>
                  <a:gd name="G36" fmla="?: G6 G35 G31"/>
                  <a:gd name="G37" fmla="+- 21600 0 G36"/>
                  <a:gd name="G38" fmla="?: G4 0 G33"/>
                  <a:gd name="G39" fmla="?: -6829265 G38 G32"/>
                  <a:gd name="G40" fmla="?: G6 G39 0"/>
                  <a:gd name="G41" fmla="?: G4 G32 21600"/>
                  <a:gd name="G42" fmla="?: G6 G41 G33"/>
                  <a:gd name="T12" fmla="*/ 10800 w 21600"/>
                  <a:gd name="T13" fmla="*/ 0 h 21600"/>
                  <a:gd name="T14" fmla="*/ 8542 w 21600"/>
                  <a:gd name="T15" fmla="*/ 1881 h 21600"/>
                  <a:gd name="T16" fmla="*/ 10800 w 21600"/>
                  <a:gd name="T17" fmla="*/ 3201 h 21600"/>
                  <a:gd name="T18" fmla="*/ 13058 w 21600"/>
                  <a:gd name="T19" fmla="*/ 188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8935" y="3433"/>
                    </a:moveTo>
                    <a:cubicBezTo>
                      <a:pt x="9544" y="3279"/>
                      <a:pt x="10171" y="3200"/>
                      <a:pt x="10800" y="3201"/>
                    </a:cubicBezTo>
                    <a:cubicBezTo>
                      <a:pt x="11428" y="3201"/>
                      <a:pt x="12055" y="3279"/>
                      <a:pt x="12664" y="3433"/>
                    </a:cubicBezTo>
                    <a:lnTo>
                      <a:pt x="13450" y="330"/>
                    </a:lnTo>
                    <a:cubicBezTo>
                      <a:pt x="12584" y="110"/>
                      <a:pt x="11693" y="-1"/>
                      <a:pt x="10799" y="0"/>
                    </a:cubicBezTo>
                    <a:cubicBezTo>
                      <a:pt x="9906" y="0"/>
                      <a:pt x="9015" y="110"/>
                      <a:pt x="8149" y="330"/>
                    </a:cubicBezTo>
                    <a:close/>
                  </a:path>
                </a:pathLst>
              </a:custGeom>
              <a:gradFill rotWithShape="1">
                <a:gsLst>
                  <a:gs pos="0">
                    <a:srgbClr val="FF3399"/>
                  </a:gs>
                  <a:gs pos="12500">
                    <a:srgbClr val="FF6633">
                      <a:alpha val="87500"/>
                    </a:srgbClr>
                  </a:gs>
                  <a:gs pos="25000">
                    <a:srgbClr val="FFFF00">
                      <a:alpha val="75000"/>
                    </a:srgbClr>
                  </a:gs>
                  <a:gs pos="37500">
                    <a:srgbClr val="01A78F">
                      <a:alpha val="62500"/>
                    </a:srgbClr>
                  </a:gs>
                  <a:gs pos="50000">
                    <a:srgbClr val="3366FF">
                      <a:alpha val="50000"/>
                    </a:srgbClr>
                  </a:gs>
                  <a:gs pos="62500">
                    <a:srgbClr val="01A78F">
                      <a:alpha val="62500"/>
                    </a:srgbClr>
                  </a:gs>
                  <a:gs pos="75000">
                    <a:srgbClr val="FFFF00">
                      <a:alpha val="75000"/>
                    </a:srgbClr>
                  </a:gs>
                  <a:gs pos="87500">
                    <a:srgbClr val="FF6633">
                      <a:alpha val="87500"/>
                    </a:srgbClr>
                  </a:gs>
                  <a:gs pos="100000">
                    <a:srgbClr val="FF3399"/>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05400" name="AutoShape 824"/>
              <p:cNvSpPr>
                <a:spLocks noChangeArrowheads="1"/>
              </p:cNvSpPr>
              <p:nvPr/>
            </p:nvSpPr>
            <p:spPr bwMode="auto">
              <a:xfrm rot="6732015" flipH="1">
                <a:off x="2655" y="1824"/>
                <a:ext cx="750" cy="327"/>
              </a:xfrm>
              <a:custGeom>
                <a:avLst/>
                <a:gdLst>
                  <a:gd name="G0" fmla="+- 6529 0 0"/>
                  <a:gd name="G1" fmla="+- -8056707 0 0"/>
                  <a:gd name="G2" fmla="+- 0 0 -8056707"/>
                  <a:gd name="T0" fmla="*/ 0 256 1"/>
                  <a:gd name="T1" fmla="*/ 180 256 1"/>
                  <a:gd name="G3" fmla="+- -8056707 T0 T1"/>
                  <a:gd name="T2" fmla="*/ 0 256 1"/>
                  <a:gd name="T3" fmla="*/ 90 256 1"/>
                  <a:gd name="G4" fmla="+- -8056707 T2 T3"/>
                  <a:gd name="G5" fmla="*/ G4 2 1"/>
                  <a:gd name="T4" fmla="*/ 90 256 1"/>
                  <a:gd name="T5" fmla="*/ 0 256 1"/>
                  <a:gd name="G6" fmla="+- -8056707 T4 T5"/>
                  <a:gd name="G7" fmla="*/ G6 2 1"/>
                  <a:gd name="G8" fmla="abs -8056707"/>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529"/>
                  <a:gd name="G18" fmla="*/ 6529 1 2"/>
                  <a:gd name="G19" fmla="+- G18 5400 0"/>
                  <a:gd name="G20" fmla="cos G19 -8056707"/>
                  <a:gd name="G21" fmla="sin G19 -8056707"/>
                  <a:gd name="G22" fmla="+- G20 10800 0"/>
                  <a:gd name="G23" fmla="+- G21 10800 0"/>
                  <a:gd name="G24" fmla="+- 10800 0 G20"/>
                  <a:gd name="G25" fmla="+- 6529 10800 0"/>
                  <a:gd name="G26" fmla="?: G9 G17 G25"/>
                  <a:gd name="G27" fmla="?: G9 0 21600"/>
                  <a:gd name="G28" fmla="cos 10800 -8056707"/>
                  <a:gd name="G29" fmla="sin 10800 -8056707"/>
                  <a:gd name="G30" fmla="sin 6529 -8056707"/>
                  <a:gd name="G31" fmla="+- G28 10800 0"/>
                  <a:gd name="G32" fmla="+- G29 10800 0"/>
                  <a:gd name="G33" fmla="+- G30 10800 0"/>
                  <a:gd name="G34" fmla="?: G4 0 G31"/>
                  <a:gd name="G35" fmla="?: -8056707 G34 0"/>
                  <a:gd name="G36" fmla="?: G6 G35 G31"/>
                  <a:gd name="G37" fmla="+- 21600 0 G36"/>
                  <a:gd name="G38" fmla="?: G4 0 G33"/>
                  <a:gd name="G39" fmla="?: -8056707 G38 G32"/>
                  <a:gd name="G40" fmla="?: G6 G39 0"/>
                  <a:gd name="G41" fmla="?: G4 G32 21600"/>
                  <a:gd name="G42" fmla="?: G6 G41 G33"/>
                  <a:gd name="T12" fmla="*/ 10800 w 21600"/>
                  <a:gd name="T13" fmla="*/ 0 h 21600"/>
                  <a:gd name="T14" fmla="*/ 6088 w 21600"/>
                  <a:gd name="T15" fmla="*/ 3527 h 21600"/>
                  <a:gd name="T16" fmla="*/ 10800 w 21600"/>
                  <a:gd name="T17" fmla="*/ 4271 h 21600"/>
                  <a:gd name="T18" fmla="*/ 15512 w 21600"/>
                  <a:gd name="T19" fmla="*/ 352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7250" y="5320"/>
                    </a:moveTo>
                    <a:cubicBezTo>
                      <a:pt x="8307" y="4635"/>
                      <a:pt x="9540" y="4270"/>
                      <a:pt x="10800" y="4271"/>
                    </a:cubicBezTo>
                    <a:cubicBezTo>
                      <a:pt x="12059" y="4271"/>
                      <a:pt x="13292" y="4635"/>
                      <a:pt x="14349" y="5320"/>
                    </a:cubicBezTo>
                    <a:lnTo>
                      <a:pt x="16671" y="1735"/>
                    </a:lnTo>
                    <a:cubicBezTo>
                      <a:pt x="14923" y="602"/>
                      <a:pt x="12883" y="-1"/>
                      <a:pt x="10799" y="0"/>
                    </a:cubicBezTo>
                    <a:cubicBezTo>
                      <a:pt x="8716" y="0"/>
                      <a:pt x="6676" y="602"/>
                      <a:pt x="4928" y="1735"/>
                    </a:cubicBezTo>
                    <a:close/>
                  </a:path>
                </a:pathLst>
              </a:custGeom>
              <a:gradFill rotWithShape="1">
                <a:gsLst>
                  <a:gs pos="0">
                    <a:srgbClr val="FF3399"/>
                  </a:gs>
                  <a:gs pos="12500">
                    <a:srgbClr val="FF6633">
                      <a:alpha val="87500"/>
                    </a:srgbClr>
                  </a:gs>
                  <a:gs pos="25000">
                    <a:srgbClr val="FFFF00">
                      <a:alpha val="75000"/>
                    </a:srgbClr>
                  </a:gs>
                  <a:gs pos="37500">
                    <a:srgbClr val="01A78F">
                      <a:alpha val="62500"/>
                    </a:srgbClr>
                  </a:gs>
                  <a:gs pos="50000">
                    <a:srgbClr val="3366FF">
                      <a:alpha val="50000"/>
                    </a:srgbClr>
                  </a:gs>
                  <a:gs pos="62500">
                    <a:srgbClr val="01A78F">
                      <a:alpha val="62500"/>
                    </a:srgbClr>
                  </a:gs>
                  <a:gs pos="75000">
                    <a:srgbClr val="FFFF00">
                      <a:alpha val="75000"/>
                    </a:srgbClr>
                  </a:gs>
                  <a:gs pos="87500">
                    <a:srgbClr val="FF6633">
                      <a:alpha val="87500"/>
                    </a:srgbClr>
                  </a:gs>
                  <a:gs pos="100000">
                    <a:srgbClr val="FF3399"/>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05401" name="AutoShape 825"/>
              <p:cNvSpPr>
                <a:spLocks noChangeArrowheads="1"/>
              </p:cNvSpPr>
              <p:nvPr/>
            </p:nvSpPr>
            <p:spPr bwMode="auto">
              <a:xfrm rot="6732015" flipH="1">
                <a:off x="2663" y="1822"/>
                <a:ext cx="969" cy="423"/>
              </a:xfrm>
              <a:custGeom>
                <a:avLst/>
                <a:gdLst>
                  <a:gd name="G0" fmla="+- 6249 0 0"/>
                  <a:gd name="G1" fmla="+- -9093533 0 0"/>
                  <a:gd name="G2" fmla="+- 0 0 -9093533"/>
                  <a:gd name="T0" fmla="*/ 0 256 1"/>
                  <a:gd name="T1" fmla="*/ 180 256 1"/>
                  <a:gd name="G3" fmla="+- -9093533 T0 T1"/>
                  <a:gd name="T2" fmla="*/ 0 256 1"/>
                  <a:gd name="T3" fmla="*/ 90 256 1"/>
                  <a:gd name="G4" fmla="+- -9093533 T2 T3"/>
                  <a:gd name="G5" fmla="*/ G4 2 1"/>
                  <a:gd name="T4" fmla="*/ 90 256 1"/>
                  <a:gd name="T5" fmla="*/ 0 256 1"/>
                  <a:gd name="G6" fmla="+- -9093533 T4 T5"/>
                  <a:gd name="G7" fmla="*/ G6 2 1"/>
                  <a:gd name="G8" fmla="abs -9093533"/>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6249"/>
                  <a:gd name="G18" fmla="*/ 6249 1 2"/>
                  <a:gd name="G19" fmla="+- G18 5400 0"/>
                  <a:gd name="G20" fmla="cos G19 -9093533"/>
                  <a:gd name="G21" fmla="sin G19 -9093533"/>
                  <a:gd name="G22" fmla="+- G20 10800 0"/>
                  <a:gd name="G23" fmla="+- G21 10800 0"/>
                  <a:gd name="G24" fmla="+- 10800 0 G20"/>
                  <a:gd name="G25" fmla="+- 6249 10800 0"/>
                  <a:gd name="G26" fmla="?: G9 G17 G25"/>
                  <a:gd name="G27" fmla="?: G9 0 21600"/>
                  <a:gd name="G28" fmla="cos 10800 -9093533"/>
                  <a:gd name="G29" fmla="sin 10800 -9093533"/>
                  <a:gd name="G30" fmla="sin 6249 -9093533"/>
                  <a:gd name="G31" fmla="+- G28 10800 0"/>
                  <a:gd name="G32" fmla="+- G29 10800 0"/>
                  <a:gd name="G33" fmla="+- G30 10800 0"/>
                  <a:gd name="G34" fmla="?: G4 0 G31"/>
                  <a:gd name="G35" fmla="?: -9093533 G34 0"/>
                  <a:gd name="G36" fmla="?: G6 G35 G31"/>
                  <a:gd name="G37" fmla="+- 21600 0 G36"/>
                  <a:gd name="G38" fmla="?: G4 0 G33"/>
                  <a:gd name="G39" fmla="?: -9093533 G38 G32"/>
                  <a:gd name="G40" fmla="?: G6 G39 0"/>
                  <a:gd name="G41" fmla="?: G4 G32 21600"/>
                  <a:gd name="G42" fmla="?: G6 G41 G33"/>
                  <a:gd name="T12" fmla="*/ 10800 w 21600"/>
                  <a:gd name="T13" fmla="*/ 0 h 21600"/>
                  <a:gd name="T14" fmla="*/ 4389 w 21600"/>
                  <a:gd name="T15" fmla="*/ 5179 h 21600"/>
                  <a:gd name="T16" fmla="*/ 10800 w 21600"/>
                  <a:gd name="T17" fmla="*/ 4551 h 21600"/>
                  <a:gd name="T18" fmla="*/ 17211 w 21600"/>
                  <a:gd name="T19" fmla="*/ 517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1" y="6680"/>
                    </a:moveTo>
                    <a:cubicBezTo>
                      <a:pt x="7287" y="5326"/>
                      <a:pt x="9000" y="4550"/>
                      <a:pt x="10800" y="4551"/>
                    </a:cubicBezTo>
                    <a:cubicBezTo>
                      <a:pt x="12599" y="4551"/>
                      <a:pt x="14312" y="5326"/>
                      <a:pt x="15498" y="6680"/>
                    </a:cubicBezTo>
                    <a:lnTo>
                      <a:pt x="18920" y="3679"/>
                    </a:lnTo>
                    <a:cubicBezTo>
                      <a:pt x="16870" y="1341"/>
                      <a:pt x="13910" y="-1"/>
                      <a:pt x="10799" y="0"/>
                    </a:cubicBezTo>
                    <a:cubicBezTo>
                      <a:pt x="7689" y="0"/>
                      <a:pt x="4729" y="1341"/>
                      <a:pt x="2679" y="3679"/>
                    </a:cubicBezTo>
                    <a:close/>
                  </a:path>
                </a:pathLst>
              </a:custGeom>
              <a:gradFill rotWithShape="1">
                <a:gsLst>
                  <a:gs pos="0">
                    <a:srgbClr val="FF3399"/>
                  </a:gs>
                  <a:gs pos="12500">
                    <a:srgbClr val="FF6633">
                      <a:alpha val="87500"/>
                    </a:srgbClr>
                  </a:gs>
                  <a:gs pos="25000">
                    <a:srgbClr val="FFFF00">
                      <a:alpha val="75000"/>
                    </a:srgbClr>
                  </a:gs>
                  <a:gs pos="37500">
                    <a:srgbClr val="01A78F">
                      <a:alpha val="62500"/>
                    </a:srgbClr>
                  </a:gs>
                  <a:gs pos="50000">
                    <a:srgbClr val="3366FF">
                      <a:alpha val="50000"/>
                    </a:srgbClr>
                  </a:gs>
                  <a:gs pos="62500">
                    <a:srgbClr val="01A78F">
                      <a:alpha val="62500"/>
                    </a:srgbClr>
                  </a:gs>
                  <a:gs pos="75000">
                    <a:srgbClr val="FFFF00">
                      <a:alpha val="75000"/>
                    </a:srgbClr>
                  </a:gs>
                  <a:gs pos="87500">
                    <a:srgbClr val="FF6633">
                      <a:alpha val="87500"/>
                    </a:srgbClr>
                  </a:gs>
                  <a:gs pos="100000">
                    <a:srgbClr val="FF3399"/>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05402" name="AutoShape 826"/>
              <p:cNvSpPr>
                <a:spLocks noChangeArrowheads="1"/>
              </p:cNvSpPr>
              <p:nvPr/>
            </p:nvSpPr>
            <p:spPr bwMode="auto">
              <a:xfrm rot="6732015" flipH="1">
                <a:off x="2549" y="1804"/>
                <a:ext cx="1326" cy="579"/>
              </a:xfrm>
              <a:custGeom>
                <a:avLst/>
                <a:gdLst>
                  <a:gd name="G0" fmla="+- 7688 0 0"/>
                  <a:gd name="G1" fmla="+- -9393165 0 0"/>
                  <a:gd name="G2" fmla="+- 0 0 -9393165"/>
                  <a:gd name="T0" fmla="*/ 0 256 1"/>
                  <a:gd name="T1" fmla="*/ 180 256 1"/>
                  <a:gd name="G3" fmla="+- -9393165 T0 T1"/>
                  <a:gd name="T2" fmla="*/ 0 256 1"/>
                  <a:gd name="T3" fmla="*/ 90 256 1"/>
                  <a:gd name="G4" fmla="+- -9393165 T2 T3"/>
                  <a:gd name="G5" fmla="*/ G4 2 1"/>
                  <a:gd name="T4" fmla="*/ 90 256 1"/>
                  <a:gd name="T5" fmla="*/ 0 256 1"/>
                  <a:gd name="G6" fmla="+- -9393165 T4 T5"/>
                  <a:gd name="G7" fmla="*/ G6 2 1"/>
                  <a:gd name="G8" fmla="abs -939316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7688"/>
                  <a:gd name="G18" fmla="*/ 7688 1 2"/>
                  <a:gd name="G19" fmla="+- G18 5400 0"/>
                  <a:gd name="G20" fmla="cos G19 -9393165"/>
                  <a:gd name="G21" fmla="sin G19 -9393165"/>
                  <a:gd name="G22" fmla="+- G20 10800 0"/>
                  <a:gd name="G23" fmla="+- G21 10800 0"/>
                  <a:gd name="G24" fmla="+- 10800 0 G20"/>
                  <a:gd name="G25" fmla="+- 7688 10800 0"/>
                  <a:gd name="G26" fmla="?: G9 G17 G25"/>
                  <a:gd name="G27" fmla="?: G9 0 21600"/>
                  <a:gd name="G28" fmla="cos 10800 -9393165"/>
                  <a:gd name="G29" fmla="sin 10800 -9393165"/>
                  <a:gd name="G30" fmla="sin 7688 -9393165"/>
                  <a:gd name="G31" fmla="+- G28 10800 0"/>
                  <a:gd name="G32" fmla="+- G29 10800 0"/>
                  <a:gd name="G33" fmla="+- G30 10800 0"/>
                  <a:gd name="G34" fmla="?: G4 0 G31"/>
                  <a:gd name="G35" fmla="?: -9393165 G34 0"/>
                  <a:gd name="G36" fmla="?: G6 G35 G31"/>
                  <a:gd name="G37" fmla="+- 21600 0 G36"/>
                  <a:gd name="G38" fmla="?: G4 0 G33"/>
                  <a:gd name="G39" fmla="?: -9393165 G38 G32"/>
                  <a:gd name="G40" fmla="?: G6 G39 0"/>
                  <a:gd name="G41" fmla="?: G4 G32 21600"/>
                  <a:gd name="G42" fmla="?: G6 G41 G33"/>
                  <a:gd name="T12" fmla="*/ 10800 w 21600"/>
                  <a:gd name="T13" fmla="*/ 0 h 21600"/>
                  <a:gd name="T14" fmla="*/ 3385 w 21600"/>
                  <a:gd name="T15" fmla="*/ 5279 h 21600"/>
                  <a:gd name="T16" fmla="*/ 10800 w 21600"/>
                  <a:gd name="T17" fmla="*/ 3112 h 21600"/>
                  <a:gd name="T18" fmla="*/ 18215 w 21600"/>
                  <a:gd name="T19" fmla="*/ 5279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4633" y="6208"/>
                    </a:moveTo>
                    <a:cubicBezTo>
                      <a:pt x="6084" y="4260"/>
                      <a:pt x="8370" y="3111"/>
                      <a:pt x="10800" y="3112"/>
                    </a:cubicBezTo>
                    <a:cubicBezTo>
                      <a:pt x="13229" y="3112"/>
                      <a:pt x="15515" y="4260"/>
                      <a:pt x="16966" y="6208"/>
                    </a:cubicBezTo>
                    <a:lnTo>
                      <a:pt x="19462" y="4349"/>
                    </a:lnTo>
                    <a:cubicBezTo>
                      <a:pt x="17424" y="1612"/>
                      <a:pt x="14212" y="-1"/>
                      <a:pt x="10799" y="0"/>
                    </a:cubicBezTo>
                    <a:cubicBezTo>
                      <a:pt x="7387" y="0"/>
                      <a:pt x="4175" y="1612"/>
                      <a:pt x="2137" y="4349"/>
                    </a:cubicBezTo>
                    <a:close/>
                  </a:path>
                </a:pathLst>
              </a:custGeom>
              <a:gradFill rotWithShape="1">
                <a:gsLst>
                  <a:gs pos="0">
                    <a:srgbClr val="FF3399"/>
                  </a:gs>
                  <a:gs pos="12500">
                    <a:srgbClr val="FF6633">
                      <a:alpha val="87500"/>
                    </a:srgbClr>
                  </a:gs>
                  <a:gs pos="25000">
                    <a:srgbClr val="FFFF00">
                      <a:alpha val="75000"/>
                    </a:srgbClr>
                  </a:gs>
                  <a:gs pos="37500">
                    <a:srgbClr val="01A78F">
                      <a:alpha val="62500"/>
                    </a:srgbClr>
                  </a:gs>
                  <a:gs pos="50000">
                    <a:srgbClr val="3366FF">
                      <a:alpha val="50000"/>
                    </a:srgbClr>
                  </a:gs>
                  <a:gs pos="62500">
                    <a:srgbClr val="01A78F">
                      <a:alpha val="62500"/>
                    </a:srgbClr>
                  </a:gs>
                  <a:gs pos="75000">
                    <a:srgbClr val="FFFF00">
                      <a:alpha val="75000"/>
                    </a:srgbClr>
                  </a:gs>
                  <a:gs pos="87500">
                    <a:srgbClr val="FF6633">
                      <a:alpha val="87500"/>
                    </a:srgbClr>
                  </a:gs>
                  <a:gs pos="100000">
                    <a:srgbClr val="FF3399"/>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05403" name="AutoShape 827"/>
              <p:cNvSpPr>
                <a:spLocks noChangeArrowheads="1"/>
              </p:cNvSpPr>
              <p:nvPr/>
            </p:nvSpPr>
            <p:spPr bwMode="auto">
              <a:xfrm rot="6732015" flipH="1">
                <a:off x="2298" y="1703"/>
                <a:ext cx="1953" cy="854"/>
              </a:xfrm>
              <a:custGeom>
                <a:avLst/>
                <a:gdLst>
                  <a:gd name="G0" fmla="+- 8115 0 0"/>
                  <a:gd name="G1" fmla="+- -9527352 0 0"/>
                  <a:gd name="G2" fmla="+- 0 0 -9527352"/>
                  <a:gd name="T0" fmla="*/ 0 256 1"/>
                  <a:gd name="T1" fmla="*/ 180 256 1"/>
                  <a:gd name="G3" fmla="+- -9527352 T0 T1"/>
                  <a:gd name="T2" fmla="*/ 0 256 1"/>
                  <a:gd name="T3" fmla="*/ 90 256 1"/>
                  <a:gd name="G4" fmla="+- -9527352 T2 T3"/>
                  <a:gd name="G5" fmla="*/ G4 2 1"/>
                  <a:gd name="T4" fmla="*/ 90 256 1"/>
                  <a:gd name="T5" fmla="*/ 0 256 1"/>
                  <a:gd name="G6" fmla="+- -9527352 T4 T5"/>
                  <a:gd name="G7" fmla="*/ G6 2 1"/>
                  <a:gd name="G8" fmla="abs -952735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115"/>
                  <a:gd name="G18" fmla="*/ 8115 1 2"/>
                  <a:gd name="G19" fmla="+- G18 5400 0"/>
                  <a:gd name="G20" fmla="cos G19 -9527352"/>
                  <a:gd name="G21" fmla="sin G19 -9527352"/>
                  <a:gd name="G22" fmla="+- G20 10800 0"/>
                  <a:gd name="G23" fmla="+- G21 10800 0"/>
                  <a:gd name="G24" fmla="+- 10800 0 G20"/>
                  <a:gd name="G25" fmla="+- 8115 10800 0"/>
                  <a:gd name="G26" fmla="?: G9 G17 G25"/>
                  <a:gd name="G27" fmla="?: G9 0 21600"/>
                  <a:gd name="G28" fmla="cos 10800 -9527352"/>
                  <a:gd name="G29" fmla="sin 10800 -9527352"/>
                  <a:gd name="G30" fmla="sin 8115 -9527352"/>
                  <a:gd name="G31" fmla="+- G28 10800 0"/>
                  <a:gd name="G32" fmla="+- G29 10800 0"/>
                  <a:gd name="G33" fmla="+- G30 10800 0"/>
                  <a:gd name="G34" fmla="?: G4 0 G31"/>
                  <a:gd name="G35" fmla="?: -9527352 G34 0"/>
                  <a:gd name="G36" fmla="?: G6 G35 G31"/>
                  <a:gd name="G37" fmla="+- 21600 0 G36"/>
                  <a:gd name="G38" fmla="?: G4 0 G33"/>
                  <a:gd name="G39" fmla="?: -9527352 G38 G32"/>
                  <a:gd name="G40" fmla="?: G6 G39 0"/>
                  <a:gd name="G41" fmla="?: G4 G32 21600"/>
                  <a:gd name="G42" fmla="?: G6 G41 G33"/>
                  <a:gd name="T12" fmla="*/ 10800 w 21600"/>
                  <a:gd name="T13" fmla="*/ 0 h 21600"/>
                  <a:gd name="T14" fmla="*/ 3017 w 21600"/>
                  <a:gd name="T15" fmla="*/ 5426 h 21600"/>
                  <a:gd name="T16" fmla="*/ 10800 w 21600"/>
                  <a:gd name="T17" fmla="*/ 2685 h 21600"/>
                  <a:gd name="T18" fmla="*/ 18583 w 21600"/>
                  <a:gd name="T19" fmla="*/ 542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4122" y="6189"/>
                    </a:moveTo>
                    <a:cubicBezTo>
                      <a:pt x="5637" y="3994"/>
                      <a:pt x="8133" y="2684"/>
                      <a:pt x="10800" y="2685"/>
                    </a:cubicBezTo>
                    <a:cubicBezTo>
                      <a:pt x="13466" y="2685"/>
                      <a:pt x="15962" y="3994"/>
                      <a:pt x="17477" y="6189"/>
                    </a:cubicBezTo>
                    <a:lnTo>
                      <a:pt x="19687" y="4663"/>
                    </a:lnTo>
                    <a:cubicBezTo>
                      <a:pt x="17670" y="1743"/>
                      <a:pt x="14348" y="-1"/>
                      <a:pt x="10799" y="0"/>
                    </a:cubicBezTo>
                    <a:cubicBezTo>
                      <a:pt x="7251" y="0"/>
                      <a:pt x="3929" y="1743"/>
                      <a:pt x="1912" y="4663"/>
                    </a:cubicBezTo>
                    <a:close/>
                  </a:path>
                </a:pathLst>
              </a:custGeom>
              <a:gradFill rotWithShape="1">
                <a:gsLst>
                  <a:gs pos="0">
                    <a:srgbClr val="FF3399"/>
                  </a:gs>
                  <a:gs pos="12500">
                    <a:srgbClr val="FF6633">
                      <a:alpha val="87500"/>
                    </a:srgbClr>
                  </a:gs>
                  <a:gs pos="25000">
                    <a:srgbClr val="FFFF00">
                      <a:alpha val="75000"/>
                    </a:srgbClr>
                  </a:gs>
                  <a:gs pos="37500">
                    <a:srgbClr val="01A78F">
                      <a:alpha val="62500"/>
                    </a:srgbClr>
                  </a:gs>
                  <a:gs pos="50000">
                    <a:srgbClr val="3366FF">
                      <a:alpha val="50000"/>
                    </a:srgbClr>
                  </a:gs>
                  <a:gs pos="62500">
                    <a:srgbClr val="01A78F">
                      <a:alpha val="62500"/>
                    </a:srgbClr>
                  </a:gs>
                  <a:gs pos="75000">
                    <a:srgbClr val="FFFF00">
                      <a:alpha val="75000"/>
                    </a:srgbClr>
                  </a:gs>
                  <a:gs pos="87500">
                    <a:srgbClr val="FF6633">
                      <a:alpha val="87500"/>
                    </a:srgbClr>
                  </a:gs>
                  <a:gs pos="100000">
                    <a:srgbClr val="FF3399"/>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05404" name="AutoShape 828"/>
              <p:cNvSpPr>
                <a:spLocks noChangeArrowheads="1"/>
              </p:cNvSpPr>
              <p:nvPr/>
            </p:nvSpPr>
            <p:spPr bwMode="auto">
              <a:xfrm rot="6732015" flipH="1">
                <a:off x="1732" y="1544"/>
                <a:ext cx="3042" cy="1281"/>
              </a:xfrm>
              <a:custGeom>
                <a:avLst/>
                <a:gdLst>
                  <a:gd name="G0" fmla="+- 9032 0 0"/>
                  <a:gd name="G1" fmla="+- -8961432 0 0"/>
                  <a:gd name="G2" fmla="+- 0 0 -8961432"/>
                  <a:gd name="T0" fmla="*/ 0 256 1"/>
                  <a:gd name="T1" fmla="*/ 180 256 1"/>
                  <a:gd name="G3" fmla="+- -8961432 T0 T1"/>
                  <a:gd name="T2" fmla="*/ 0 256 1"/>
                  <a:gd name="T3" fmla="*/ 90 256 1"/>
                  <a:gd name="G4" fmla="+- -8961432 T2 T3"/>
                  <a:gd name="G5" fmla="*/ G4 2 1"/>
                  <a:gd name="T4" fmla="*/ 90 256 1"/>
                  <a:gd name="T5" fmla="*/ 0 256 1"/>
                  <a:gd name="G6" fmla="+- -8961432 T4 T5"/>
                  <a:gd name="G7" fmla="*/ G6 2 1"/>
                  <a:gd name="G8" fmla="abs -89614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32"/>
                  <a:gd name="G18" fmla="*/ 9032 1 2"/>
                  <a:gd name="G19" fmla="+- G18 5400 0"/>
                  <a:gd name="G20" fmla="cos G19 -8961432"/>
                  <a:gd name="G21" fmla="sin G19 -8961432"/>
                  <a:gd name="G22" fmla="+- G20 10800 0"/>
                  <a:gd name="G23" fmla="+- G21 10800 0"/>
                  <a:gd name="G24" fmla="+- 10800 0 G20"/>
                  <a:gd name="G25" fmla="+- 9032 10800 0"/>
                  <a:gd name="G26" fmla="?: G9 G17 G25"/>
                  <a:gd name="G27" fmla="?: G9 0 21600"/>
                  <a:gd name="G28" fmla="cos 10800 -8961432"/>
                  <a:gd name="G29" fmla="sin 10800 -8961432"/>
                  <a:gd name="G30" fmla="sin 9032 -8961432"/>
                  <a:gd name="G31" fmla="+- G28 10800 0"/>
                  <a:gd name="G32" fmla="+- G29 10800 0"/>
                  <a:gd name="G33" fmla="+- G30 10800 0"/>
                  <a:gd name="G34" fmla="?: G4 0 G31"/>
                  <a:gd name="G35" fmla="?: -8961432 G34 0"/>
                  <a:gd name="G36" fmla="?: G6 G35 G31"/>
                  <a:gd name="G37" fmla="+- 21600 0 G36"/>
                  <a:gd name="G38" fmla="?: G4 0 G33"/>
                  <a:gd name="G39" fmla="?: -8961432 G38 G32"/>
                  <a:gd name="G40" fmla="?: G6 G39 0"/>
                  <a:gd name="G41" fmla="?: G4 G32 21600"/>
                  <a:gd name="G42" fmla="?: G6 G41 G33"/>
                  <a:gd name="T12" fmla="*/ 10800 w 21600"/>
                  <a:gd name="T13" fmla="*/ 0 h 21600"/>
                  <a:gd name="T14" fmla="*/ 3578 w 21600"/>
                  <a:gd name="T15" fmla="*/ 4004 h 21600"/>
                  <a:gd name="T16" fmla="*/ 10800 w 21600"/>
                  <a:gd name="T17" fmla="*/ 1768 h 21600"/>
                  <a:gd name="T18" fmla="*/ 18022 w 21600"/>
                  <a:gd name="T19" fmla="*/ 4004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4222" y="4610"/>
                    </a:moveTo>
                    <a:cubicBezTo>
                      <a:pt x="5929" y="2796"/>
                      <a:pt x="8309" y="1767"/>
                      <a:pt x="10800" y="1768"/>
                    </a:cubicBezTo>
                    <a:cubicBezTo>
                      <a:pt x="13290" y="1768"/>
                      <a:pt x="15670" y="2796"/>
                      <a:pt x="17377" y="4610"/>
                    </a:cubicBezTo>
                    <a:lnTo>
                      <a:pt x="18665" y="3398"/>
                    </a:lnTo>
                    <a:cubicBezTo>
                      <a:pt x="16624" y="1229"/>
                      <a:pt x="13778" y="-1"/>
                      <a:pt x="10799" y="0"/>
                    </a:cubicBezTo>
                    <a:cubicBezTo>
                      <a:pt x="7821" y="0"/>
                      <a:pt x="4975" y="1229"/>
                      <a:pt x="2934" y="3398"/>
                    </a:cubicBezTo>
                    <a:close/>
                  </a:path>
                </a:pathLst>
              </a:custGeom>
              <a:gradFill rotWithShape="1">
                <a:gsLst>
                  <a:gs pos="0">
                    <a:srgbClr val="FF3399"/>
                  </a:gs>
                  <a:gs pos="12500">
                    <a:srgbClr val="FF6633">
                      <a:alpha val="87500"/>
                    </a:srgbClr>
                  </a:gs>
                  <a:gs pos="25000">
                    <a:srgbClr val="FFFF00">
                      <a:alpha val="75000"/>
                    </a:srgbClr>
                  </a:gs>
                  <a:gs pos="37500">
                    <a:srgbClr val="01A78F">
                      <a:alpha val="62500"/>
                    </a:srgbClr>
                  </a:gs>
                  <a:gs pos="50000">
                    <a:srgbClr val="3366FF">
                      <a:alpha val="50000"/>
                    </a:srgbClr>
                  </a:gs>
                  <a:gs pos="62500">
                    <a:srgbClr val="01A78F">
                      <a:alpha val="62500"/>
                    </a:srgbClr>
                  </a:gs>
                  <a:gs pos="75000">
                    <a:srgbClr val="FFFF00">
                      <a:alpha val="75000"/>
                    </a:srgbClr>
                  </a:gs>
                  <a:gs pos="87500">
                    <a:srgbClr val="FF6633">
                      <a:alpha val="87500"/>
                    </a:srgbClr>
                  </a:gs>
                  <a:gs pos="100000">
                    <a:srgbClr val="FF3399"/>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05405" name="AutoShape 829"/>
              <p:cNvSpPr>
                <a:spLocks noChangeArrowheads="1"/>
              </p:cNvSpPr>
              <p:nvPr/>
            </p:nvSpPr>
            <p:spPr bwMode="auto">
              <a:xfrm rot="6732015" flipH="1">
                <a:off x="1293" y="1319"/>
                <a:ext cx="4017" cy="1755"/>
              </a:xfrm>
              <a:custGeom>
                <a:avLst/>
                <a:gdLst>
                  <a:gd name="G0" fmla="+- 9304 0 0"/>
                  <a:gd name="G1" fmla="+- -8930118 0 0"/>
                  <a:gd name="G2" fmla="+- 0 0 -8930118"/>
                  <a:gd name="T0" fmla="*/ 0 256 1"/>
                  <a:gd name="T1" fmla="*/ 180 256 1"/>
                  <a:gd name="G3" fmla="+- -8930118 T0 T1"/>
                  <a:gd name="T2" fmla="*/ 0 256 1"/>
                  <a:gd name="T3" fmla="*/ 90 256 1"/>
                  <a:gd name="G4" fmla="+- -8930118 T2 T3"/>
                  <a:gd name="G5" fmla="*/ G4 2 1"/>
                  <a:gd name="T4" fmla="*/ 90 256 1"/>
                  <a:gd name="T5" fmla="*/ 0 256 1"/>
                  <a:gd name="G6" fmla="+- -8930118 T4 T5"/>
                  <a:gd name="G7" fmla="*/ G6 2 1"/>
                  <a:gd name="G8" fmla="abs -893011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304"/>
                  <a:gd name="G18" fmla="*/ 9304 1 2"/>
                  <a:gd name="G19" fmla="+- G18 5400 0"/>
                  <a:gd name="G20" fmla="cos G19 -8930118"/>
                  <a:gd name="G21" fmla="sin G19 -8930118"/>
                  <a:gd name="G22" fmla="+- G20 10800 0"/>
                  <a:gd name="G23" fmla="+- G21 10800 0"/>
                  <a:gd name="G24" fmla="+- 10800 0 G20"/>
                  <a:gd name="G25" fmla="+- 9304 10800 0"/>
                  <a:gd name="G26" fmla="?: G9 G17 G25"/>
                  <a:gd name="G27" fmla="?: G9 0 21600"/>
                  <a:gd name="G28" fmla="cos 10800 -8930118"/>
                  <a:gd name="G29" fmla="sin 10800 -8930118"/>
                  <a:gd name="G30" fmla="sin 9304 -8930118"/>
                  <a:gd name="G31" fmla="+- G28 10800 0"/>
                  <a:gd name="G32" fmla="+- G29 10800 0"/>
                  <a:gd name="G33" fmla="+- G30 10800 0"/>
                  <a:gd name="G34" fmla="?: G4 0 G31"/>
                  <a:gd name="G35" fmla="?: -8930118 G34 0"/>
                  <a:gd name="G36" fmla="?: G6 G35 G31"/>
                  <a:gd name="G37" fmla="+- 21600 0 G36"/>
                  <a:gd name="G38" fmla="?: G4 0 G33"/>
                  <a:gd name="G39" fmla="?: -8930118 G38 G32"/>
                  <a:gd name="G40" fmla="?: G6 G39 0"/>
                  <a:gd name="G41" fmla="?: G4 G32 21600"/>
                  <a:gd name="G42" fmla="?: G6 G41 G33"/>
                  <a:gd name="T12" fmla="*/ 10800 w 21600"/>
                  <a:gd name="T13" fmla="*/ 0 h 21600"/>
                  <a:gd name="T14" fmla="*/ 3537 w 21600"/>
                  <a:gd name="T15" fmla="*/ 3850 h 21600"/>
                  <a:gd name="T16" fmla="*/ 10800 w 21600"/>
                  <a:gd name="T17" fmla="*/ 1496 h 21600"/>
                  <a:gd name="T18" fmla="*/ 18063 w 21600"/>
                  <a:gd name="T19" fmla="*/ 385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4077" y="4367"/>
                    </a:moveTo>
                    <a:cubicBezTo>
                      <a:pt x="5832" y="2533"/>
                      <a:pt x="8261" y="1495"/>
                      <a:pt x="10800" y="1496"/>
                    </a:cubicBezTo>
                    <a:cubicBezTo>
                      <a:pt x="13338" y="1496"/>
                      <a:pt x="15767" y="2533"/>
                      <a:pt x="17522" y="4367"/>
                    </a:cubicBezTo>
                    <a:lnTo>
                      <a:pt x="18603" y="3333"/>
                    </a:lnTo>
                    <a:cubicBezTo>
                      <a:pt x="16565" y="1204"/>
                      <a:pt x="13746" y="-1"/>
                      <a:pt x="10799" y="0"/>
                    </a:cubicBezTo>
                    <a:cubicBezTo>
                      <a:pt x="7853" y="0"/>
                      <a:pt x="5034" y="1204"/>
                      <a:pt x="2996" y="3333"/>
                    </a:cubicBezTo>
                    <a:close/>
                  </a:path>
                </a:pathLst>
              </a:custGeom>
              <a:gradFill rotWithShape="1">
                <a:gsLst>
                  <a:gs pos="0">
                    <a:srgbClr val="FF3399"/>
                  </a:gs>
                  <a:gs pos="12500">
                    <a:srgbClr val="FF6633">
                      <a:alpha val="87500"/>
                    </a:srgbClr>
                  </a:gs>
                  <a:gs pos="25000">
                    <a:srgbClr val="FFFF00">
                      <a:alpha val="75000"/>
                    </a:srgbClr>
                  </a:gs>
                  <a:gs pos="37500">
                    <a:srgbClr val="01A78F">
                      <a:alpha val="62500"/>
                    </a:srgbClr>
                  </a:gs>
                  <a:gs pos="50000">
                    <a:srgbClr val="3366FF">
                      <a:alpha val="50000"/>
                    </a:srgbClr>
                  </a:gs>
                  <a:gs pos="62500">
                    <a:srgbClr val="01A78F">
                      <a:alpha val="62500"/>
                    </a:srgbClr>
                  </a:gs>
                  <a:gs pos="75000">
                    <a:srgbClr val="FFFF00">
                      <a:alpha val="75000"/>
                    </a:srgbClr>
                  </a:gs>
                  <a:gs pos="87500">
                    <a:srgbClr val="FF6633">
                      <a:alpha val="87500"/>
                    </a:srgbClr>
                  </a:gs>
                  <a:gs pos="100000">
                    <a:srgbClr val="FF3399"/>
                  </a:gs>
                </a:gsLst>
                <a:lin ang="270000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grpSp>
      </p:grpSp>
      <p:sp>
        <p:nvSpPr>
          <p:cNvPr id="35874" name="Text Box 830"/>
          <p:cNvSpPr txBox="1">
            <a:spLocks noChangeArrowheads="1"/>
          </p:cNvSpPr>
          <p:nvPr/>
        </p:nvSpPr>
        <p:spPr bwMode="auto">
          <a:xfrm>
            <a:off x="5859463" y="3378200"/>
            <a:ext cx="752475" cy="214313"/>
          </a:xfrm>
          <a:prstGeom prst="rect">
            <a:avLst/>
          </a:prstGeom>
          <a:noFill/>
          <a:ln>
            <a:noFill/>
          </a:ln>
          <a:effectLst/>
          <a:extLst>
            <a:ext uri="{909E8E84-426E-40DD-AFC4-6F175D3DCCD1}">
              <a14:hiddenFill xmlns:a14="http://schemas.microsoft.com/office/drawing/2010/main">
                <a:gradFill rotWithShape="1">
                  <a:gsLst>
                    <a:gs pos="0">
                      <a:srgbClr val="FFFCF7"/>
                    </a:gs>
                    <a:gs pos="100000">
                      <a:srgbClr val="BCA774"/>
                    </a:gs>
                  </a:gsLst>
                  <a:path path="shape">
                    <a:fillToRect l="50000" t="50000" r="50000" b="50000"/>
                  </a:path>
                </a:gradFill>
              </a14:hiddenFill>
            </a:ext>
            <a:ext uri="{91240B29-F687-4F45-9708-019B960494DF}">
              <a14:hiddenLine xmlns:a14="http://schemas.microsoft.com/office/drawing/2010/main" w="9525" algn="ctr">
                <a:solidFill>
                  <a:srgbClr val="BCA774"/>
                </a:solidFill>
                <a:miter lim="800000"/>
                <a:headEnd/>
                <a:tailEnd/>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800">
                <a:latin typeface="HY견고딕" pitchFamily="18" charset="-127"/>
                <a:ea typeface="HY견고딕" pitchFamily="18" charset="-127"/>
              </a:rPr>
              <a:t>SAMSUNG</a:t>
            </a:r>
          </a:p>
        </p:txBody>
      </p:sp>
      <p:sp>
        <p:nvSpPr>
          <p:cNvPr id="1305407" name="Text Box 831"/>
          <p:cNvSpPr txBox="1">
            <a:spLocks noChangeArrowheads="1"/>
          </p:cNvSpPr>
          <p:nvPr/>
        </p:nvSpPr>
        <p:spPr bwMode="auto">
          <a:xfrm>
            <a:off x="4976813" y="3452813"/>
            <a:ext cx="10350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latinLnBrk="1" hangingPunct="1">
              <a:spcBef>
                <a:spcPct val="50000"/>
              </a:spcBef>
              <a:defRPr/>
            </a:pPr>
            <a:r>
              <a:rPr lang="en-US" altLang="ko-KR" b="1">
                <a:effectLst>
                  <a:outerShdw blurRad="38100" dist="38100" dir="2700000" algn="tl">
                    <a:srgbClr val="C0C0C0"/>
                  </a:outerShdw>
                </a:effectLst>
              </a:rPr>
              <a:t>Sign Board</a:t>
            </a:r>
          </a:p>
        </p:txBody>
      </p:sp>
      <p:sp>
        <p:nvSpPr>
          <p:cNvPr id="1305408" name="Text Box 832"/>
          <p:cNvSpPr txBox="1">
            <a:spLocks noChangeArrowheads="1"/>
          </p:cNvSpPr>
          <p:nvPr/>
        </p:nvSpPr>
        <p:spPr bwMode="auto">
          <a:xfrm>
            <a:off x="3944938" y="3424238"/>
            <a:ext cx="77152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latinLnBrk="1" hangingPunct="1">
              <a:spcBef>
                <a:spcPct val="50000"/>
              </a:spcBef>
              <a:defRPr/>
            </a:pPr>
            <a:r>
              <a:rPr lang="en-US" altLang="ko-KR" b="1">
                <a:effectLst>
                  <a:outerShdw blurRad="38100" dist="38100" dir="2700000" algn="tl">
                    <a:srgbClr val="C0C0C0"/>
                  </a:outerShdw>
                </a:effectLst>
              </a:rPr>
              <a:t>e-book</a:t>
            </a:r>
          </a:p>
        </p:txBody>
      </p:sp>
      <p:sp>
        <p:nvSpPr>
          <p:cNvPr id="1305409" name="AutoShape 833"/>
          <p:cNvSpPr>
            <a:spLocks noChangeArrowheads="1"/>
          </p:cNvSpPr>
          <p:nvPr/>
        </p:nvSpPr>
        <p:spPr bwMode="auto">
          <a:xfrm>
            <a:off x="7839075" y="5124450"/>
            <a:ext cx="984250" cy="1246188"/>
          </a:xfrm>
          <a:prstGeom prst="bevel">
            <a:avLst>
              <a:gd name="adj" fmla="val 0"/>
            </a:avLst>
          </a:prstGeom>
          <a:gradFill rotWithShape="1">
            <a:gsLst>
              <a:gs pos="0">
                <a:srgbClr val="A5A5FF"/>
              </a:gs>
              <a:gs pos="50000">
                <a:schemeClr val="bg1"/>
              </a:gs>
              <a:gs pos="100000">
                <a:srgbClr val="A5A5FF"/>
              </a:gs>
            </a:gsLst>
            <a:lin ang="5400000" scaled="1"/>
          </a:gradFill>
          <a:ln>
            <a:noFill/>
          </a:ln>
          <a:effectLst/>
          <a:extLst>
            <a:ext uri="{91240B29-F687-4F45-9708-019B960494DF}">
              <a14:hiddenLine xmlns:a14="http://schemas.microsoft.com/office/drawing/2010/main" w="19050">
                <a:solidFill>
                  <a:srgbClr val="99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latinLnBrk="1" hangingPunct="1">
              <a:defRPr/>
            </a:pPr>
            <a:r>
              <a:rPr lang="en-US" altLang="ko-KR" b="1">
                <a:ea typeface="새굴림" pitchFamily="18" charset="-127"/>
              </a:rPr>
              <a:t>Visible</a:t>
            </a:r>
          </a:p>
          <a:p>
            <a:pPr algn="ctr" eaLnBrk="1" latinLnBrk="1" hangingPunct="1">
              <a:defRPr/>
            </a:pPr>
            <a:r>
              <a:rPr lang="en-US" altLang="ko-KR" b="1">
                <a:ea typeface="새굴림" pitchFamily="18" charset="-127"/>
              </a:rPr>
              <a:t>LAN</a:t>
            </a:r>
          </a:p>
        </p:txBody>
      </p:sp>
      <p:sp>
        <p:nvSpPr>
          <p:cNvPr id="1305410" name="AutoShape 834"/>
          <p:cNvSpPr>
            <a:spLocks noChangeArrowheads="1"/>
          </p:cNvSpPr>
          <p:nvPr/>
        </p:nvSpPr>
        <p:spPr bwMode="auto">
          <a:xfrm>
            <a:off x="7853363" y="3876675"/>
            <a:ext cx="969962" cy="1177925"/>
          </a:xfrm>
          <a:prstGeom prst="bevel">
            <a:avLst>
              <a:gd name="adj" fmla="val 0"/>
            </a:avLst>
          </a:prstGeom>
          <a:gradFill rotWithShape="1">
            <a:gsLst>
              <a:gs pos="0">
                <a:srgbClr val="A5A5FF"/>
              </a:gs>
              <a:gs pos="50000">
                <a:schemeClr val="bg1"/>
              </a:gs>
              <a:gs pos="100000">
                <a:srgbClr val="A5A5FF"/>
              </a:gs>
            </a:gsLst>
            <a:lin ang="5400000" scaled="1"/>
          </a:gradFill>
          <a:ln>
            <a:noFill/>
          </a:ln>
          <a:effectLst/>
          <a:extLst>
            <a:ext uri="{91240B29-F687-4F45-9708-019B960494DF}">
              <a14:hiddenLine xmlns:a14="http://schemas.microsoft.com/office/drawing/2010/main" w="19050">
                <a:solidFill>
                  <a:srgbClr val="99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latinLnBrk="1" hangingPunct="1">
              <a:defRPr/>
            </a:pPr>
            <a:r>
              <a:rPr lang="en-US" altLang="ko-KR" b="1">
                <a:ea typeface="새굴림" pitchFamily="18" charset="-127"/>
              </a:rPr>
              <a:t>RF</a:t>
            </a:r>
          </a:p>
          <a:p>
            <a:pPr algn="ctr" eaLnBrk="1" latinLnBrk="1" hangingPunct="1">
              <a:defRPr/>
            </a:pPr>
            <a:r>
              <a:rPr lang="en-US" altLang="ko-KR" b="1">
                <a:ea typeface="새굴림" pitchFamily="18" charset="-127"/>
              </a:rPr>
              <a:t>Prohibited</a:t>
            </a:r>
          </a:p>
        </p:txBody>
      </p:sp>
      <p:pic>
        <p:nvPicPr>
          <p:cNvPr id="35879" name="Picture 835" descr="whduddnj_1-burusny"/>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732213" y="3963988"/>
            <a:ext cx="920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5412" name="AutoShape 836"/>
          <p:cNvSpPr>
            <a:spLocks noChangeArrowheads="1"/>
          </p:cNvSpPr>
          <p:nvPr/>
        </p:nvSpPr>
        <p:spPr bwMode="auto">
          <a:xfrm>
            <a:off x="7856538" y="2611438"/>
            <a:ext cx="947737" cy="1185862"/>
          </a:xfrm>
          <a:prstGeom prst="bevel">
            <a:avLst>
              <a:gd name="adj" fmla="val 0"/>
            </a:avLst>
          </a:prstGeom>
          <a:gradFill rotWithShape="1">
            <a:gsLst>
              <a:gs pos="0">
                <a:srgbClr val="A5A5FF"/>
              </a:gs>
              <a:gs pos="50000">
                <a:schemeClr val="bg1"/>
              </a:gs>
              <a:gs pos="100000">
                <a:srgbClr val="A5A5FF"/>
              </a:gs>
            </a:gsLst>
            <a:lin ang="5400000" scaled="1"/>
          </a:gradFill>
          <a:ln>
            <a:noFill/>
          </a:ln>
          <a:effectLst/>
          <a:extLst>
            <a:ext uri="{91240B29-F687-4F45-9708-019B960494DF}">
              <a14:hiddenLine xmlns:a14="http://schemas.microsoft.com/office/drawing/2010/main" w="19050">
                <a:solidFill>
                  <a:srgbClr val="9933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eaLnBrk="1" latinLnBrk="1" hangingPunct="1">
              <a:defRPr/>
            </a:pPr>
            <a:r>
              <a:rPr lang="en-US" altLang="ko-KR" b="1">
                <a:ea typeface="새굴림" pitchFamily="18" charset="-127"/>
              </a:rPr>
              <a:t>Information</a:t>
            </a:r>
          </a:p>
          <a:p>
            <a:pPr algn="ctr" eaLnBrk="1" latinLnBrk="1" hangingPunct="1">
              <a:defRPr/>
            </a:pPr>
            <a:r>
              <a:rPr lang="en-US" altLang="ko-KR" b="1">
                <a:ea typeface="새굴림" pitchFamily="18" charset="-127"/>
              </a:rPr>
              <a:t>Broadcast</a:t>
            </a:r>
          </a:p>
        </p:txBody>
      </p:sp>
      <p:sp>
        <p:nvSpPr>
          <p:cNvPr id="1305413" name="Text Box 837"/>
          <p:cNvSpPr txBox="1">
            <a:spLocks noChangeArrowheads="1"/>
          </p:cNvSpPr>
          <p:nvPr/>
        </p:nvSpPr>
        <p:spPr bwMode="auto">
          <a:xfrm>
            <a:off x="3706813" y="4729163"/>
            <a:ext cx="839787"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latinLnBrk="1" hangingPunct="1">
              <a:spcBef>
                <a:spcPct val="50000"/>
              </a:spcBef>
              <a:defRPr/>
            </a:pPr>
            <a:r>
              <a:rPr lang="en-US" altLang="ko-KR" b="1">
                <a:effectLst>
                  <a:outerShdw blurRad="38100" dist="38100" dir="2700000" algn="tl">
                    <a:srgbClr val="C0C0C0"/>
                  </a:outerShdw>
                </a:effectLst>
              </a:rPr>
              <a:t>Security</a:t>
            </a:r>
          </a:p>
        </p:txBody>
      </p:sp>
      <p:sp>
        <p:nvSpPr>
          <p:cNvPr id="35882" name="Text Box 838"/>
          <p:cNvSpPr txBox="1">
            <a:spLocks noChangeArrowheads="1"/>
          </p:cNvSpPr>
          <p:nvPr/>
        </p:nvSpPr>
        <p:spPr bwMode="auto">
          <a:xfrm>
            <a:off x="6242050" y="2201863"/>
            <a:ext cx="777875"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50000"/>
              </a:spcBef>
              <a:buFontTx/>
              <a:buNone/>
            </a:pPr>
            <a:r>
              <a:rPr lang="en-US" altLang="ko-KR" sz="1000" b="1">
                <a:latin typeface="굴림체" panose="020B0609000101010101" pitchFamily="49" charset="-127"/>
                <a:ea typeface="굴림체" panose="020B0609000101010101" pitchFamily="49" charset="-127"/>
              </a:rPr>
              <a:t>E-display</a:t>
            </a:r>
          </a:p>
        </p:txBody>
      </p:sp>
      <p:pic>
        <p:nvPicPr>
          <p:cNvPr id="35883" name="Picture 83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836988" y="2757488"/>
            <a:ext cx="647700"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84" name="Picture 840"/>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505325" y="2757488"/>
            <a:ext cx="331788"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85" name="Group 841"/>
          <p:cNvGrpSpPr>
            <a:grpSpLocks/>
          </p:cNvGrpSpPr>
          <p:nvPr/>
        </p:nvGrpSpPr>
        <p:grpSpPr bwMode="auto">
          <a:xfrm rot="15085868" flipH="1">
            <a:off x="4334669" y="2717007"/>
            <a:ext cx="228600" cy="531812"/>
            <a:chOff x="2417" y="3418"/>
            <a:chExt cx="366" cy="636"/>
          </a:xfrm>
        </p:grpSpPr>
        <p:sp>
          <p:nvSpPr>
            <p:cNvPr id="35894" name="AutoShape 842"/>
            <p:cNvSpPr>
              <a:spLocks noChangeArrowheads="1"/>
            </p:cNvSpPr>
            <p:nvPr/>
          </p:nvSpPr>
          <p:spPr bwMode="auto">
            <a:xfrm>
              <a:off x="2422" y="3418"/>
              <a:ext cx="356" cy="576"/>
            </a:xfrm>
            <a:prstGeom prst="triangle">
              <a:avLst>
                <a:gd name="adj" fmla="val 50000"/>
              </a:avLst>
            </a:prstGeom>
            <a:gradFill rotWithShape="1">
              <a:gsLst>
                <a:gs pos="0">
                  <a:srgbClr val="F2B302"/>
                </a:gs>
                <a:gs pos="100000">
                  <a:srgbClr val="FFFFFF"/>
                </a:gs>
              </a:gsLst>
              <a:lin ang="5400000" scaled="1"/>
            </a:gra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895" name="Oval 843"/>
            <p:cNvSpPr>
              <a:spLocks noChangeArrowheads="1"/>
            </p:cNvSpPr>
            <p:nvPr/>
          </p:nvSpPr>
          <p:spPr bwMode="auto">
            <a:xfrm>
              <a:off x="2417" y="3919"/>
              <a:ext cx="366" cy="135"/>
            </a:xfrm>
            <a:prstGeom prst="ellipse">
              <a:avLst/>
            </a:prstGeom>
            <a:solidFill>
              <a:srgbClr val="FFDD4B"/>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sp>
        <p:nvSpPr>
          <p:cNvPr id="35886" name="Line 844"/>
          <p:cNvSpPr>
            <a:spLocks noChangeShapeType="1"/>
          </p:cNvSpPr>
          <p:nvPr/>
        </p:nvSpPr>
        <p:spPr bwMode="auto">
          <a:xfrm rot="-5400000">
            <a:off x="7217569" y="4464844"/>
            <a:ext cx="1150938" cy="0"/>
          </a:xfrm>
          <a:prstGeom prst="line">
            <a:avLst/>
          </a:prstGeom>
          <a:noFill/>
          <a:ln w="3175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887" name="Line 845"/>
          <p:cNvSpPr>
            <a:spLocks noChangeShapeType="1"/>
          </p:cNvSpPr>
          <p:nvPr/>
        </p:nvSpPr>
        <p:spPr bwMode="auto">
          <a:xfrm>
            <a:off x="2700338" y="5027613"/>
            <a:ext cx="5081587" cy="0"/>
          </a:xfrm>
          <a:prstGeom prst="line">
            <a:avLst/>
          </a:prstGeom>
          <a:noFill/>
          <a:ln w="31750">
            <a:solidFill>
              <a:srgbClr val="00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05422" name="Text Box 846"/>
          <p:cNvSpPr txBox="1">
            <a:spLocks noChangeArrowheads="1"/>
          </p:cNvSpPr>
          <p:nvPr/>
        </p:nvSpPr>
        <p:spPr bwMode="auto">
          <a:xfrm>
            <a:off x="2771775" y="3449638"/>
            <a:ext cx="935038" cy="33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p>
            <a:pPr algn="ctr" eaLnBrk="1" latinLnBrk="1" hangingPunct="1">
              <a:lnSpc>
                <a:spcPct val="40000"/>
              </a:lnSpc>
              <a:spcBef>
                <a:spcPct val="50000"/>
              </a:spcBef>
              <a:defRPr/>
            </a:pPr>
            <a:r>
              <a:rPr lang="en-US" altLang="ko-KR" b="1">
                <a:effectLst>
                  <a:outerShdw blurRad="38100" dist="38100" dir="2700000" algn="tl">
                    <a:srgbClr val="C0C0C0"/>
                  </a:outerShdw>
                </a:effectLst>
              </a:rPr>
              <a:t>Contents </a:t>
            </a:r>
          </a:p>
          <a:p>
            <a:pPr algn="ctr" eaLnBrk="1" latinLnBrk="1" hangingPunct="1">
              <a:lnSpc>
                <a:spcPct val="40000"/>
              </a:lnSpc>
              <a:spcBef>
                <a:spcPct val="50000"/>
              </a:spcBef>
              <a:defRPr/>
            </a:pPr>
            <a:r>
              <a:rPr lang="en-US" altLang="ko-KR" b="1">
                <a:effectLst>
                  <a:outerShdw blurRad="38100" dist="38100" dir="2700000" algn="tl">
                    <a:srgbClr val="C0C0C0"/>
                  </a:outerShdw>
                </a:effectLst>
              </a:rPr>
              <a:t>Machine</a:t>
            </a:r>
          </a:p>
        </p:txBody>
      </p:sp>
      <p:sp>
        <p:nvSpPr>
          <p:cNvPr id="35889" name="AutoShape 847"/>
          <p:cNvSpPr>
            <a:spLocks noChangeArrowheads="1"/>
          </p:cNvSpPr>
          <p:nvPr/>
        </p:nvSpPr>
        <p:spPr bwMode="auto">
          <a:xfrm>
            <a:off x="3509963" y="1219200"/>
            <a:ext cx="1771650" cy="1214438"/>
          </a:xfrm>
          <a:prstGeom prst="roundRect">
            <a:avLst>
              <a:gd name="adj" fmla="val 8144"/>
            </a:avLst>
          </a:prstGeom>
          <a:noFill/>
          <a:ln w="25400" algn="ctr">
            <a:solidFill>
              <a:srgbClr val="FF0000"/>
            </a:solidFill>
            <a:prstDash val="sysDot"/>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2700" algn="ctr" rotWithShape="0">
                    <a:srgbClr val="990000"/>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890" name="AutoShape 848"/>
          <p:cNvSpPr>
            <a:spLocks noChangeArrowheads="1"/>
          </p:cNvSpPr>
          <p:nvPr/>
        </p:nvSpPr>
        <p:spPr bwMode="auto">
          <a:xfrm>
            <a:off x="5588000" y="1169988"/>
            <a:ext cx="1520825" cy="1320800"/>
          </a:xfrm>
          <a:prstGeom prst="roundRect">
            <a:avLst>
              <a:gd name="adj" fmla="val 8144"/>
            </a:avLst>
          </a:prstGeom>
          <a:noFill/>
          <a:ln w="25400" algn="ctr">
            <a:solidFill>
              <a:srgbClr val="FF0000"/>
            </a:solidFill>
            <a:prstDash val="sysDot"/>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2700" algn="ctr" rotWithShape="0">
                    <a:srgbClr val="990000"/>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891" name="AutoShape 849"/>
          <p:cNvSpPr>
            <a:spLocks noChangeArrowheads="1"/>
          </p:cNvSpPr>
          <p:nvPr/>
        </p:nvSpPr>
        <p:spPr bwMode="auto">
          <a:xfrm>
            <a:off x="4865688" y="2665413"/>
            <a:ext cx="1690687" cy="1071562"/>
          </a:xfrm>
          <a:prstGeom prst="roundRect">
            <a:avLst>
              <a:gd name="adj" fmla="val 8144"/>
            </a:avLst>
          </a:prstGeom>
          <a:noFill/>
          <a:ln w="25400" algn="ctr">
            <a:solidFill>
              <a:srgbClr val="FF0000"/>
            </a:solidFill>
            <a:prstDash val="sysDot"/>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2700" algn="ctr" rotWithShape="0">
                    <a:srgbClr val="990000"/>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5892" name="AutoShape 850"/>
          <p:cNvSpPr>
            <a:spLocks noChangeArrowheads="1"/>
          </p:cNvSpPr>
          <p:nvPr/>
        </p:nvSpPr>
        <p:spPr bwMode="auto">
          <a:xfrm>
            <a:off x="3736975" y="5216525"/>
            <a:ext cx="1806575" cy="1098550"/>
          </a:xfrm>
          <a:prstGeom prst="roundRect">
            <a:avLst>
              <a:gd name="adj" fmla="val 8144"/>
            </a:avLst>
          </a:prstGeom>
          <a:noFill/>
          <a:ln w="25400" algn="ctr">
            <a:solidFill>
              <a:srgbClr val="FF0000"/>
            </a:solidFill>
            <a:prstDash val="sysDot"/>
            <a:round/>
            <a:headEnd/>
            <a:tailEnd/>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12700" algn="ctr" rotWithShape="0">
                    <a:srgbClr val="990000"/>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pic>
        <p:nvPicPr>
          <p:cNvPr id="35893" name="Picture 851" descr="pharos-gps-road-pocket-navigato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323138" y="3292475"/>
            <a:ext cx="352425"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27" name="Rectangle 7"/>
          <p:cNvSpPr>
            <a:spLocks noChangeArrowheads="1"/>
          </p:cNvSpPr>
          <p:nvPr/>
        </p:nvSpPr>
        <p:spPr bwMode="auto">
          <a:xfrm>
            <a:off x="746125" y="73025"/>
            <a:ext cx="77120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defRPr kumimoji="1" sz="3200" b="1">
                <a:solidFill>
                  <a:srgbClr val="FFFFFF"/>
                </a:solidFill>
                <a:latin typeface="Gulim" panose="020B0600000101010101" pitchFamily="34" charset="-127"/>
                <a:ea typeface="Gulim" panose="020B0600000101010101" pitchFamily="34" charset="-127"/>
              </a:defRPr>
            </a:lvl1pPr>
            <a:lvl2pPr algn="l">
              <a:defRPr kumimoji="1" sz="3200" b="1">
                <a:solidFill>
                  <a:srgbClr val="FFFFFF"/>
                </a:solidFill>
                <a:latin typeface="Gulim" panose="020B0600000101010101" pitchFamily="34" charset="-127"/>
                <a:ea typeface="Gulim" panose="020B0600000101010101" pitchFamily="34" charset="-127"/>
              </a:defRPr>
            </a:lvl2pPr>
            <a:lvl3pPr algn="l">
              <a:defRPr kumimoji="1" sz="3200" b="1">
                <a:solidFill>
                  <a:srgbClr val="FFFFFF"/>
                </a:solidFill>
                <a:latin typeface="Gulim" panose="020B0600000101010101" pitchFamily="34" charset="-127"/>
                <a:ea typeface="Gulim" panose="020B0600000101010101" pitchFamily="34" charset="-127"/>
              </a:defRPr>
            </a:lvl3pPr>
            <a:lvl4pPr algn="l">
              <a:defRPr kumimoji="1" sz="3200" b="1">
                <a:solidFill>
                  <a:srgbClr val="FFFFFF"/>
                </a:solidFill>
                <a:latin typeface="Gulim" panose="020B0600000101010101" pitchFamily="34" charset="-127"/>
                <a:ea typeface="Gulim" panose="020B0600000101010101" pitchFamily="34" charset="-127"/>
              </a:defRPr>
            </a:lvl4pPr>
            <a:lvl5pPr algn="l">
              <a:defRPr kumimoji="1" sz="3200" b="1">
                <a:solidFill>
                  <a:srgbClr val="FFFFFF"/>
                </a:solidFill>
                <a:latin typeface="Gulim" panose="020B0600000101010101" pitchFamily="34" charset="-127"/>
                <a:ea typeface="Gulim" panose="020B0600000101010101" pitchFamily="34" charset="-127"/>
              </a:defRPr>
            </a:lvl5pPr>
            <a:lvl6pPr marL="4572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6pPr>
            <a:lvl7pPr marL="9144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7pPr>
            <a:lvl8pPr marL="13716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8pPr>
            <a:lvl9pPr marL="18288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9pPr>
          </a:lstStyle>
          <a:p>
            <a:pPr eaLnBrk="1" latinLnBrk="1" hangingPunct="1">
              <a:defRPr/>
            </a:pPr>
            <a:r>
              <a:rPr lang="en-US" altLang="ko-KR" sz="2800" smtClean="0">
                <a:effectLst>
                  <a:outerShdw blurRad="38100" dist="38100" dir="2700000" algn="tl">
                    <a:srgbClr val="C0C0C0"/>
                  </a:outerShdw>
                </a:effectLst>
              </a:rPr>
              <a:t>Indoor application</a:t>
            </a:r>
          </a:p>
        </p:txBody>
      </p:sp>
      <p:sp>
        <p:nvSpPr>
          <p:cNvPr id="36867" name="Line 8"/>
          <p:cNvSpPr>
            <a:spLocks noChangeShapeType="1"/>
          </p:cNvSpPr>
          <p:nvPr/>
        </p:nvSpPr>
        <p:spPr bwMode="auto">
          <a:xfrm>
            <a:off x="755650" y="1487488"/>
            <a:ext cx="7129463" cy="1587"/>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68" name="AutoShape 9"/>
          <p:cNvSpPr>
            <a:spLocks noChangeArrowheads="1"/>
          </p:cNvSpPr>
          <p:nvPr/>
        </p:nvSpPr>
        <p:spPr bwMode="auto">
          <a:xfrm flipV="1">
            <a:off x="3924300" y="1487488"/>
            <a:ext cx="433388" cy="325437"/>
          </a:xfrm>
          <a:custGeom>
            <a:avLst/>
            <a:gdLst>
              <a:gd name="T0" fmla="*/ 379215 w 21600"/>
              <a:gd name="T1" fmla="*/ 162719 h 21600"/>
              <a:gd name="T2" fmla="*/ 216694 w 21600"/>
              <a:gd name="T3" fmla="*/ 325437 h 21600"/>
              <a:gd name="T4" fmla="*/ 54174 w 21600"/>
              <a:gd name="T5" fmla="*/ 162719 h 21600"/>
              <a:gd name="T6" fmla="*/ 216694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69" name="AutoShape 10"/>
          <p:cNvSpPr>
            <a:spLocks noChangeArrowheads="1"/>
          </p:cNvSpPr>
          <p:nvPr/>
        </p:nvSpPr>
        <p:spPr bwMode="auto">
          <a:xfrm flipV="1">
            <a:off x="6443663" y="1487488"/>
            <a:ext cx="433387" cy="325437"/>
          </a:xfrm>
          <a:custGeom>
            <a:avLst/>
            <a:gdLst>
              <a:gd name="T0" fmla="*/ 379214 w 21600"/>
              <a:gd name="T1" fmla="*/ 162719 h 21600"/>
              <a:gd name="T2" fmla="*/ 216694 w 21600"/>
              <a:gd name="T3" fmla="*/ 325437 h 21600"/>
              <a:gd name="T4" fmla="*/ 54173 w 21600"/>
              <a:gd name="T5" fmla="*/ 162719 h 21600"/>
              <a:gd name="T6" fmla="*/ 216694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6870" name="Picture 11" descr="MCj0424190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0" y="3824288"/>
            <a:ext cx="8715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12" descr="MCj037072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6588" y="3751263"/>
            <a:ext cx="73183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2" name="Picture 13" descr="MCj0424250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2988" y="3751263"/>
            <a:ext cx="7048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3" name="Picture 14" descr="MCj0356877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35150" y="4687888"/>
            <a:ext cx="935038"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4" name="Picture 15" descr="MCj042419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42988" y="4616450"/>
            <a:ext cx="719137"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5" name="Picture 16" descr="MCj0424240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35825" y="3824288"/>
            <a:ext cx="8858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6" name="Text Box 17"/>
          <p:cNvSpPr txBox="1">
            <a:spLocks noChangeArrowheads="1"/>
          </p:cNvSpPr>
          <p:nvPr/>
        </p:nvSpPr>
        <p:spPr bwMode="auto">
          <a:xfrm>
            <a:off x="5435600" y="5389563"/>
            <a:ext cx="20843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Mobile-to-Mobile</a:t>
            </a:r>
          </a:p>
        </p:txBody>
      </p:sp>
      <p:sp>
        <p:nvSpPr>
          <p:cNvPr id="36877" name="Text Box 18"/>
          <p:cNvSpPr txBox="1">
            <a:spLocks noChangeArrowheads="1"/>
          </p:cNvSpPr>
          <p:nvPr/>
        </p:nvSpPr>
        <p:spPr bwMode="auto">
          <a:xfrm>
            <a:off x="2674938" y="5389563"/>
            <a:ext cx="193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Mobile-to-Fixed</a:t>
            </a:r>
          </a:p>
        </p:txBody>
      </p:sp>
      <p:sp>
        <p:nvSpPr>
          <p:cNvPr id="36878" name="Text Box 19"/>
          <p:cNvSpPr txBox="1">
            <a:spLocks noChangeArrowheads="1"/>
          </p:cNvSpPr>
          <p:nvPr/>
        </p:nvSpPr>
        <p:spPr bwMode="auto">
          <a:xfrm>
            <a:off x="2916238" y="1000125"/>
            <a:ext cx="37496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LED Illumination Infrastructure</a:t>
            </a:r>
          </a:p>
        </p:txBody>
      </p:sp>
      <p:sp>
        <p:nvSpPr>
          <p:cNvPr id="36879" name="AutoShape 20"/>
          <p:cNvSpPr>
            <a:spLocks noChangeArrowheads="1"/>
          </p:cNvSpPr>
          <p:nvPr/>
        </p:nvSpPr>
        <p:spPr bwMode="auto">
          <a:xfrm>
            <a:off x="5795963" y="4183063"/>
            <a:ext cx="1214437" cy="358775"/>
          </a:xfrm>
          <a:prstGeom prst="leftRightArrow">
            <a:avLst>
              <a:gd name="adj1" fmla="val 50000"/>
              <a:gd name="adj2" fmla="val 6769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880" name="AutoShape 21"/>
          <p:cNvSpPr>
            <a:spLocks noChangeArrowheads="1"/>
          </p:cNvSpPr>
          <p:nvPr/>
        </p:nvSpPr>
        <p:spPr bwMode="auto">
          <a:xfrm>
            <a:off x="3059113" y="4183063"/>
            <a:ext cx="1214437" cy="358775"/>
          </a:xfrm>
          <a:prstGeom prst="leftRightArrow">
            <a:avLst>
              <a:gd name="adj1" fmla="val 50000"/>
              <a:gd name="adj2" fmla="val 6769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881" name="AutoShape 22"/>
          <p:cNvSpPr>
            <a:spLocks noChangeArrowheads="1"/>
          </p:cNvSpPr>
          <p:nvPr/>
        </p:nvSpPr>
        <p:spPr bwMode="auto">
          <a:xfrm rot="5400000">
            <a:off x="4576763" y="2630487"/>
            <a:ext cx="1214438" cy="360363"/>
          </a:xfrm>
          <a:prstGeom prst="leftRightArrow">
            <a:avLst>
              <a:gd name="adj1" fmla="val 50000"/>
              <a:gd name="adj2" fmla="val 6740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882" name="Text Box 23"/>
          <p:cNvSpPr txBox="1">
            <a:spLocks noChangeArrowheads="1"/>
          </p:cNvSpPr>
          <p:nvPr/>
        </p:nvSpPr>
        <p:spPr bwMode="auto">
          <a:xfrm>
            <a:off x="5292725" y="2543175"/>
            <a:ext cx="1887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Mobile-to-Infra</a:t>
            </a:r>
          </a:p>
        </p:txBody>
      </p:sp>
      <p:sp>
        <p:nvSpPr>
          <p:cNvPr id="36883" name="AutoShape 24"/>
          <p:cNvSpPr>
            <a:spLocks noChangeArrowheads="1"/>
          </p:cNvSpPr>
          <p:nvPr/>
        </p:nvSpPr>
        <p:spPr bwMode="auto">
          <a:xfrm rot="5400000">
            <a:off x="1265238" y="2630487"/>
            <a:ext cx="1214438" cy="360363"/>
          </a:xfrm>
          <a:prstGeom prst="leftRightArrow">
            <a:avLst>
              <a:gd name="adj1" fmla="val 50000"/>
              <a:gd name="adj2" fmla="val 6740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884" name="AutoShape 25"/>
          <p:cNvSpPr>
            <a:spLocks noChangeArrowheads="1"/>
          </p:cNvSpPr>
          <p:nvPr/>
        </p:nvSpPr>
        <p:spPr bwMode="auto">
          <a:xfrm flipV="1">
            <a:off x="1476375" y="1487488"/>
            <a:ext cx="433388" cy="325437"/>
          </a:xfrm>
          <a:custGeom>
            <a:avLst/>
            <a:gdLst>
              <a:gd name="T0" fmla="*/ 379215 w 21600"/>
              <a:gd name="T1" fmla="*/ 162719 h 21600"/>
              <a:gd name="T2" fmla="*/ 216694 w 21600"/>
              <a:gd name="T3" fmla="*/ 325437 h 21600"/>
              <a:gd name="T4" fmla="*/ 54174 w 21600"/>
              <a:gd name="T5" fmla="*/ 162719 h 21600"/>
              <a:gd name="T6" fmla="*/ 216694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lnTo>
                  <a:pt x="0" y="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85" name="Text Box 26"/>
          <p:cNvSpPr txBox="1">
            <a:spLocks noChangeArrowheads="1"/>
          </p:cNvSpPr>
          <p:nvPr/>
        </p:nvSpPr>
        <p:spPr bwMode="auto">
          <a:xfrm>
            <a:off x="1979613" y="2543175"/>
            <a:ext cx="1733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Fixed-to-Infra</a:t>
            </a:r>
          </a:p>
        </p:txBody>
      </p:sp>
      <p:sp>
        <p:nvSpPr>
          <p:cNvPr id="36886" name="AutoShape 27"/>
          <p:cNvSpPr>
            <a:spLocks noChangeArrowheads="1"/>
          </p:cNvSpPr>
          <p:nvPr/>
        </p:nvSpPr>
        <p:spPr bwMode="auto">
          <a:xfrm>
            <a:off x="1979613" y="2492375"/>
            <a:ext cx="5400675" cy="503238"/>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887" name="AutoShape 28"/>
          <p:cNvSpPr>
            <a:spLocks noChangeArrowheads="1"/>
          </p:cNvSpPr>
          <p:nvPr/>
        </p:nvSpPr>
        <p:spPr bwMode="auto">
          <a:xfrm>
            <a:off x="2627313" y="5335588"/>
            <a:ext cx="5184775" cy="503237"/>
          </a:xfrm>
          <a:prstGeom prst="roundRect">
            <a:avLst>
              <a:gd name="adj" fmla="val 16667"/>
            </a:avLst>
          </a:prstGeom>
          <a:noFill/>
          <a:ln w="1905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6888" name="Text Box 29"/>
          <p:cNvSpPr txBox="1">
            <a:spLocks noChangeArrowheads="1"/>
          </p:cNvSpPr>
          <p:nvPr/>
        </p:nvSpPr>
        <p:spPr bwMode="auto">
          <a:xfrm>
            <a:off x="7164388" y="2005013"/>
            <a:ext cx="14462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Ubiquitous </a:t>
            </a:r>
          </a:p>
        </p:txBody>
      </p:sp>
      <p:sp>
        <p:nvSpPr>
          <p:cNvPr id="36889" name="Text Box 30"/>
          <p:cNvSpPr txBox="1">
            <a:spLocks noChangeArrowheads="1"/>
          </p:cNvSpPr>
          <p:nvPr/>
        </p:nvSpPr>
        <p:spPr bwMode="auto">
          <a:xfrm>
            <a:off x="7308850" y="5965825"/>
            <a:ext cx="1149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Security </a:t>
            </a:r>
          </a:p>
        </p:txBody>
      </p:sp>
      <p:sp>
        <p:nvSpPr>
          <p:cNvPr id="36890" name="Line 31"/>
          <p:cNvSpPr>
            <a:spLocks noChangeShapeType="1"/>
          </p:cNvSpPr>
          <p:nvPr/>
        </p:nvSpPr>
        <p:spPr bwMode="auto">
          <a:xfrm flipH="1">
            <a:off x="1547813" y="1849438"/>
            <a:ext cx="71437"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1" name="Line 32"/>
          <p:cNvSpPr>
            <a:spLocks noChangeShapeType="1"/>
          </p:cNvSpPr>
          <p:nvPr/>
        </p:nvSpPr>
        <p:spPr bwMode="auto">
          <a:xfrm>
            <a:off x="1692275" y="1849438"/>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Line 33"/>
          <p:cNvSpPr>
            <a:spLocks noChangeShapeType="1"/>
          </p:cNvSpPr>
          <p:nvPr/>
        </p:nvSpPr>
        <p:spPr bwMode="auto">
          <a:xfrm>
            <a:off x="1763713" y="1849438"/>
            <a:ext cx="71437"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3" name="Line 34"/>
          <p:cNvSpPr>
            <a:spLocks noChangeShapeType="1"/>
          </p:cNvSpPr>
          <p:nvPr/>
        </p:nvSpPr>
        <p:spPr bwMode="auto">
          <a:xfrm flipH="1">
            <a:off x="3995738" y="1849438"/>
            <a:ext cx="71437"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4" name="Line 35"/>
          <p:cNvSpPr>
            <a:spLocks noChangeShapeType="1"/>
          </p:cNvSpPr>
          <p:nvPr/>
        </p:nvSpPr>
        <p:spPr bwMode="auto">
          <a:xfrm>
            <a:off x="4140200" y="1849438"/>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5" name="Line 36"/>
          <p:cNvSpPr>
            <a:spLocks noChangeShapeType="1"/>
          </p:cNvSpPr>
          <p:nvPr/>
        </p:nvSpPr>
        <p:spPr bwMode="auto">
          <a:xfrm>
            <a:off x="4211638" y="1849438"/>
            <a:ext cx="71437"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6" name="Line 37"/>
          <p:cNvSpPr>
            <a:spLocks noChangeShapeType="1"/>
          </p:cNvSpPr>
          <p:nvPr/>
        </p:nvSpPr>
        <p:spPr bwMode="auto">
          <a:xfrm flipH="1">
            <a:off x="6516688" y="1849438"/>
            <a:ext cx="71437"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7" name="Line 38"/>
          <p:cNvSpPr>
            <a:spLocks noChangeShapeType="1"/>
          </p:cNvSpPr>
          <p:nvPr/>
        </p:nvSpPr>
        <p:spPr bwMode="auto">
          <a:xfrm>
            <a:off x="6661150" y="1849438"/>
            <a:ext cx="0"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8" name="Line 39"/>
          <p:cNvSpPr>
            <a:spLocks noChangeShapeType="1"/>
          </p:cNvSpPr>
          <p:nvPr/>
        </p:nvSpPr>
        <p:spPr bwMode="auto">
          <a:xfrm>
            <a:off x="6732588" y="1849438"/>
            <a:ext cx="71437" cy="1428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824" name="Rectangle 80"/>
          <p:cNvSpPr>
            <a:spLocks noGrp="1" noChangeArrowheads="1"/>
          </p:cNvSpPr>
          <p:nvPr>
            <p:ph type="title"/>
          </p:nvPr>
        </p:nvSpPr>
        <p:spPr bwMode="auto">
          <a:xfrm>
            <a:off x="685800" y="76200"/>
            <a:ext cx="7772400" cy="50958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defRPr/>
            </a:pPr>
            <a:r>
              <a:rPr lang="en-US" altLang="ko-KR" sz="2800" smtClean="0">
                <a:effectLst>
                  <a:outerShdw blurRad="38100" dist="38100" dir="2700000" algn="tl">
                    <a:srgbClr val="C0C0C0"/>
                  </a:outerShdw>
                </a:effectLst>
              </a:rPr>
              <a:t>Requirements (Indoor application)</a:t>
            </a:r>
          </a:p>
        </p:txBody>
      </p:sp>
      <p:graphicFrame>
        <p:nvGraphicFramePr>
          <p:cNvPr id="1311869" name="Group 125"/>
          <p:cNvGraphicFramePr>
            <a:graphicFrameLocks noGrp="1"/>
          </p:cNvGraphicFramePr>
          <p:nvPr>
            <p:extLst>
              <p:ext uri="{D42A27DB-BD31-4B8C-83A1-F6EECF244321}">
                <p14:modId xmlns:p14="http://schemas.microsoft.com/office/powerpoint/2010/main" val="397498017"/>
              </p:ext>
            </p:extLst>
          </p:nvPr>
        </p:nvGraphicFramePr>
        <p:xfrm>
          <a:off x="584200" y="1371600"/>
          <a:ext cx="8021638" cy="4768851"/>
        </p:xfrm>
        <a:graphic>
          <a:graphicData uri="http://schemas.openxmlformats.org/drawingml/2006/table">
            <a:tbl>
              <a:tblPr/>
              <a:tblGrid>
                <a:gridCol w="1443038"/>
                <a:gridCol w="1635125"/>
                <a:gridCol w="1630362"/>
                <a:gridCol w="1662113"/>
                <a:gridCol w="1651000"/>
              </a:tblGrid>
              <a:tr h="598488">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zh-CN" sz="1600" b="0" i="0" u="none" strike="noStrike" cap="none" normalizeH="0" baseline="0" dirty="0" smtClean="0">
                        <a:ln>
                          <a:noFill/>
                        </a:ln>
                        <a:solidFill>
                          <a:schemeClr val="tx1"/>
                        </a:solidFill>
                        <a:effectLst/>
                        <a:latin typeface="Times New Roman" panose="02020603050405020304" pitchFamily="18" charset="0"/>
                        <a:ea typeface="HY헤드라인M" pitchFamily="18" charset="-127"/>
                      </a:endParaRP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Mobile to Mobile</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Mobile to Fixed</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Mobile to Infra</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Fixed to Infra</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2613">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Link</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Bi-direction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Bi-direction</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Bi or Uni</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Bi or Uni</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81025">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Reach</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~1m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~1m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~3m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~3m</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4513">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Rate</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~100M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~100M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~10M</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~10M</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89087">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Application</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Contents sharing</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File transfer</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Video streaming</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M-commerce(</a:t>
                      </a:r>
                      <a:r>
                        <a:rPr kumimoji="1" lang="zh-CN" altLang="en-US"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移动商务</a:t>
                      </a: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Indoor navigation</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LBS(</a:t>
                      </a:r>
                      <a:r>
                        <a:rPr lang="zh-CN" altLang="en-US" dirty="0" smtClean="0">
                          <a:effectLst/>
                        </a:rPr>
                        <a:t>基于位置的服务</a:t>
                      </a: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Networked robot</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a:t>
                      </a:r>
                      <a:r>
                        <a:rPr kumimoji="1" lang="zh-CN" altLang="en-US"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网络机器人</a:t>
                      </a: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Data broadcast</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73125">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Alternative</a:t>
                      </a:r>
                    </a:p>
                  </a:txBody>
                  <a:tcPr horzOverflow="overflow">
                    <a:lnL w="2857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IrDA, Bluetooth, UWB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rgbClr val="000000"/>
                          </a:solidFill>
                          <a:effectLst/>
                          <a:latin typeface="Times New Roman" panose="02020603050405020304" pitchFamily="18" charset="0"/>
                          <a:ea typeface="HY헤드라인M" pitchFamily="18" charset="-127"/>
                        </a:rPr>
                        <a:t>IrDA, Bluetooth, UWB</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zh-CN" sz="16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dirty="0" smtClean="0">
                          <a:ln>
                            <a:noFill/>
                          </a:ln>
                          <a:solidFill>
                            <a:srgbClr val="000000"/>
                          </a:solidFill>
                          <a:effectLst/>
                          <a:latin typeface="Times New Roman" panose="02020603050405020304" pitchFamily="18" charset="0"/>
                          <a:ea typeface="HY헤드라인M" pitchFamily="18" charset="-127"/>
                        </a:rPr>
                        <a:t>WLAN</a:t>
                      </a:r>
                    </a:p>
                  </a:txBody>
                  <a:tcPr horzOverflow="overflow">
                    <a:lnL w="12700"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ChangeArrowheads="1"/>
          </p:cNvSpPr>
          <p:nvPr>
            <p:ph type="title"/>
          </p:nvPr>
        </p:nvSpPr>
        <p:spPr bwMode="auto">
          <a:xfrm>
            <a:off x="685800" y="76200"/>
            <a:ext cx="7772400" cy="50958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eaLnBrk="1" hangingPunct="1">
              <a:defRPr/>
            </a:pPr>
            <a:r>
              <a:rPr lang="en-US" altLang="ko-KR" sz="2800" smtClean="0">
                <a:effectLst>
                  <a:outerShdw blurRad="38100" dist="38100" dir="2700000" algn="tl">
                    <a:srgbClr val="C0C0C0"/>
                  </a:outerShdw>
                </a:effectLst>
              </a:rPr>
              <a:t>Outdoor application</a:t>
            </a:r>
          </a:p>
        </p:txBody>
      </p:sp>
      <p:sp>
        <p:nvSpPr>
          <p:cNvPr id="38915" name="Line 47"/>
          <p:cNvSpPr>
            <a:spLocks noChangeShapeType="1"/>
          </p:cNvSpPr>
          <p:nvPr/>
        </p:nvSpPr>
        <p:spPr bwMode="auto">
          <a:xfrm>
            <a:off x="153988" y="2130425"/>
            <a:ext cx="4632325" cy="158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16" name="Text Box 48"/>
          <p:cNvSpPr txBox="1">
            <a:spLocks noChangeArrowheads="1"/>
          </p:cNvSpPr>
          <p:nvPr/>
        </p:nvSpPr>
        <p:spPr bwMode="auto">
          <a:xfrm>
            <a:off x="1773238" y="4918075"/>
            <a:ext cx="21701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Vehicle-to-Vehicle</a:t>
            </a:r>
          </a:p>
        </p:txBody>
      </p:sp>
      <p:sp>
        <p:nvSpPr>
          <p:cNvPr id="38917" name="Text Box 49"/>
          <p:cNvSpPr txBox="1">
            <a:spLocks noChangeArrowheads="1"/>
          </p:cNvSpPr>
          <p:nvPr/>
        </p:nvSpPr>
        <p:spPr bwMode="auto">
          <a:xfrm>
            <a:off x="1265238" y="1631950"/>
            <a:ext cx="34099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Traffic control Infrastructure</a:t>
            </a:r>
          </a:p>
        </p:txBody>
      </p:sp>
      <p:sp>
        <p:nvSpPr>
          <p:cNvPr id="38918" name="AutoShape 50"/>
          <p:cNvSpPr>
            <a:spLocks noChangeArrowheads="1"/>
          </p:cNvSpPr>
          <p:nvPr/>
        </p:nvSpPr>
        <p:spPr bwMode="auto">
          <a:xfrm>
            <a:off x="2243138" y="4259263"/>
            <a:ext cx="1268412" cy="271462"/>
          </a:xfrm>
          <a:prstGeom prst="leftRightArrow">
            <a:avLst>
              <a:gd name="adj1" fmla="val 50000"/>
              <a:gd name="adj2" fmla="val 934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8919" name="AutoShape 51"/>
          <p:cNvSpPr>
            <a:spLocks noChangeArrowheads="1"/>
          </p:cNvSpPr>
          <p:nvPr/>
        </p:nvSpPr>
        <p:spPr bwMode="auto">
          <a:xfrm rot="5400000">
            <a:off x="1370013" y="3141663"/>
            <a:ext cx="919162" cy="271462"/>
          </a:xfrm>
          <a:prstGeom prst="leftRightArrow">
            <a:avLst>
              <a:gd name="adj1" fmla="val 50000"/>
              <a:gd name="adj2" fmla="val 6771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8920" name="Text Box 52"/>
          <p:cNvSpPr txBox="1">
            <a:spLocks noChangeArrowheads="1"/>
          </p:cNvSpPr>
          <p:nvPr/>
        </p:nvSpPr>
        <p:spPr bwMode="auto">
          <a:xfrm>
            <a:off x="2008188" y="3071813"/>
            <a:ext cx="1930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Vehicle-to-Infra</a:t>
            </a:r>
          </a:p>
        </p:txBody>
      </p:sp>
      <p:pic>
        <p:nvPicPr>
          <p:cNvPr id="38921" name="Picture 53" descr="MCj0426056000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35075" y="4054475"/>
            <a:ext cx="903288" cy="71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2" name="Picture 54" descr="MCj0311886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59188" y="4090988"/>
            <a:ext cx="1382712"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3" name="Picture 55" descr="MCj03468570000[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025" y="2127250"/>
            <a:ext cx="34766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4" name="Picture 56" descr="MCj0346279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95550" y="2114550"/>
            <a:ext cx="566738"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5" name="Picture 57" descr="MCj0346855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06838" y="2119313"/>
            <a:ext cx="3429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6" name="Picture 58" descr="(02051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5713" y="1849438"/>
            <a:ext cx="1697037" cy="202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7" name="AutoShape 59"/>
          <p:cNvSpPr>
            <a:spLocks noChangeArrowheads="1"/>
          </p:cNvSpPr>
          <p:nvPr/>
        </p:nvSpPr>
        <p:spPr bwMode="auto">
          <a:xfrm rot="21587248" flipV="1">
            <a:off x="6799263" y="3302000"/>
            <a:ext cx="914400" cy="914400"/>
          </a:xfrm>
          <a:custGeom>
            <a:avLst/>
            <a:gdLst>
              <a:gd name="T0" fmla="*/ 457200 w 21600"/>
              <a:gd name="T1" fmla="*/ 0 h 21600"/>
              <a:gd name="T2" fmla="*/ 90128 w 21600"/>
              <a:gd name="T3" fmla="*/ 294894 h 21600"/>
              <a:gd name="T4" fmla="*/ 457200 w 21600"/>
              <a:gd name="T5" fmla="*/ 111760 h 21600"/>
              <a:gd name="T6" fmla="*/ 824272 w 21600"/>
              <a:gd name="T7" fmla="*/ 294894 h 21600"/>
              <a:gd name="T8" fmla="*/ 0 60000 65536"/>
              <a:gd name="T9" fmla="*/ 0 60000 65536"/>
              <a:gd name="T10" fmla="*/ 0 60000 65536"/>
              <a:gd name="T11" fmla="*/ 0 60000 65536"/>
              <a:gd name="T12" fmla="*/ 146 w 21600"/>
              <a:gd name="T13" fmla="*/ 0 h 21600"/>
              <a:gd name="T14" fmla="*/ 21454 w 21600"/>
              <a:gd name="T15" fmla="*/ 9461 h 21600"/>
            </a:gdLst>
            <a:ahLst/>
            <a:cxnLst>
              <a:cxn ang="T8">
                <a:pos x="T0" y="T1"/>
              </a:cxn>
              <a:cxn ang="T9">
                <a:pos x="T2" y="T3"/>
              </a:cxn>
              <a:cxn ang="T10">
                <a:pos x="T4" y="T5"/>
              </a:cxn>
              <a:cxn ang="T11">
                <a:pos x="T6" y="T7"/>
              </a:cxn>
            </a:cxnLst>
            <a:rect l="T12" t="T13" r="T14" b="T15"/>
            <a:pathLst>
              <a:path w="21600" h="21600">
                <a:moveTo>
                  <a:pt x="3337" y="7500"/>
                </a:moveTo>
                <a:cubicBezTo>
                  <a:pt x="4643" y="4545"/>
                  <a:pt x="7569" y="2639"/>
                  <a:pt x="10800" y="2640"/>
                </a:cubicBezTo>
                <a:cubicBezTo>
                  <a:pt x="14030" y="2640"/>
                  <a:pt x="16956" y="4545"/>
                  <a:pt x="18262" y="7500"/>
                </a:cubicBezTo>
                <a:lnTo>
                  <a:pt x="20677" y="6432"/>
                </a:lnTo>
                <a:cubicBezTo>
                  <a:pt x="18948" y="2522"/>
                  <a:pt x="15075" y="-1"/>
                  <a:pt x="10799" y="0"/>
                </a:cubicBezTo>
                <a:cubicBezTo>
                  <a:pt x="6524" y="0"/>
                  <a:pt x="2651" y="2522"/>
                  <a:pt x="922" y="6432"/>
                </a:cubicBezTo>
                <a:lnTo>
                  <a:pt x="3337" y="7500"/>
                </a:lnTo>
                <a:close/>
              </a:path>
            </a:pathLst>
          </a:cu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8" name="AutoShape 60"/>
          <p:cNvSpPr>
            <a:spLocks noChangeArrowheads="1"/>
          </p:cNvSpPr>
          <p:nvPr/>
        </p:nvSpPr>
        <p:spPr bwMode="auto">
          <a:xfrm rot="21587248" flipV="1">
            <a:off x="6519863" y="3125788"/>
            <a:ext cx="1504950" cy="1504950"/>
          </a:xfrm>
          <a:custGeom>
            <a:avLst/>
            <a:gdLst>
              <a:gd name="T0" fmla="*/ 752475 w 21600"/>
              <a:gd name="T1" fmla="*/ 0 h 21600"/>
              <a:gd name="T2" fmla="*/ 148335 w 21600"/>
              <a:gd name="T3" fmla="*/ 485346 h 21600"/>
              <a:gd name="T4" fmla="*/ 752475 w 21600"/>
              <a:gd name="T5" fmla="*/ 183938 h 21600"/>
              <a:gd name="T6" fmla="*/ 1356615 w 21600"/>
              <a:gd name="T7" fmla="*/ 485346 h 21600"/>
              <a:gd name="T8" fmla="*/ 0 60000 65536"/>
              <a:gd name="T9" fmla="*/ 0 60000 65536"/>
              <a:gd name="T10" fmla="*/ 0 60000 65536"/>
              <a:gd name="T11" fmla="*/ 0 60000 65536"/>
              <a:gd name="T12" fmla="*/ 146 w 21600"/>
              <a:gd name="T13" fmla="*/ 0 h 21600"/>
              <a:gd name="T14" fmla="*/ 21454 w 21600"/>
              <a:gd name="T15" fmla="*/ 9461 h 21600"/>
            </a:gdLst>
            <a:ahLst/>
            <a:cxnLst>
              <a:cxn ang="T8">
                <a:pos x="T0" y="T1"/>
              </a:cxn>
              <a:cxn ang="T9">
                <a:pos x="T2" y="T3"/>
              </a:cxn>
              <a:cxn ang="T10">
                <a:pos x="T4" y="T5"/>
              </a:cxn>
              <a:cxn ang="T11">
                <a:pos x="T6" y="T7"/>
              </a:cxn>
            </a:cxnLst>
            <a:rect l="T12" t="T13" r="T14" b="T15"/>
            <a:pathLst>
              <a:path w="21600" h="21600">
                <a:moveTo>
                  <a:pt x="3337" y="7500"/>
                </a:moveTo>
                <a:cubicBezTo>
                  <a:pt x="4643" y="4545"/>
                  <a:pt x="7569" y="2639"/>
                  <a:pt x="10800" y="2640"/>
                </a:cubicBezTo>
                <a:cubicBezTo>
                  <a:pt x="14030" y="2640"/>
                  <a:pt x="16956" y="4545"/>
                  <a:pt x="18262" y="7500"/>
                </a:cubicBezTo>
                <a:lnTo>
                  <a:pt x="20677" y="6432"/>
                </a:lnTo>
                <a:cubicBezTo>
                  <a:pt x="18948" y="2522"/>
                  <a:pt x="15075" y="-1"/>
                  <a:pt x="10799" y="0"/>
                </a:cubicBezTo>
                <a:cubicBezTo>
                  <a:pt x="6524" y="0"/>
                  <a:pt x="2651" y="2522"/>
                  <a:pt x="922" y="6432"/>
                </a:cubicBezTo>
                <a:lnTo>
                  <a:pt x="3337" y="7500"/>
                </a:lnTo>
                <a:close/>
              </a:path>
            </a:pathLst>
          </a:cu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29" name="AutoShape 61"/>
          <p:cNvSpPr>
            <a:spLocks noChangeArrowheads="1"/>
          </p:cNvSpPr>
          <p:nvPr/>
        </p:nvSpPr>
        <p:spPr bwMode="auto">
          <a:xfrm rot="21587248" flipV="1">
            <a:off x="6153150" y="2898775"/>
            <a:ext cx="2286000" cy="2286000"/>
          </a:xfrm>
          <a:custGeom>
            <a:avLst/>
            <a:gdLst>
              <a:gd name="T0" fmla="*/ 1143000 w 21600"/>
              <a:gd name="T1" fmla="*/ 0 h 21600"/>
              <a:gd name="T2" fmla="*/ 225319 w 21600"/>
              <a:gd name="T3" fmla="*/ 737235 h 21600"/>
              <a:gd name="T4" fmla="*/ 1143000 w 21600"/>
              <a:gd name="T5" fmla="*/ 279400 h 21600"/>
              <a:gd name="T6" fmla="*/ 2060681 w 21600"/>
              <a:gd name="T7" fmla="*/ 737235 h 21600"/>
              <a:gd name="T8" fmla="*/ 0 60000 65536"/>
              <a:gd name="T9" fmla="*/ 0 60000 65536"/>
              <a:gd name="T10" fmla="*/ 0 60000 65536"/>
              <a:gd name="T11" fmla="*/ 0 60000 65536"/>
              <a:gd name="T12" fmla="*/ 146 w 21600"/>
              <a:gd name="T13" fmla="*/ 0 h 21600"/>
              <a:gd name="T14" fmla="*/ 21454 w 21600"/>
              <a:gd name="T15" fmla="*/ 9461 h 21600"/>
            </a:gdLst>
            <a:ahLst/>
            <a:cxnLst>
              <a:cxn ang="T8">
                <a:pos x="T0" y="T1"/>
              </a:cxn>
              <a:cxn ang="T9">
                <a:pos x="T2" y="T3"/>
              </a:cxn>
              <a:cxn ang="T10">
                <a:pos x="T4" y="T5"/>
              </a:cxn>
              <a:cxn ang="T11">
                <a:pos x="T6" y="T7"/>
              </a:cxn>
            </a:cxnLst>
            <a:rect l="T12" t="T13" r="T14" b="T15"/>
            <a:pathLst>
              <a:path w="21600" h="21600">
                <a:moveTo>
                  <a:pt x="3337" y="7500"/>
                </a:moveTo>
                <a:cubicBezTo>
                  <a:pt x="4643" y="4545"/>
                  <a:pt x="7569" y="2639"/>
                  <a:pt x="10800" y="2640"/>
                </a:cubicBezTo>
                <a:cubicBezTo>
                  <a:pt x="14030" y="2640"/>
                  <a:pt x="16956" y="4545"/>
                  <a:pt x="18262" y="7500"/>
                </a:cubicBezTo>
                <a:lnTo>
                  <a:pt x="20677" y="6432"/>
                </a:lnTo>
                <a:cubicBezTo>
                  <a:pt x="18948" y="2522"/>
                  <a:pt x="15075" y="-1"/>
                  <a:pt x="10799" y="0"/>
                </a:cubicBezTo>
                <a:cubicBezTo>
                  <a:pt x="6524" y="0"/>
                  <a:pt x="2651" y="2522"/>
                  <a:pt x="922" y="6432"/>
                </a:cubicBezTo>
                <a:lnTo>
                  <a:pt x="3337" y="7500"/>
                </a:lnTo>
                <a:close/>
              </a:path>
            </a:pathLst>
          </a:cu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930" name="Text Box 62"/>
          <p:cNvSpPr txBox="1">
            <a:spLocks noChangeArrowheads="1"/>
          </p:cNvSpPr>
          <p:nvPr/>
        </p:nvSpPr>
        <p:spPr bwMode="auto">
          <a:xfrm>
            <a:off x="5953125" y="1397000"/>
            <a:ext cx="23891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2000" b="1">
                <a:latin typeface="Times New Roman" panose="02020603050405020304" pitchFamily="18" charset="0"/>
                <a:ea typeface="Gulim" panose="020B0600000101010101" pitchFamily="34" charset="-127"/>
              </a:rPr>
              <a:t>Outdoor advertising</a:t>
            </a:r>
          </a:p>
        </p:txBody>
      </p:sp>
      <p:pic>
        <p:nvPicPr>
          <p:cNvPr id="38931" name="Picture 63" descr="MCj04241900000[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73875" y="4813300"/>
            <a:ext cx="87153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812" name="Rectangle 20"/>
          <p:cNvSpPr>
            <a:spLocks noChangeArrowheads="1"/>
          </p:cNvSpPr>
          <p:nvPr/>
        </p:nvSpPr>
        <p:spPr bwMode="auto">
          <a:xfrm>
            <a:off x="685800" y="144463"/>
            <a:ext cx="7772400"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l">
              <a:defRPr kumimoji="1" sz="3200" b="1">
                <a:solidFill>
                  <a:srgbClr val="FFFFFF"/>
                </a:solidFill>
                <a:latin typeface="Gulim" panose="020B0600000101010101" pitchFamily="34" charset="-127"/>
                <a:ea typeface="Gulim" panose="020B0600000101010101" pitchFamily="34" charset="-127"/>
              </a:defRPr>
            </a:lvl1pPr>
            <a:lvl2pPr algn="l">
              <a:defRPr kumimoji="1" sz="3200" b="1">
                <a:solidFill>
                  <a:srgbClr val="FFFFFF"/>
                </a:solidFill>
                <a:latin typeface="Gulim" panose="020B0600000101010101" pitchFamily="34" charset="-127"/>
                <a:ea typeface="Gulim" panose="020B0600000101010101" pitchFamily="34" charset="-127"/>
              </a:defRPr>
            </a:lvl2pPr>
            <a:lvl3pPr algn="l">
              <a:defRPr kumimoji="1" sz="3200" b="1">
                <a:solidFill>
                  <a:srgbClr val="FFFFFF"/>
                </a:solidFill>
                <a:latin typeface="Gulim" panose="020B0600000101010101" pitchFamily="34" charset="-127"/>
                <a:ea typeface="Gulim" panose="020B0600000101010101" pitchFamily="34" charset="-127"/>
              </a:defRPr>
            </a:lvl3pPr>
            <a:lvl4pPr algn="l">
              <a:defRPr kumimoji="1" sz="3200" b="1">
                <a:solidFill>
                  <a:srgbClr val="FFFFFF"/>
                </a:solidFill>
                <a:latin typeface="Gulim" panose="020B0600000101010101" pitchFamily="34" charset="-127"/>
                <a:ea typeface="Gulim" panose="020B0600000101010101" pitchFamily="34" charset="-127"/>
              </a:defRPr>
            </a:lvl4pPr>
            <a:lvl5pPr algn="l">
              <a:defRPr kumimoji="1" sz="3200" b="1">
                <a:solidFill>
                  <a:srgbClr val="FFFFFF"/>
                </a:solidFill>
                <a:latin typeface="Gulim" panose="020B0600000101010101" pitchFamily="34" charset="-127"/>
                <a:ea typeface="Gulim" panose="020B0600000101010101" pitchFamily="34" charset="-127"/>
              </a:defRPr>
            </a:lvl5pPr>
            <a:lvl6pPr marL="4572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6pPr>
            <a:lvl7pPr marL="9144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7pPr>
            <a:lvl8pPr marL="13716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8pPr>
            <a:lvl9pPr marL="18288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9pPr>
          </a:lstStyle>
          <a:p>
            <a:pPr eaLnBrk="1" latinLnBrk="1" hangingPunct="1">
              <a:defRPr/>
            </a:pPr>
            <a:r>
              <a:rPr lang="en-US" altLang="ko-KR" sz="2800" smtClean="0">
                <a:effectLst>
                  <a:outerShdw blurRad="38100" dist="38100" dir="2700000" algn="tl">
                    <a:srgbClr val="C0C0C0"/>
                  </a:outerShdw>
                </a:effectLst>
              </a:rPr>
              <a:t>VLC application evolution</a:t>
            </a:r>
          </a:p>
        </p:txBody>
      </p:sp>
      <p:sp>
        <p:nvSpPr>
          <p:cNvPr id="39939" name="AutoShape 21"/>
          <p:cNvSpPr>
            <a:spLocks noChangeArrowheads="1"/>
          </p:cNvSpPr>
          <p:nvPr/>
        </p:nvSpPr>
        <p:spPr bwMode="auto">
          <a:xfrm>
            <a:off x="711200" y="1187450"/>
            <a:ext cx="8245475" cy="3089275"/>
          </a:xfrm>
          <a:prstGeom prst="rightArrow">
            <a:avLst>
              <a:gd name="adj1" fmla="val 73657"/>
              <a:gd name="adj2" fmla="val 6670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9940" name="Text Box 22"/>
          <p:cNvSpPr txBox="1">
            <a:spLocks noChangeArrowheads="1"/>
          </p:cNvSpPr>
          <p:nvPr/>
        </p:nvSpPr>
        <p:spPr bwMode="auto">
          <a:xfrm>
            <a:off x="747713" y="1122363"/>
            <a:ext cx="18415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b="1" dirty="0">
                <a:latin typeface="Times New Roman" panose="02020603050405020304" pitchFamily="18" charset="0"/>
                <a:ea typeface="Gulim" panose="020B0600000101010101" pitchFamily="34" charset="-127"/>
              </a:rPr>
              <a:t>LED penetration</a:t>
            </a:r>
          </a:p>
        </p:txBody>
      </p:sp>
      <p:sp>
        <p:nvSpPr>
          <p:cNvPr id="39941" name="AutoShape 23"/>
          <p:cNvSpPr>
            <a:spLocks noChangeArrowheads="1"/>
          </p:cNvSpPr>
          <p:nvPr/>
        </p:nvSpPr>
        <p:spPr bwMode="auto">
          <a:xfrm rot="2531679">
            <a:off x="2184400" y="4316413"/>
            <a:ext cx="1214438" cy="358775"/>
          </a:xfrm>
          <a:prstGeom prst="leftRightArrow">
            <a:avLst>
              <a:gd name="adj1" fmla="val 50000"/>
              <a:gd name="adj2" fmla="val 6769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9942" name="AutoShape 24"/>
          <p:cNvSpPr>
            <a:spLocks noChangeArrowheads="1"/>
          </p:cNvSpPr>
          <p:nvPr/>
        </p:nvSpPr>
        <p:spPr bwMode="auto">
          <a:xfrm rot="5400000">
            <a:off x="3840957" y="4261644"/>
            <a:ext cx="1214437" cy="358775"/>
          </a:xfrm>
          <a:prstGeom prst="leftRightArrow">
            <a:avLst>
              <a:gd name="adj1" fmla="val 50000"/>
              <a:gd name="adj2" fmla="val 6769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39943" name="AutoShape 25"/>
          <p:cNvSpPr>
            <a:spLocks noChangeArrowheads="1"/>
          </p:cNvSpPr>
          <p:nvPr/>
        </p:nvSpPr>
        <p:spPr bwMode="auto">
          <a:xfrm rot="7939349">
            <a:off x="5455444" y="4296569"/>
            <a:ext cx="1214437" cy="358775"/>
          </a:xfrm>
          <a:prstGeom prst="leftRightArrow">
            <a:avLst>
              <a:gd name="adj1" fmla="val 50000"/>
              <a:gd name="adj2" fmla="val 6769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pic>
        <p:nvPicPr>
          <p:cNvPr id="39944" name="Picture 28" descr="1092411198">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0463" y="2419350"/>
            <a:ext cx="1566862"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5" name="Text Box 29"/>
          <p:cNvSpPr txBox="1">
            <a:spLocks noChangeArrowheads="1"/>
          </p:cNvSpPr>
          <p:nvPr/>
        </p:nvSpPr>
        <p:spPr bwMode="auto">
          <a:xfrm>
            <a:off x="1563688" y="1628775"/>
            <a:ext cx="839787"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600" b="1">
                <a:latin typeface="Times New Roman" panose="02020603050405020304" pitchFamily="18" charset="0"/>
                <a:ea typeface="Gulim" panose="020B0600000101010101" pitchFamily="34" charset="-127"/>
              </a:rPr>
              <a:t>Mobile</a:t>
            </a:r>
          </a:p>
          <a:p>
            <a:pPr eaLnBrk="1" hangingPunct="1">
              <a:buFontTx/>
              <a:buNone/>
            </a:pPr>
            <a:r>
              <a:rPr lang="en-US" altLang="ko-KR" sz="1600" b="1">
                <a:latin typeface="Times New Roman" panose="02020603050405020304" pitchFamily="18" charset="0"/>
                <a:ea typeface="Gulim" panose="020B0600000101010101" pitchFamily="34" charset="-127"/>
              </a:rPr>
              <a:t>Display</a:t>
            </a:r>
          </a:p>
        </p:txBody>
      </p:sp>
      <p:sp>
        <p:nvSpPr>
          <p:cNvPr id="39946" name="Text Box 30"/>
          <p:cNvSpPr txBox="1">
            <a:spLocks noChangeArrowheads="1"/>
          </p:cNvSpPr>
          <p:nvPr/>
        </p:nvSpPr>
        <p:spPr bwMode="auto">
          <a:xfrm>
            <a:off x="4140200" y="1627188"/>
            <a:ext cx="5683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600" b="1">
                <a:latin typeface="Times New Roman" panose="02020603050405020304" pitchFamily="18" charset="0"/>
                <a:ea typeface="Gulim" panose="020B0600000101010101" pitchFamily="34" charset="-127"/>
              </a:rPr>
              <a:t>Sign</a:t>
            </a:r>
          </a:p>
          <a:p>
            <a:pPr eaLnBrk="1" hangingPunct="1">
              <a:buFontTx/>
              <a:buNone/>
            </a:pPr>
            <a:r>
              <a:rPr lang="en-US" altLang="ko-KR" sz="1600" b="1">
                <a:latin typeface="Times New Roman" panose="02020603050405020304" pitchFamily="18" charset="0"/>
                <a:ea typeface="Gulim" panose="020B0600000101010101" pitchFamily="34" charset="-127"/>
              </a:rPr>
              <a:t>ITS</a:t>
            </a:r>
          </a:p>
        </p:txBody>
      </p:sp>
      <p:sp>
        <p:nvSpPr>
          <p:cNvPr id="39947" name="Text Box 31"/>
          <p:cNvSpPr txBox="1">
            <a:spLocks noChangeArrowheads="1"/>
          </p:cNvSpPr>
          <p:nvPr/>
        </p:nvSpPr>
        <p:spPr bwMode="auto">
          <a:xfrm>
            <a:off x="6427788" y="1684338"/>
            <a:ext cx="12715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600" b="1">
                <a:latin typeface="Times New Roman" panose="02020603050405020304" pitchFamily="18" charset="0"/>
                <a:ea typeface="Gulim" panose="020B0600000101010101" pitchFamily="34" charset="-127"/>
              </a:rPr>
              <a:t>Illumination</a:t>
            </a:r>
          </a:p>
        </p:txBody>
      </p:sp>
      <p:pic>
        <p:nvPicPr>
          <p:cNvPr id="39948" name="Picture 32" descr="(02051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0025" y="2813050"/>
            <a:ext cx="803275"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9" name="Picture 33" descr="MCj0424190000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65575" y="5126038"/>
            <a:ext cx="938213" cy="1239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50" name="Text Box 34"/>
          <p:cNvSpPr txBox="1">
            <a:spLocks noChangeArrowheads="1"/>
          </p:cNvSpPr>
          <p:nvPr/>
        </p:nvSpPr>
        <p:spPr bwMode="auto">
          <a:xfrm>
            <a:off x="1995488" y="4564063"/>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a:latin typeface="Times New Roman" panose="02020603050405020304" pitchFamily="18" charset="0"/>
                <a:ea typeface="Gulim" panose="020B0600000101010101" pitchFamily="34" charset="-127"/>
              </a:rPr>
              <a:t>100M</a:t>
            </a:r>
          </a:p>
          <a:p>
            <a:pPr algn="l" eaLnBrk="1" hangingPunct="1">
              <a:buFontTx/>
              <a:buNone/>
            </a:pPr>
            <a:r>
              <a:rPr lang="en-US" altLang="ko-KR" sz="1800">
                <a:latin typeface="Times New Roman" panose="02020603050405020304" pitchFamily="18" charset="0"/>
                <a:ea typeface="Gulim" panose="020B0600000101010101" pitchFamily="34" charset="-127"/>
              </a:rPr>
              <a:t>Indoor</a:t>
            </a:r>
          </a:p>
        </p:txBody>
      </p:sp>
      <p:sp>
        <p:nvSpPr>
          <p:cNvPr id="39951" name="Text Box 35"/>
          <p:cNvSpPr txBox="1">
            <a:spLocks noChangeArrowheads="1"/>
          </p:cNvSpPr>
          <p:nvPr/>
        </p:nvSpPr>
        <p:spPr bwMode="auto">
          <a:xfrm>
            <a:off x="6043613" y="4614863"/>
            <a:ext cx="7937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a:latin typeface="Times New Roman" panose="02020603050405020304" pitchFamily="18" charset="0"/>
                <a:ea typeface="Gulim" panose="020B0600000101010101" pitchFamily="34" charset="-127"/>
              </a:rPr>
              <a:t>10M</a:t>
            </a:r>
          </a:p>
          <a:p>
            <a:pPr algn="l" eaLnBrk="1" hangingPunct="1">
              <a:buFontTx/>
              <a:buNone/>
            </a:pPr>
            <a:r>
              <a:rPr lang="en-US" altLang="ko-KR" sz="1800">
                <a:latin typeface="Times New Roman" panose="02020603050405020304" pitchFamily="18" charset="0"/>
                <a:ea typeface="Gulim" panose="020B0600000101010101" pitchFamily="34" charset="-127"/>
              </a:rPr>
              <a:t>Indoor</a:t>
            </a:r>
          </a:p>
        </p:txBody>
      </p:sp>
      <p:sp>
        <p:nvSpPr>
          <p:cNvPr id="39952" name="Text Box 36"/>
          <p:cNvSpPr txBox="1">
            <a:spLocks noChangeArrowheads="1"/>
          </p:cNvSpPr>
          <p:nvPr/>
        </p:nvSpPr>
        <p:spPr bwMode="auto">
          <a:xfrm>
            <a:off x="4543425" y="4208463"/>
            <a:ext cx="946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800">
                <a:latin typeface="Times New Roman" panose="02020603050405020304" pitchFamily="18" charset="0"/>
                <a:ea typeface="Gulim" panose="020B0600000101010101" pitchFamily="34" charset="-127"/>
              </a:rPr>
              <a:t>10M</a:t>
            </a:r>
          </a:p>
          <a:p>
            <a:pPr algn="l" eaLnBrk="1" hangingPunct="1">
              <a:buFontTx/>
              <a:buNone/>
            </a:pPr>
            <a:r>
              <a:rPr lang="en-US" altLang="ko-KR" sz="1800">
                <a:latin typeface="Times New Roman" panose="02020603050405020304" pitchFamily="18" charset="0"/>
                <a:ea typeface="Gulim" panose="020B0600000101010101" pitchFamily="34" charset="-127"/>
              </a:rPr>
              <a:t>Outdoor</a:t>
            </a:r>
          </a:p>
        </p:txBody>
      </p:sp>
      <p:pic>
        <p:nvPicPr>
          <p:cNvPr id="39953" name="Picture 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4275" y="2487613"/>
            <a:ext cx="1609725"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54" name="Picture 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8225" y="2274888"/>
            <a:ext cx="17097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35" name="Rectangle 19"/>
          <p:cNvSpPr>
            <a:spLocks noGrp="1" noChangeArrowheads="1"/>
          </p:cNvSpPr>
          <p:nvPr>
            <p:ph type="title"/>
          </p:nvPr>
        </p:nvSpPr>
        <p:spPr bwMode="auto">
          <a:xfrm>
            <a:off x="655638" y="184150"/>
            <a:ext cx="7812087" cy="34131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p>
            <a:pPr eaLnBrk="1" hangingPunct="1">
              <a:defRPr/>
            </a:pPr>
            <a:r>
              <a:rPr lang="en-US" altLang="ko-KR" smtClean="0">
                <a:effectLst>
                  <a:outerShdw blurRad="38100" dist="38100" dir="2700000" algn="tl">
                    <a:srgbClr val="C0C0C0"/>
                  </a:outerShdw>
                </a:effectLst>
              </a:rPr>
              <a:t>Indoor navigation scheme</a:t>
            </a:r>
          </a:p>
        </p:txBody>
      </p:sp>
      <p:graphicFrame>
        <p:nvGraphicFramePr>
          <p:cNvPr id="1314921" name="Group 105"/>
          <p:cNvGraphicFramePr>
            <a:graphicFrameLocks noGrp="1"/>
          </p:cNvGraphicFramePr>
          <p:nvPr/>
        </p:nvGraphicFramePr>
        <p:xfrm>
          <a:off x="338138" y="1042988"/>
          <a:ext cx="8578850" cy="5457826"/>
        </p:xfrm>
        <a:graphic>
          <a:graphicData uri="http://schemas.openxmlformats.org/drawingml/2006/table">
            <a:tbl>
              <a:tblPr/>
              <a:tblGrid>
                <a:gridCol w="754062"/>
                <a:gridCol w="1849438"/>
                <a:gridCol w="2033587"/>
                <a:gridCol w="1970088"/>
                <a:gridCol w="1971675"/>
              </a:tblGrid>
              <a:tr h="393741">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zh-CN" sz="1400" b="0" i="0" u="none" strike="noStrike" cap="none" normalizeH="0" baseline="0" dirty="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Uni-direction</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Bi-direction</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Hybrid</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Hot spot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582904">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600" b="0" i="0" u="none" strike="noStrike" cap="none" normalizeH="0" baseline="0" smtClean="0">
                          <a:ln>
                            <a:noFill/>
                          </a:ln>
                          <a:solidFill>
                            <a:schemeClr val="tx1"/>
                          </a:solidFill>
                          <a:effectLst/>
                          <a:latin typeface="Times New Roman" panose="02020603050405020304" pitchFamily="18" charset="0"/>
                          <a:ea typeface="HY헤드라인M" pitchFamily="18" charset="-127"/>
                        </a:rPr>
                        <a:t>Link</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zh-CN" sz="16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zh-CN" sz="16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zh-CN" sz="16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zh-CN" sz="16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891">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Rate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Down : ~10k</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Down : ~10M</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Up : ~100M</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Down : ~10k</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Up : ~10M</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Down(light) : ~10k</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Down(HS) : ~100M</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86391">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Infra</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Lighting with optical ID</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dirty="0" smtClean="0">
                          <a:ln>
                            <a:noFill/>
                          </a:ln>
                          <a:solidFill>
                            <a:schemeClr val="tx1"/>
                          </a:solidFill>
                          <a:effectLst/>
                          <a:latin typeface="Times New Roman" panose="02020603050405020304" pitchFamily="18" charset="0"/>
                          <a:ea typeface="HY헤드라인M" pitchFamily="18" charset="-127"/>
                        </a:rPr>
                        <a:t> Lighting with optical ID</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dirty="0" smtClean="0">
                          <a:ln>
                            <a:noFill/>
                          </a:ln>
                          <a:solidFill>
                            <a:schemeClr val="tx1"/>
                          </a:solidFill>
                          <a:effectLst/>
                          <a:latin typeface="Times New Roman" panose="02020603050405020304" pitchFamily="18" charset="0"/>
                          <a:ea typeface="HY헤드라인M" pitchFamily="18" charset="-127"/>
                        </a:rPr>
                        <a:t> Receiver</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dirty="0" smtClean="0">
                          <a:ln>
                            <a:noFill/>
                          </a:ln>
                          <a:solidFill>
                            <a:schemeClr val="tx1"/>
                          </a:solidFill>
                          <a:effectLst/>
                          <a:latin typeface="Times New Roman" panose="02020603050405020304" pitchFamily="18" charset="0"/>
                          <a:ea typeface="HY헤드라인M" pitchFamily="18" charset="-127"/>
                        </a:rPr>
                        <a:t> In-building network</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dirty="0" smtClean="0">
                          <a:ln>
                            <a:noFill/>
                          </a:ln>
                          <a:solidFill>
                            <a:schemeClr val="tx1"/>
                          </a:solidFill>
                          <a:effectLst/>
                          <a:latin typeface="Times New Roman" panose="02020603050405020304" pitchFamily="18" charset="0"/>
                          <a:ea typeface="HY헤드라인M" pitchFamily="18" charset="-127"/>
                        </a:rPr>
                        <a:t> Routing server</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Lighting with optical ID</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RF access point</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In-building network</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Routing server</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Lighting with optical ID</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Hot spot</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073008">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Mobile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Receiver</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Large storage</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Map info</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Routing software</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Receiver</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Transmitter</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Receiver</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RF connectivity</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Receiver</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Large storage</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Blip>
                          <a:blip r:embed="rId2"/>
                        </a:buBlip>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 Routing software</a:t>
                      </a: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0891">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ctr"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Other service</a:t>
                      </a:r>
                    </a:p>
                  </a:txBody>
                  <a:tcPr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zh-CN" sz="14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LBS</a:t>
                      </a:r>
                    </a:p>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Ad-hoc connection</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r>
                        <a:rPr kumimoji="1" lang="en-US" altLang="ko-KR" sz="1400" b="0" i="0" u="none" strike="noStrike" cap="none" normalizeH="0" baseline="0" smtClean="0">
                          <a:ln>
                            <a:noFill/>
                          </a:ln>
                          <a:solidFill>
                            <a:schemeClr val="tx1"/>
                          </a:solidFill>
                          <a:effectLst/>
                          <a:latin typeface="Times New Roman" panose="02020603050405020304" pitchFamily="18" charset="0"/>
                          <a:ea typeface="HY헤드라인M" pitchFamily="18" charset="-127"/>
                        </a:rPr>
                        <a:t>LBS</a:t>
                      </a:r>
                    </a:p>
                  </a:txBody>
                  <a:tcPr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buClr>
                          <a:schemeClr val="tx1"/>
                        </a:buClr>
                        <a:defRPr kumimoji="1" sz="1600">
                          <a:solidFill>
                            <a:schemeClr val="tx1"/>
                          </a:solidFill>
                          <a:latin typeface="HY헤드라인M" pitchFamily="18" charset="-127"/>
                          <a:ea typeface="HY헤드라인M" pitchFamily="18" charset="-127"/>
                        </a:defRPr>
                      </a:lvl1pPr>
                      <a:lvl2pPr algn="l">
                        <a:spcBef>
                          <a:spcPct val="20000"/>
                        </a:spcBef>
                        <a:buClr>
                          <a:schemeClr val="tx1"/>
                        </a:buClr>
                        <a:buSzPct val="80000"/>
                        <a:buFont typeface="Monotype Sorts" pitchFamily="2" charset="2"/>
                        <a:defRPr kumimoji="1" sz="1400">
                          <a:solidFill>
                            <a:schemeClr val="tx1"/>
                          </a:solidFill>
                          <a:latin typeface="HY헤드라인M" pitchFamily="18" charset="-127"/>
                          <a:ea typeface="HY헤드라인M" pitchFamily="18" charset="-127"/>
                        </a:defRPr>
                      </a:lvl2pPr>
                      <a:lvl3pPr indent="-57150" algn="l">
                        <a:spcBef>
                          <a:spcPct val="20000"/>
                        </a:spcBef>
                        <a:buClr>
                          <a:schemeClr val="tx1"/>
                        </a:buClr>
                        <a:buSzPct val="60000"/>
                        <a:buFont typeface="Monotype Sorts" pitchFamily="2" charset="2"/>
                        <a:defRPr kumimoji="1" sz="1200">
                          <a:solidFill>
                            <a:schemeClr val="tx1"/>
                          </a:solidFill>
                          <a:latin typeface="HY헤드라인M" pitchFamily="18" charset="-127"/>
                          <a:ea typeface="HY헤드라인M" pitchFamily="18" charset="-127"/>
                        </a:defRPr>
                      </a:lvl3pPr>
                      <a:lvl4pPr indent="-171450" algn="l">
                        <a:spcBef>
                          <a:spcPct val="20000"/>
                        </a:spcBef>
                        <a:buClr>
                          <a:schemeClr val="tx1"/>
                        </a:buClr>
                        <a:buSzPct val="60000"/>
                        <a:defRPr kumimoji="1" sz="1200">
                          <a:solidFill>
                            <a:schemeClr val="tx1"/>
                          </a:solidFill>
                          <a:latin typeface="HY헤드라인M" pitchFamily="18" charset="-127"/>
                          <a:ea typeface="HY헤드라인M" pitchFamily="18" charset="-127"/>
                        </a:defRPr>
                      </a:lvl4pPr>
                      <a:lvl5pPr indent="-285750" algn="l">
                        <a:spcBef>
                          <a:spcPct val="20000"/>
                        </a:spcBef>
                        <a:buClr>
                          <a:schemeClr val="accent2"/>
                        </a:buClr>
                        <a:defRPr kumimoji="1" sz="1200">
                          <a:solidFill>
                            <a:schemeClr val="tx1"/>
                          </a:solidFill>
                          <a:latin typeface="HY헤드라인M" pitchFamily="18" charset="-127"/>
                          <a:ea typeface="HY헤드라인M" pitchFamily="18" charset="-127"/>
                        </a:defRPr>
                      </a:lvl5pPr>
                      <a:lvl6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6pPr>
                      <a:lvl7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7pPr>
                      <a:lvl8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8pPr>
                      <a:lvl9pPr indent="-285750" fontAlgn="base" latinLnBrk="1">
                        <a:spcBef>
                          <a:spcPct val="20000"/>
                        </a:spcBef>
                        <a:spcAft>
                          <a:spcPct val="0"/>
                        </a:spcAft>
                        <a:buClr>
                          <a:schemeClr val="accent2"/>
                        </a:buClr>
                        <a:defRPr kumimoji="1" sz="1200">
                          <a:solidFill>
                            <a:schemeClr val="tx1"/>
                          </a:solidFill>
                          <a:latin typeface="HY헤드라인M" pitchFamily="18" charset="-127"/>
                          <a:ea typeface="HY헤드라인M" pitchFamily="18" charset="-127"/>
                        </a:defRPr>
                      </a:lvl9pPr>
                    </a:lstStyle>
                    <a:p>
                      <a:pPr marL="0" marR="0" lvl="0" indent="0" algn="l" defTabSz="914400" rtl="0" eaLnBrk="1" fontAlgn="base" latinLnBrk="1" hangingPunct="1">
                        <a:lnSpc>
                          <a:spcPct val="100000"/>
                        </a:lnSpc>
                        <a:spcBef>
                          <a:spcPct val="20000"/>
                        </a:spcBef>
                        <a:spcAft>
                          <a:spcPct val="0"/>
                        </a:spcAft>
                        <a:buClr>
                          <a:schemeClr val="tx1"/>
                        </a:buClr>
                        <a:buSzTx/>
                        <a:buFont typeface="Wingdings" panose="05000000000000000000" pitchFamily="2" charset="2"/>
                        <a:buNone/>
                        <a:tabLst/>
                      </a:pPr>
                      <a:endParaRPr kumimoji="1" lang="en-US" altLang="zh-CN" sz="1400" b="0" i="0" u="none" strike="noStrike" cap="none" normalizeH="0" baseline="0" smtClean="0">
                        <a:ln>
                          <a:noFill/>
                        </a:ln>
                        <a:solidFill>
                          <a:schemeClr val="tx1"/>
                        </a:solidFill>
                        <a:effectLst/>
                        <a:latin typeface="Times New Roman" panose="02020603050405020304" pitchFamily="18" charset="0"/>
                        <a:ea typeface="HY헤드라인M" pitchFamily="18" charset="-127"/>
                      </a:endParaRPr>
                    </a:p>
                  </a:txBody>
                  <a:tcPr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grpSp>
        <p:nvGrpSpPr>
          <p:cNvPr id="41007" name="Group 64"/>
          <p:cNvGrpSpPr>
            <a:grpSpLocks/>
          </p:cNvGrpSpPr>
          <p:nvPr/>
        </p:nvGrpSpPr>
        <p:grpSpPr bwMode="auto">
          <a:xfrm>
            <a:off x="1549400" y="1597025"/>
            <a:ext cx="1301750" cy="1322388"/>
            <a:chOff x="976" y="1006"/>
            <a:chExt cx="820" cy="833"/>
          </a:xfrm>
        </p:grpSpPr>
        <p:sp>
          <p:nvSpPr>
            <p:cNvPr id="41039" name="Line 65"/>
            <p:cNvSpPr>
              <a:spLocks noChangeShapeType="1"/>
            </p:cNvSpPr>
            <p:nvPr/>
          </p:nvSpPr>
          <p:spPr bwMode="auto">
            <a:xfrm>
              <a:off x="976" y="1006"/>
              <a:ext cx="8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40" name="Rectangle 66"/>
            <p:cNvSpPr>
              <a:spLocks noChangeArrowheads="1"/>
            </p:cNvSpPr>
            <p:nvPr/>
          </p:nvSpPr>
          <p:spPr bwMode="auto">
            <a:xfrm>
              <a:off x="1152" y="1610"/>
              <a:ext cx="277" cy="14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latin typeface="Gulim" panose="020B0600000101010101" pitchFamily="34" charset="-127"/>
                  <a:ea typeface="Gulim" panose="020B0600000101010101" pitchFamily="34" charset="-127"/>
                </a:rPr>
                <a:t>Rx</a:t>
              </a:r>
            </a:p>
          </p:txBody>
        </p:sp>
        <p:pic>
          <p:nvPicPr>
            <p:cNvPr id="41041" name="Picture 67" descr="MCj042419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6" y="1438"/>
              <a:ext cx="303"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42" name="AutoShape 68"/>
            <p:cNvSpPr>
              <a:spLocks noChangeArrowheads="1"/>
            </p:cNvSpPr>
            <p:nvPr/>
          </p:nvSpPr>
          <p:spPr bwMode="auto">
            <a:xfrm rot="1900047">
              <a:off x="1402" y="1282"/>
              <a:ext cx="128" cy="257"/>
            </a:xfrm>
            <a:prstGeom prst="downArrow">
              <a:avLst>
                <a:gd name="adj1" fmla="val 50000"/>
                <a:gd name="adj2" fmla="val 501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pic>
          <p:nvPicPr>
            <p:cNvPr id="41043" name="Picture 69" descr="White 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30" y="1006"/>
              <a:ext cx="24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08" name="Group 70"/>
          <p:cNvGrpSpPr>
            <a:grpSpLocks/>
          </p:cNvGrpSpPr>
          <p:nvPr/>
        </p:nvGrpSpPr>
        <p:grpSpPr bwMode="auto">
          <a:xfrm>
            <a:off x="3459163" y="1495425"/>
            <a:ext cx="1301750" cy="1457325"/>
            <a:chOff x="2179" y="942"/>
            <a:chExt cx="820" cy="918"/>
          </a:xfrm>
        </p:grpSpPr>
        <p:sp>
          <p:nvSpPr>
            <p:cNvPr id="41029" name="Line 71"/>
            <p:cNvSpPr>
              <a:spLocks noChangeShapeType="1"/>
            </p:cNvSpPr>
            <p:nvPr/>
          </p:nvSpPr>
          <p:spPr bwMode="auto">
            <a:xfrm>
              <a:off x="2179" y="1027"/>
              <a:ext cx="8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30" name="Rectangle 72"/>
            <p:cNvSpPr>
              <a:spLocks noChangeArrowheads="1"/>
            </p:cNvSpPr>
            <p:nvPr/>
          </p:nvSpPr>
          <p:spPr bwMode="auto">
            <a:xfrm>
              <a:off x="2355" y="1631"/>
              <a:ext cx="277" cy="14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latin typeface="Gulim" panose="020B0600000101010101" pitchFamily="34" charset="-127"/>
                  <a:ea typeface="Gulim" panose="020B0600000101010101" pitchFamily="34" charset="-127"/>
                </a:rPr>
                <a:t>TRx</a:t>
              </a:r>
            </a:p>
          </p:txBody>
        </p:sp>
        <p:pic>
          <p:nvPicPr>
            <p:cNvPr id="41031" name="Picture 73" descr="MCj042419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9" y="1459"/>
              <a:ext cx="303"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32" name="AutoShape 74"/>
            <p:cNvSpPr>
              <a:spLocks noChangeArrowheads="1"/>
            </p:cNvSpPr>
            <p:nvPr/>
          </p:nvSpPr>
          <p:spPr bwMode="auto">
            <a:xfrm>
              <a:off x="2569" y="942"/>
              <a:ext cx="175" cy="175"/>
            </a:xfrm>
            <a:custGeom>
              <a:avLst/>
              <a:gdLst>
                <a:gd name="T0" fmla="*/ 88 w 21600"/>
                <a:gd name="T1" fmla="*/ 175 h 21600"/>
                <a:gd name="T2" fmla="*/ 136 w 21600"/>
                <a:gd name="T3" fmla="*/ 88 h 21600"/>
                <a:gd name="T4" fmla="*/ 88 w 21600"/>
                <a:gd name="T5" fmla="*/ 97 h 21600"/>
                <a:gd name="T6" fmla="*/ 39 w 21600"/>
                <a:gd name="T7" fmla="*/ 88 h 21600"/>
                <a:gd name="T8" fmla="*/ 0 60000 65536"/>
                <a:gd name="T9" fmla="*/ 0 60000 65536"/>
                <a:gd name="T10" fmla="*/ 0 60000 65536"/>
                <a:gd name="T11" fmla="*/ 0 60000 65536"/>
                <a:gd name="T12" fmla="*/ 0 w 21600"/>
                <a:gd name="T13" fmla="*/ 10862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1962" y="10800"/>
                  </a:moveTo>
                  <a:cubicBezTo>
                    <a:pt x="11962" y="11441"/>
                    <a:pt x="11441" y="11962"/>
                    <a:pt x="10800" y="11962"/>
                  </a:cubicBezTo>
                  <a:cubicBezTo>
                    <a:pt x="10158" y="11962"/>
                    <a:pt x="9638" y="11441"/>
                    <a:pt x="9638" y="10800"/>
                  </a:cubicBezTo>
                  <a:lnTo>
                    <a:pt x="0" y="10800"/>
                  </a:lnTo>
                  <a:cubicBezTo>
                    <a:pt x="0" y="16764"/>
                    <a:pt x="4835" y="21600"/>
                    <a:pt x="10800" y="21600"/>
                  </a:cubicBezTo>
                  <a:cubicBezTo>
                    <a:pt x="16764" y="21600"/>
                    <a:pt x="21600" y="16764"/>
                    <a:pt x="21600" y="10800"/>
                  </a:cubicBezTo>
                  <a:lnTo>
                    <a:pt x="11962"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3" name="Line 75"/>
            <p:cNvSpPr>
              <a:spLocks noChangeShapeType="1"/>
            </p:cNvSpPr>
            <p:nvPr/>
          </p:nvSpPr>
          <p:spPr bwMode="auto">
            <a:xfrm>
              <a:off x="2377" y="965"/>
              <a:ext cx="501"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34" name="Line 76"/>
            <p:cNvSpPr>
              <a:spLocks noChangeShapeType="1"/>
            </p:cNvSpPr>
            <p:nvPr/>
          </p:nvSpPr>
          <p:spPr bwMode="auto">
            <a:xfrm>
              <a:off x="2872" y="965"/>
              <a:ext cx="0" cy="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35" name="Line 77"/>
            <p:cNvSpPr>
              <a:spLocks noChangeShapeType="1"/>
            </p:cNvSpPr>
            <p:nvPr/>
          </p:nvSpPr>
          <p:spPr bwMode="auto">
            <a:xfrm>
              <a:off x="2654" y="969"/>
              <a:ext cx="0" cy="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36" name="AutoShape 78"/>
            <p:cNvSpPr>
              <a:spLocks noChangeArrowheads="1"/>
            </p:cNvSpPr>
            <p:nvPr/>
          </p:nvSpPr>
          <p:spPr bwMode="auto">
            <a:xfrm rot="1900047">
              <a:off x="2628" y="1291"/>
              <a:ext cx="128" cy="257"/>
            </a:xfrm>
            <a:prstGeom prst="downArrow">
              <a:avLst>
                <a:gd name="adj1" fmla="val 50000"/>
                <a:gd name="adj2" fmla="val 501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1037" name="AutoShape 79"/>
            <p:cNvSpPr>
              <a:spLocks noChangeArrowheads="1"/>
            </p:cNvSpPr>
            <p:nvPr/>
          </p:nvSpPr>
          <p:spPr bwMode="auto">
            <a:xfrm rot="-8789495">
              <a:off x="2514" y="1188"/>
              <a:ext cx="128" cy="257"/>
            </a:xfrm>
            <a:prstGeom prst="downArrow">
              <a:avLst>
                <a:gd name="adj1" fmla="val 50000"/>
                <a:gd name="adj2" fmla="val 501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pic>
          <p:nvPicPr>
            <p:cNvPr id="41038" name="Picture 80" descr="White 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 y="1026"/>
              <a:ext cx="24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09" name="Group 81"/>
          <p:cNvGrpSpPr>
            <a:grpSpLocks/>
          </p:cNvGrpSpPr>
          <p:nvPr/>
        </p:nvGrpSpPr>
        <p:grpSpPr bwMode="auto">
          <a:xfrm>
            <a:off x="5176838" y="1527175"/>
            <a:ext cx="1473200" cy="1417638"/>
            <a:chOff x="3261" y="962"/>
            <a:chExt cx="928" cy="893"/>
          </a:xfrm>
        </p:grpSpPr>
        <p:sp>
          <p:nvSpPr>
            <p:cNvPr id="41018" name="Line 82"/>
            <p:cNvSpPr>
              <a:spLocks noChangeShapeType="1"/>
            </p:cNvSpPr>
            <p:nvPr/>
          </p:nvSpPr>
          <p:spPr bwMode="auto">
            <a:xfrm>
              <a:off x="3369" y="1022"/>
              <a:ext cx="8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9" name="Rectangle 83"/>
            <p:cNvSpPr>
              <a:spLocks noChangeArrowheads="1"/>
            </p:cNvSpPr>
            <p:nvPr/>
          </p:nvSpPr>
          <p:spPr bwMode="auto">
            <a:xfrm>
              <a:off x="3545" y="1626"/>
              <a:ext cx="277" cy="14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latin typeface="Gulim" panose="020B0600000101010101" pitchFamily="34" charset="-127"/>
                  <a:ea typeface="Gulim" panose="020B0600000101010101" pitchFamily="34" charset="-127"/>
                </a:rPr>
                <a:t>Rx</a:t>
              </a:r>
            </a:p>
          </p:txBody>
        </p:sp>
        <p:pic>
          <p:nvPicPr>
            <p:cNvPr id="41020" name="Picture 84" descr="MCj042419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9" y="1454"/>
              <a:ext cx="303"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1" name="AutoShape 85"/>
            <p:cNvSpPr>
              <a:spLocks noChangeArrowheads="1"/>
            </p:cNvSpPr>
            <p:nvPr/>
          </p:nvSpPr>
          <p:spPr bwMode="auto">
            <a:xfrm rot="1900047">
              <a:off x="3806" y="1284"/>
              <a:ext cx="128" cy="257"/>
            </a:xfrm>
            <a:prstGeom prst="downArrow">
              <a:avLst>
                <a:gd name="adj1" fmla="val 50000"/>
                <a:gd name="adj2" fmla="val 501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1022" name="AutoShape 86"/>
            <p:cNvSpPr>
              <a:spLocks noChangeArrowheads="1"/>
            </p:cNvSpPr>
            <p:nvPr/>
          </p:nvSpPr>
          <p:spPr bwMode="auto">
            <a:xfrm flipV="1">
              <a:off x="3392" y="1023"/>
              <a:ext cx="134" cy="116"/>
            </a:xfrm>
            <a:prstGeom prst="triangle">
              <a:avLst>
                <a:gd name="adj" fmla="val 50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1023" name="Line 87"/>
            <p:cNvSpPr>
              <a:spLocks noChangeShapeType="1"/>
            </p:cNvSpPr>
            <p:nvPr/>
          </p:nvSpPr>
          <p:spPr bwMode="auto">
            <a:xfrm>
              <a:off x="3456" y="1139"/>
              <a:ext cx="0" cy="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4" name="Oval 88"/>
            <p:cNvSpPr>
              <a:spLocks noChangeArrowheads="1"/>
            </p:cNvSpPr>
            <p:nvPr/>
          </p:nvSpPr>
          <p:spPr bwMode="auto">
            <a:xfrm>
              <a:off x="3426" y="1150"/>
              <a:ext cx="56" cy="56"/>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1025" name="Freeform 89"/>
            <p:cNvSpPr>
              <a:spLocks/>
            </p:cNvSpPr>
            <p:nvPr/>
          </p:nvSpPr>
          <p:spPr bwMode="auto">
            <a:xfrm rot="2808701" flipH="1">
              <a:off x="3380" y="1313"/>
              <a:ext cx="230" cy="96"/>
            </a:xfrm>
            <a:custGeom>
              <a:avLst/>
              <a:gdLst>
                <a:gd name="T0" fmla="*/ 0 w 701"/>
                <a:gd name="T1" fmla="*/ 96 h 200"/>
                <a:gd name="T2" fmla="*/ 126 w 701"/>
                <a:gd name="T3" fmla="*/ 18 h 200"/>
                <a:gd name="T4" fmla="*/ 121 w 701"/>
                <a:gd name="T5" fmla="*/ 55 h 200"/>
                <a:gd name="T6" fmla="*/ 230 w 701"/>
                <a:gd name="T7" fmla="*/ 0 h 200"/>
                <a:gd name="T8" fmla="*/ 104 w 701"/>
                <a:gd name="T9" fmla="*/ 77 h 200"/>
                <a:gd name="T10" fmla="*/ 109 w 701"/>
                <a:gd name="T11" fmla="*/ 40 h 200"/>
                <a:gd name="T12" fmla="*/ 0 w 701"/>
                <a:gd name="T13" fmla="*/ 96 h 2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 h="200">
                  <a:moveTo>
                    <a:pt x="0" y="200"/>
                  </a:moveTo>
                  <a:lnTo>
                    <a:pt x="384" y="37"/>
                  </a:lnTo>
                  <a:lnTo>
                    <a:pt x="368" y="115"/>
                  </a:lnTo>
                  <a:lnTo>
                    <a:pt x="701" y="0"/>
                  </a:lnTo>
                  <a:lnTo>
                    <a:pt x="317" y="160"/>
                  </a:lnTo>
                  <a:lnTo>
                    <a:pt x="333" y="83"/>
                  </a:lnTo>
                  <a:lnTo>
                    <a:pt x="0" y="200"/>
                  </a:lnTo>
                  <a:close/>
                </a:path>
              </a:pathLst>
            </a:custGeom>
            <a:solidFill>
              <a:srgbClr val="000000"/>
            </a:solidFill>
            <a:ln w="19050" cmpd="sng">
              <a:solidFill>
                <a:srgbClr val="3333CC"/>
              </a:solidFill>
              <a:prstDash val="solid"/>
              <a:round/>
              <a:headEnd/>
              <a:tailEnd/>
            </a:ln>
          </p:spPr>
          <p:txBody>
            <a:bodyPr/>
            <a:lstStyle/>
            <a:p>
              <a:endParaRPr lang="zh-CN" altLang="en-US"/>
            </a:p>
          </p:txBody>
        </p:sp>
        <p:sp>
          <p:nvSpPr>
            <p:cNvPr id="41026" name="Line 90"/>
            <p:cNvSpPr>
              <a:spLocks noChangeShapeType="1"/>
            </p:cNvSpPr>
            <p:nvPr/>
          </p:nvSpPr>
          <p:spPr bwMode="auto">
            <a:xfrm>
              <a:off x="3261" y="962"/>
              <a:ext cx="19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27" name="Line 91"/>
            <p:cNvSpPr>
              <a:spLocks noChangeShapeType="1"/>
            </p:cNvSpPr>
            <p:nvPr/>
          </p:nvSpPr>
          <p:spPr bwMode="auto">
            <a:xfrm>
              <a:off x="3458" y="963"/>
              <a:ext cx="0" cy="5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41028" name="Picture 92" descr="White 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 y="1021"/>
              <a:ext cx="24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10" name="Group 93"/>
          <p:cNvGrpSpPr>
            <a:grpSpLocks/>
          </p:cNvGrpSpPr>
          <p:nvPr/>
        </p:nvGrpSpPr>
        <p:grpSpPr bwMode="auto">
          <a:xfrm>
            <a:off x="7137400" y="1619250"/>
            <a:ext cx="1684338" cy="1341438"/>
            <a:chOff x="4496" y="1020"/>
            <a:chExt cx="1061" cy="845"/>
          </a:xfrm>
        </p:grpSpPr>
        <p:sp>
          <p:nvSpPr>
            <p:cNvPr id="41011" name="Line 94"/>
            <p:cNvSpPr>
              <a:spLocks noChangeShapeType="1"/>
            </p:cNvSpPr>
            <p:nvPr/>
          </p:nvSpPr>
          <p:spPr bwMode="auto">
            <a:xfrm>
              <a:off x="4496" y="1020"/>
              <a:ext cx="82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12" name="Rectangle 95"/>
            <p:cNvSpPr>
              <a:spLocks noChangeArrowheads="1"/>
            </p:cNvSpPr>
            <p:nvPr/>
          </p:nvSpPr>
          <p:spPr bwMode="auto">
            <a:xfrm>
              <a:off x="4672" y="1624"/>
              <a:ext cx="277" cy="142"/>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latin typeface="Gulim" panose="020B0600000101010101" pitchFamily="34" charset="-127"/>
                  <a:ea typeface="Gulim" panose="020B0600000101010101" pitchFamily="34" charset="-127"/>
                </a:rPr>
                <a:t>Rx</a:t>
              </a:r>
            </a:p>
          </p:txBody>
        </p:sp>
        <p:pic>
          <p:nvPicPr>
            <p:cNvPr id="41013" name="Picture 96" descr="MCj0424190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6" y="1452"/>
              <a:ext cx="303" cy="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4" name="AutoShape 97"/>
            <p:cNvSpPr>
              <a:spLocks noChangeArrowheads="1"/>
            </p:cNvSpPr>
            <p:nvPr/>
          </p:nvSpPr>
          <p:spPr bwMode="auto">
            <a:xfrm rot="1900047">
              <a:off x="4887" y="1278"/>
              <a:ext cx="128" cy="257"/>
            </a:xfrm>
            <a:prstGeom prst="downArrow">
              <a:avLst>
                <a:gd name="adj1" fmla="val 50000"/>
                <a:gd name="adj2" fmla="val 5019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pic>
          <p:nvPicPr>
            <p:cNvPr id="41015" name="Picture 98" descr="White L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5" y="1020"/>
              <a:ext cx="245" cy="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6" name="Picture 99" descr="kiosks_6_m">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87" y="1345"/>
              <a:ext cx="27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17" name="AutoShape 100"/>
            <p:cNvSpPr>
              <a:spLocks noChangeArrowheads="1"/>
            </p:cNvSpPr>
            <p:nvPr/>
          </p:nvSpPr>
          <p:spPr bwMode="auto">
            <a:xfrm rot="5400000">
              <a:off x="5052" y="1560"/>
              <a:ext cx="128" cy="181"/>
            </a:xfrm>
            <a:prstGeom prst="downArrow">
              <a:avLst>
                <a:gd name="adj1" fmla="val 50000"/>
                <a:gd name="adj2" fmla="val 3535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untitl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6238" y="792163"/>
            <a:ext cx="1395412" cy="1414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7" name="Picture 3" descr="Coupon_Redemption_at_P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950" y="3727450"/>
            <a:ext cx="18097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 y="3424238"/>
            <a:ext cx="345757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0661" name="Rectangle 5"/>
          <p:cNvSpPr>
            <a:spLocks noChangeArrowheads="1"/>
          </p:cNvSpPr>
          <p:nvPr/>
        </p:nvSpPr>
        <p:spPr bwMode="auto">
          <a:xfrm>
            <a:off x="119063" y="130175"/>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txBody>
          <a:bodyPr>
            <a:spAutoFit/>
          </a:bodyPr>
          <a:lstStyle>
            <a:lvl1pPr algn="l">
              <a:defRPr kumimoji="1" sz="3200" b="1">
                <a:solidFill>
                  <a:srgbClr val="FFFFFF"/>
                </a:solidFill>
                <a:latin typeface="Gulim" panose="020B0600000101010101" pitchFamily="34" charset="-127"/>
                <a:ea typeface="Gulim" panose="020B0600000101010101" pitchFamily="34" charset="-127"/>
              </a:defRPr>
            </a:lvl1pPr>
            <a:lvl2pPr algn="l">
              <a:defRPr kumimoji="1" sz="3200" b="1">
                <a:solidFill>
                  <a:srgbClr val="FFFFFF"/>
                </a:solidFill>
                <a:latin typeface="Gulim" panose="020B0600000101010101" pitchFamily="34" charset="-127"/>
                <a:ea typeface="Gulim" panose="020B0600000101010101" pitchFamily="34" charset="-127"/>
              </a:defRPr>
            </a:lvl2pPr>
            <a:lvl3pPr algn="l">
              <a:defRPr kumimoji="1" sz="3200" b="1">
                <a:solidFill>
                  <a:srgbClr val="FFFFFF"/>
                </a:solidFill>
                <a:latin typeface="Gulim" panose="020B0600000101010101" pitchFamily="34" charset="-127"/>
                <a:ea typeface="Gulim" panose="020B0600000101010101" pitchFamily="34" charset="-127"/>
              </a:defRPr>
            </a:lvl3pPr>
            <a:lvl4pPr algn="l">
              <a:defRPr kumimoji="1" sz="3200" b="1">
                <a:solidFill>
                  <a:srgbClr val="FFFFFF"/>
                </a:solidFill>
                <a:latin typeface="Gulim" panose="020B0600000101010101" pitchFamily="34" charset="-127"/>
                <a:ea typeface="Gulim" panose="020B0600000101010101" pitchFamily="34" charset="-127"/>
              </a:defRPr>
            </a:lvl4pPr>
            <a:lvl5pPr algn="l">
              <a:defRPr kumimoji="1" sz="3200" b="1">
                <a:solidFill>
                  <a:srgbClr val="FFFFFF"/>
                </a:solidFill>
                <a:latin typeface="Gulim" panose="020B0600000101010101" pitchFamily="34" charset="-127"/>
                <a:ea typeface="Gulim" panose="020B0600000101010101" pitchFamily="34" charset="-127"/>
              </a:defRPr>
            </a:lvl5pPr>
            <a:lvl6pPr marL="4572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6pPr>
            <a:lvl7pPr marL="9144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7pPr>
            <a:lvl8pPr marL="13716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8pPr>
            <a:lvl9pPr marL="1828800" fontAlgn="base" latinLnBrk="1">
              <a:spcBef>
                <a:spcPct val="0"/>
              </a:spcBef>
              <a:spcAft>
                <a:spcPct val="0"/>
              </a:spcAft>
              <a:defRPr kumimoji="1" sz="3200" b="1">
                <a:solidFill>
                  <a:srgbClr val="FFFFFF"/>
                </a:solidFill>
                <a:latin typeface="Gulim" panose="020B0600000101010101" pitchFamily="34" charset="-127"/>
                <a:ea typeface="Gulim" panose="020B0600000101010101" pitchFamily="34" charset="-127"/>
              </a:defRPr>
            </a:lvl9pPr>
          </a:lstStyle>
          <a:p>
            <a:pPr eaLnBrk="1" latinLnBrk="1" hangingPunct="1">
              <a:defRPr/>
            </a:pPr>
            <a:r>
              <a:rPr lang="en-US" altLang="ko-KR" sz="2400" smtClean="0">
                <a:effectLst>
                  <a:outerShdw blurRad="38100" dist="38100" dir="2700000" algn="tl">
                    <a:srgbClr val="C0C0C0"/>
                  </a:outerShdw>
                </a:effectLst>
                <a:latin typeface="HY헤드라인M" pitchFamily="18" charset="-127"/>
                <a:ea typeface="HY헤드라인M" pitchFamily="18" charset="-127"/>
              </a:rPr>
              <a:t>High-speed </a:t>
            </a:r>
            <a:r>
              <a:rPr lang="en-US" altLang="ko-KR" sz="2400" smtClean="0">
                <a:latin typeface="HY헤드라인M" pitchFamily="18" charset="-127"/>
                <a:ea typeface="HY헤드라인M" pitchFamily="18" charset="-127"/>
              </a:rPr>
              <a:t>high-security</a:t>
            </a:r>
            <a:r>
              <a:rPr lang="en-US" altLang="ko-KR" sz="2400" smtClean="0">
                <a:effectLst>
                  <a:outerShdw blurRad="38100" dist="38100" dir="2700000" algn="tl">
                    <a:srgbClr val="C0C0C0"/>
                  </a:outerShdw>
                </a:effectLst>
                <a:latin typeface="HY헤드라인M" pitchFamily="18" charset="-127"/>
                <a:ea typeface="HY헤드라인M" pitchFamily="18" charset="-127"/>
              </a:rPr>
              <a:t> connectivity</a:t>
            </a:r>
          </a:p>
        </p:txBody>
      </p:sp>
      <p:grpSp>
        <p:nvGrpSpPr>
          <p:cNvPr id="41990" name="Group 6"/>
          <p:cNvGrpSpPr>
            <a:grpSpLocks/>
          </p:cNvGrpSpPr>
          <p:nvPr/>
        </p:nvGrpSpPr>
        <p:grpSpPr bwMode="auto">
          <a:xfrm rot="-8273484">
            <a:off x="4289425" y="4141788"/>
            <a:ext cx="560388" cy="206375"/>
            <a:chOff x="-70" y="1555"/>
            <a:chExt cx="1362" cy="420"/>
          </a:xfrm>
        </p:grpSpPr>
        <p:sp>
          <p:nvSpPr>
            <p:cNvPr id="42005" name="AutoShape 7"/>
            <p:cNvSpPr>
              <a:spLocks noChangeArrowheads="1"/>
            </p:cNvSpPr>
            <p:nvPr/>
          </p:nvSpPr>
          <p:spPr bwMode="auto">
            <a:xfrm rot="5545478">
              <a:off x="451" y="1134"/>
              <a:ext cx="386" cy="1296"/>
            </a:xfrm>
            <a:prstGeom prst="triangle">
              <a:avLst>
                <a:gd name="adj" fmla="val 50000"/>
              </a:avLst>
            </a:prstGeom>
            <a:gradFill rotWithShape="1">
              <a:gsLst>
                <a:gs pos="0">
                  <a:srgbClr val="F2B302"/>
                </a:gs>
                <a:gs pos="100000">
                  <a:srgbClr val="FFFFFF"/>
                </a:gs>
              </a:gsLst>
              <a:lin ang="5400000" scaled="1"/>
            </a:gradFill>
            <a:ln w="15875" algn="ctr">
              <a:solidFill>
                <a:srgbClr val="FFCC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2006" name="Oval 8"/>
            <p:cNvSpPr>
              <a:spLocks noChangeArrowheads="1"/>
            </p:cNvSpPr>
            <p:nvPr/>
          </p:nvSpPr>
          <p:spPr bwMode="auto">
            <a:xfrm rot="5545478">
              <a:off x="-201" y="1686"/>
              <a:ext cx="396" cy="134"/>
            </a:xfrm>
            <a:prstGeom prst="ellipse">
              <a:avLst/>
            </a:prstGeom>
            <a:solidFill>
              <a:srgbClr val="FFDD4B"/>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sp>
        <p:nvSpPr>
          <p:cNvPr id="41991" name="Text Box 9"/>
          <p:cNvSpPr txBox="1">
            <a:spLocks noChangeArrowheads="1"/>
          </p:cNvSpPr>
          <p:nvPr/>
        </p:nvSpPr>
        <p:spPr bwMode="auto">
          <a:xfrm>
            <a:off x="5632450" y="1362075"/>
            <a:ext cx="34226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800" b="1">
                <a:latin typeface="Times New Roman" panose="02020603050405020304" pitchFamily="18" charset="0"/>
                <a:ea typeface="Gulim" panose="020B0600000101010101" pitchFamily="34" charset="-127"/>
              </a:rPr>
              <a:t>What You See Is What You Send</a:t>
            </a:r>
          </a:p>
          <a:p>
            <a:pPr eaLnBrk="1" hangingPunct="1">
              <a:buFontTx/>
              <a:buNone/>
            </a:pPr>
            <a:r>
              <a:rPr lang="en-US" altLang="ko-KR" sz="1800" b="1">
                <a:latin typeface="Times New Roman" panose="02020603050405020304" pitchFamily="18" charset="0"/>
                <a:ea typeface="Gulim" panose="020B0600000101010101" pitchFamily="34" charset="-127"/>
              </a:rPr>
              <a:t>(WYSIWYS)</a:t>
            </a:r>
          </a:p>
        </p:txBody>
      </p:sp>
      <p:pic>
        <p:nvPicPr>
          <p:cNvPr id="4199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2450" y="4284663"/>
            <a:ext cx="3306763"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93" name="Picture 11" descr="pic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3563" y="2032000"/>
            <a:ext cx="3306762"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994" name="Group 12"/>
          <p:cNvGrpSpPr>
            <a:grpSpLocks/>
          </p:cNvGrpSpPr>
          <p:nvPr/>
        </p:nvGrpSpPr>
        <p:grpSpPr bwMode="auto">
          <a:xfrm>
            <a:off x="1997075" y="2116138"/>
            <a:ext cx="3727450" cy="3959225"/>
            <a:chOff x="2011" y="669"/>
            <a:chExt cx="3022" cy="3022"/>
          </a:xfrm>
        </p:grpSpPr>
        <p:sp>
          <p:nvSpPr>
            <p:cNvPr id="42001" name="Oval 13"/>
            <p:cNvSpPr>
              <a:spLocks noChangeArrowheads="1"/>
            </p:cNvSpPr>
            <p:nvPr/>
          </p:nvSpPr>
          <p:spPr bwMode="auto">
            <a:xfrm>
              <a:off x="2660" y="1348"/>
              <a:ext cx="1721" cy="1721"/>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2002" name="Oval 14"/>
            <p:cNvSpPr>
              <a:spLocks noChangeArrowheads="1"/>
            </p:cNvSpPr>
            <p:nvPr/>
          </p:nvSpPr>
          <p:spPr bwMode="auto">
            <a:xfrm>
              <a:off x="3020" y="1714"/>
              <a:ext cx="1023" cy="1023"/>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2003" name="Oval 15"/>
            <p:cNvSpPr>
              <a:spLocks noChangeArrowheads="1"/>
            </p:cNvSpPr>
            <p:nvPr/>
          </p:nvSpPr>
          <p:spPr bwMode="auto">
            <a:xfrm>
              <a:off x="2342" y="1016"/>
              <a:ext cx="2358" cy="2358"/>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2004" name="Oval 16"/>
            <p:cNvSpPr>
              <a:spLocks noChangeArrowheads="1"/>
            </p:cNvSpPr>
            <p:nvPr/>
          </p:nvSpPr>
          <p:spPr bwMode="auto">
            <a:xfrm>
              <a:off x="2011" y="669"/>
              <a:ext cx="3022" cy="3022"/>
            </a:xfrm>
            <a:prstGeom prst="ellipse">
              <a:avLst/>
            </a:prstGeom>
            <a:noFill/>
            <a:ln w="9525">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sp>
        <p:nvSpPr>
          <p:cNvPr id="41995" name="Freeform 17"/>
          <p:cNvSpPr>
            <a:spLocks/>
          </p:cNvSpPr>
          <p:nvPr/>
        </p:nvSpPr>
        <p:spPr bwMode="auto">
          <a:xfrm rot="2409360" flipV="1">
            <a:off x="4011613" y="5108575"/>
            <a:ext cx="995362" cy="252413"/>
          </a:xfrm>
          <a:custGeom>
            <a:avLst/>
            <a:gdLst>
              <a:gd name="T0" fmla="*/ 0 w 701"/>
              <a:gd name="T1" fmla="*/ 252413 h 200"/>
              <a:gd name="T2" fmla="*/ 545248 w 701"/>
              <a:gd name="T3" fmla="*/ 46696 h 200"/>
              <a:gd name="T4" fmla="*/ 522530 w 701"/>
              <a:gd name="T5" fmla="*/ 145137 h 200"/>
              <a:gd name="T6" fmla="*/ 995362 w 701"/>
              <a:gd name="T7" fmla="*/ 0 h 200"/>
              <a:gd name="T8" fmla="*/ 450114 w 701"/>
              <a:gd name="T9" fmla="*/ 201930 h 200"/>
              <a:gd name="T10" fmla="*/ 472832 w 701"/>
              <a:gd name="T11" fmla="*/ 104751 h 200"/>
              <a:gd name="T12" fmla="*/ 0 w 701"/>
              <a:gd name="T13" fmla="*/ 252413 h 2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 h="200">
                <a:moveTo>
                  <a:pt x="0" y="200"/>
                </a:moveTo>
                <a:lnTo>
                  <a:pt x="384" y="37"/>
                </a:lnTo>
                <a:lnTo>
                  <a:pt x="368" y="115"/>
                </a:lnTo>
                <a:lnTo>
                  <a:pt x="701" y="0"/>
                </a:lnTo>
                <a:lnTo>
                  <a:pt x="317" y="160"/>
                </a:lnTo>
                <a:lnTo>
                  <a:pt x="333" y="83"/>
                </a:lnTo>
                <a:lnTo>
                  <a:pt x="0" y="200"/>
                </a:lnTo>
                <a:close/>
              </a:path>
            </a:pathLst>
          </a:custGeom>
          <a:solidFill>
            <a:srgbClr val="000000"/>
          </a:solidFill>
          <a:ln w="19050" cmpd="sng">
            <a:solidFill>
              <a:srgbClr val="3333CC"/>
            </a:solidFill>
            <a:prstDash val="solid"/>
            <a:round/>
            <a:headEnd/>
            <a:tailEnd/>
          </a:ln>
        </p:spPr>
        <p:txBody>
          <a:bodyPr/>
          <a:lstStyle/>
          <a:p>
            <a:endParaRPr lang="zh-CN" altLang="en-US"/>
          </a:p>
        </p:txBody>
      </p:sp>
      <p:sp>
        <p:nvSpPr>
          <p:cNvPr id="41996" name="Freeform 18"/>
          <p:cNvSpPr>
            <a:spLocks/>
          </p:cNvSpPr>
          <p:nvPr/>
        </p:nvSpPr>
        <p:spPr bwMode="auto">
          <a:xfrm rot="16574612" flipH="1">
            <a:off x="3056732" y="5290344"/>
            <a:ext cx="1147762" cy="311150"/>
          </a:xfrm>
          <a:custGeom>
            <a:avLst/>
            <a:gdLst>
              <a:gd name="T0" fmla="*/ 0 w 701"/>
              <a:gd name="T1" fmla="*/ 311150 h 200"/>
              <a:gd name="T2" fmla="*/ 628731 w 701"/>
              <a:gd name="T3" fmla="*/ 57563 h 200"/>
              <a:gd name="T4" fmla="*/ 602534 w 701"/>
              <a:gd name="T5" fmla="*/ 178911 h 200"/>
              <a:gd name="T6" fmla="*/ 1147762 w 701"/>
              <a:gd name="T7" fmla="*/ 0 h 200"/>
              <a:gd name="T8" fmla="*/ 519031 w 701"/>
              <a:gd name="T9" fmla="*/ 248920 h 200"/>
              <a:gd name="T10" fmla="*/ 545228 w 701"/>
              <a:gd name="T11" fmla="*/ 129127 h 200"/>
              <a:gd name="T12" fmla="*/ 0 w 701"/>
              <a:gd name="T13" fmla="*/ 311150 h 2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 h="200">
                <a:moveTo>
                  <a:pt x="0" y="200"/>
                </a:moveTo>
                <a:lnTo>
                  <a:pt x="384" y="37"/>
                </a:lnTo>
                <a:lnTo>
                  <a:pt x="368" y="115"/>
                </a:lnTo>
                <a:lnTo>
                  <a:pt x="701" y="0"/>
                </a:lnTo>
                <a:lnTo>
                  <a:pt x="317" y="160"/>
                </a:lnTo>
                <a:lnTo>
                  <a:pt x="333" y="83"/>
                </a:lnTo>
                <a:lnTo>
                  <a:pt x="0" y="200"/>
                </a:lnTo>
                <a:close/>
              </a:path>
            </a:pathLst>
          </a:custGeom>
          <a:solidFill>
            <a:srgbClr val="000000"/>
          </a:solidFill>
          <a:ln w="19050" cmpd="sng">
            <a:solidFill>
              <a:srgbClr val="3333CC"/>
            </a:solidFill>
            <a:prstDash val="solid"/>
            <a:round/>
            <a:headEnd/>
            <a:tailEnd/>
          </a:ln>
        </p:spPr>
        <p:txBody>
          <a:bodyPr/>
          <a:lstStyle/>
          <a:p>
            <a:endParaRPr lang="zh-CN" altLang="en-US"/>
          </a:p>
        </p:txBody>
      </p:sp>
      <p:sp>
        <p:nvSpPr>
          <p:cNvPr id="41997" name="Freeform 19"/>
          <p:cNvSpPr>
            <a:spLocks/>
          </p:cNvSpPr>
          <p:nvPr/>
        </p:nvSpPr>
        <p:spPr bwMode="auto">
          <a:xfrm rot="-3337385">
            <a:off x="3094831" y="2502694"/>
            <a:ext cx="750888" cy="1244600"/>
          </a:xfrm>
          <a:custGeom>
            <a:avLst/>
            <a:gdLst>
              <a:gd name="T0" fmla="*/ 0 w 701"/>
              <a:gd name="T1" fmla="*/ 1244600 h 200"/>
              <a:gd name="T2" fmla="*/ 411328 w 701"/>
              <a:gd name="T3" fmla="*/ 230251 h 200"/>
              <a:gd name="T4" fmla="*/ 394189 w 701"/>
              <a:gd name="T5" fmla="*/ 715645 h 200"/>
              <a:gd name="T6" fmla="*/ 750888 w 701"/>
              <a:gd name="T7" fmla="*/ 0 h 200"/>
              <a:gd name="T8" fmla="*/ 339560 w 701"/>
              <a:gd name="T9" fmla="*/ 995680 h 200"/>
              <a:gd name="T10" fmla="*/ 356699 w 701"/>
              <a:gd name="T11" fmla="*/ 516509 h 200"/>
              <a:gd name="T12" fmla="*/ 0 w 701"/>
              <a:gd name="T13" fmla="*/ 1244600 h 2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 h="200">
                <a:moveTo>
                  <a:pt x="0" y="200"/>
                </a:moveTo>
                <a:lnTo>
                  <a:pt x="384" y="37"/>
                </a:lnTo>
                <a:lnTo>
                  <a:pt x="368" y="115"/>
                </a:lnTo>
                <a:lnTo>
                  <a:pt x="701" y="0"/>
                </a:lnTo>
                <a:lnTo>
                  <a:pt x="317" y="160"/>
                </a:lnTo>
                <a:lnTo>
                  <a:pt x="333" y="83"/>
                </a:lnTo>
                <a:lnTo>
                  <a:pt x="0" y="200"/>
                </a:lnTo>
                <a:close/>
              </a:path>
            </a:pathLst>
          </a:custGeom>
          <a:solidFill>
            <a:srgbClr val="000000"/>
          </a:solidFill>
          <a:ln w="19050" cmpd="sng">
            <a:solidFill>
              <a:srgbClr val="3333CC"/>
            </a:solidFill>
            <a:prstDash val="solid"/>
            <a:round/>
            <a:headEnd/>
            <a:tailEnd/>
          </a:ln>
        </p:spPr>
        <p:txBody>
          <a:bodyPr/>
          <a:lstStyle/>
          <a:p>
            <a:endParaRPr lang="zh-CN" altLang="en-US"/>
          </a:p>
        </p:txBody>
      </p:sp>
      <p:sp>
        <p:nvSpPr>
          <p:cNvPr id="41998" name="Freeform 20"/>
          <p:cNvSpPr>
            <a:spLocks/>
          </p:cNvSpPr>
          <p:nvPr/>
        </p:nvSpPr>
        <p:spPr bwMode="auto">
          <a:xfrm rot="-1777185">
            <a:off x="3863975" y="2747963"/>
            <a:ext cx="1219200" cy="755650"/>
          </a:xfrm>
          <a:custGeom>
            <a:avLst/>
            <a:gdLst>
              <a:gd name="T0" fmla="*/ 0 w 701"/>
              <a:gd name="T1" fmla="*/ 755650 h 200"/>
              <a:gd name="T2" fmla="*/ 667864 w 701"/>
              <a:gd name="T3" fmla="*/ 139795 h 200"/>
              <a:gd name="T4" fmla="*/ 640037 w 701"/>
              <a:gd name="T5" fmla="*/ 434499 h 200"/>
              <a:gd name="T6" fmla="*/ 1219200 w 701"/>
              <a:gd name="T7" fmla="*/ 0 h 200"/>
              <a:gd name="T8" fmla="*/ 551336 w 701"/>
              <a:gd name="T9" fmla="*/ 604520 h 200"/>
              <a:gd name="T10" fmla="*/ 579163 w 701"/>
              <a:gd name="T11" fmla="*/ 313595 h 200"/>
              <a:gd name="T12" fmla="*/ 0 w 701"/>
              <a:gd name="T13" fmla="*/ 755650 h 20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01" h="200">
                <a:moveTo>
                  <a:pt x="0" y="200"/>
                </a:moveTo>
                <a:lnTo>
                  <a:pt x="384" y="37"/>
                </a:lnTo>
                <a:lnTo>
                  <a:pt x="368" y="115"/>
                </a:lnTo>
                <a:lnTo>
                  <a:pt x="701" y="0"/>
                </a:lnTo>
                <a:lnTo>
                  <a:pt x="317" y="160"/>
                </a:lnTo>
                <a:lnTo>
                  <a:pt x="333" y="83"/>
                </a:lnTo>
                <a:lnTo>
                  <a:pt x="0" y="200"/>
                </a:lnTo>
                <a:close/>
              </a:path>
            </a:pathLst>
          </a:custGeom>
          <a:solidFill>
            <a:srgbClr val="000000"/>
          </a:solidFill>
          <a:ln w="19050" cmpd="sng">
            <a:solidFill>
              <a:srgbClr val="3333CC"/>
            </a:solidFill>
            <a:prstDash val="solid"/>
            <a:round/>
            <a:headEnd/>
            <a:tailEnd/>
          </a:ln>
        </p:spPr>
        <p:txBody>
          <a:bodyPr/>
          <a:lstStyle/>
          <a:p>
            <a:endParaRPr lang="zh-CN" altLang="en-US"/>
          </a:p>
        </p:txBody>
      </p:sp>
      <p:pic>
        <p:nvPicPr>
          <p:cNvPr id="41999" name="Picture 21" descr="thief%20yellow"/>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9575" y="906463"/>
            <a:ext cx="1428750"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000" name="Text Box 22"/>
          <p:cNvSpPr txBox="1">
            <a:spLocks noChangeArrowheads="1"/>
          </p:cNvSpPr>
          <p:nvPr/>
        </p:nvSpPr>
        <p:spPr bwMode="auto">
          <a:xfrm>
            <a:off x="-32106" y="2781193"/>
            <a:ext cx="33655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pPr>
            <a:r>
              <a:rPr lang="en-US" altLang="ko-KR" sz="1800" dirty="0">
                <a:latin typeface="Times New Roman" panose="02020603050405020304" pitchFamily="18" charset="0"/>
              </a:rPr>
              <a:t>E-Contents Vending </a:t>
            </a:r>
            <a:r>
              <a:rPr lang="en-US" altLang="ko-KR" sz="1800" dirty="0" smtClean="0">
                <a:latin typeface="Times New Roman" panose="02020603050405020304" pitchFamily="18" charset="0"/>
              </a:rPr>
              <a:t>Machine</a:t>
            </a:r>
          </a:p>
          <a:p>
            <a:pPr eaLnBrk="1" hangingPunct="1">
              <a:spcBef>
                <a:spcPct val="50000"/>
              </a:spcBef>
            </a:pPr>
            <a:r>
              <a:rPr lang="zh-CN" altLang="en-US" sz="1800" dirty="0" smtClean="0">
                <a:latin typeface="Times New Roman" panose="02020603050405020304" pitchFamily="18" charset="0"/>
              </a:rPr>
              <a:t>（</a:t>
            </a:r>
            <a:r>
              <a:rPr lang="zh-CN" altLang="en-US" sz="1800" dirty="0">
                <a:latin typeface="Times New Roman" panose="02020603050405020304" pitchFamily="18" charset="0"/>
              </a:rPr>
              <a:t>电子内容物自动售货机）</a:t>
            </a:r>
            <a:endParaRPr lang="en-US" altLang="ko-KR" sz="18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4"/>
          <p:cNvGrpSpPr>
            <a:grpSpLocks/>
          </p:cNvGrpSpPr>
          <p:nvPr/>
        </p:nvGrpSpPr>
        <p:grpSpPr bwMode="auto">
          <a:xfrm>
            <a:off x="847725" y="915988"/>
            <a:ext cx="8208963" cy="1944687"/>
            <a:chOff x="748" y="754"/>
            <a:chExt cx="4854" cy="1134"/>
          </a:xfrm>
        </p:grpSpPr>
        <p:sp>
          <p:nvSpPr>
            <p:cNvPr id="43056" name="AutoShape 5"/>
            <p:cNvSpPr>
              <a:spLocks noChangeArrowheads="1"/>
            </p:cNvSpPr>
            <p:nvPr/>
          </p:nvSpPr>
          <p:spPr bwMode="gray">
            <a:xfrm>
              <a:off x="748" y="754"/>
              <a:ext cx="4854" cy="1134"/>
            </a:xfrm>
            <a:prstGeom prst="roundRect">
              <a:avLst>
                <a:gd name="adj" fmla="val 17509"/>
              </a:avLst>
            </a:prstGeom>
            <a:gradFill rotWithShape="1">
              <a:gsLst>
                <a:gs pos="0">
                  <a:srgbClr val="4E91D4"/>
                </a:gs>
                <a:gs pos="100000">
                  <a:srgbClr val="3477A4"/>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3057" name="AutoShape 6"/>
            <p:cNvSpPr>
              <a:spLocks noChangeArrowheads="1"/>
            </p:cNvSpPr>
            <p:nvPr/>
          </p:nvSpPr>
          <p:spPr bwMode="gray">
            <a:xfrm>
              <a:off x="823" y="757"/>
              <a:ext cx="4708" cy="1113"/>
            </a:xfrm>
            <a:prstGeom prst="roundRect">
              <a:avLst>
                <a:gd name="adj" fmla="val 16667"/>
              </a:avLst>
            </a:prstGeom>
            <a:solidFill>
              <a:srgbClr val="3CA1E6"/>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3058" name="AutoShape 7"/>
            <p:cNvSpPr>
              <a:spLocks noChangeArrowheads="1"/>
            </p:cNvSpPr>
            <p:nvPr/>
          </p:nvSpPr>
          <p:spPr bwMode="gray">
            <a:xfrm>
              <a:off x="862" y="1576"/>
              <a:ext cx="4644" cy="282"/>
            </a:xfrm>
            <a:prstGeom prst="roundRect">
              <a:avLst>
                <a:gd name="adj" fmla="val 50000"/>
              </a:avLst>
            </a:prstGeom>
            <a:gradFill rotWithShape="1">
              <a:gsLst>
                <a:gs pos="0">
                  <a:srgbClr val="3CA1E6">
                    <a:alpha val="0"/>
                  </a:srgbClr>
                </a:gs>
                <a:gs pos="100000">
                  <a:srgbClr val="9BCFF2"/>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3059" name="AutoShape 8"/>
            <p:cNvSpPr>
              <a:spLocks noChangeArrowheads="1"/>
            </p:cNvSpPr>
            <p:nvPr/>
          </p:nvSpPr>
          <p:spPr bwMode="gray">
            <a:xfrm>
              <a:off x="862" y="766"/>
              <a:ext cx="4644" cy="281"/>
            </a:xfrm>
            <a:prstGeom prst="roundRect">
              <a:avLst>
                <a:gd name="adj" fmla="val 50000"/>
              </a:avLst>
            </a:prstGeom>
            <a:gradFill rotWithShape="1">
              <a:gsLst>
                <a:gs pos="0">
                  <a:srgbClr val="BEE0F7"/>
                </a:gs>
                <a:gs pos="100000">
                  <a:srgbClr val="3CA1E6">
                    <a:alpha val="0"/>
                  </a:srgbClr>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grpSp>
        <p:nvGrpSpPr>
          <p:cNvPr id="43011" name="Group 9"/>
          <p:cNvGrpSpPr>
            <a:grpSpLocks/>
          </p:cNvGrpSpPr>
          <p:nvPr/>
        </p:nvGrpSpPr>
        <p:grpSpPr bwMode="auto">
          <a:xfrm>
            <a:off x="847725" y="2889250"/>
            <a:ext cx="8208963" cy="1871663"/>
            <a:chOff x="748" y="1888"/>
            <a:chExt cx="4854" cy="1043"/>
          </a:xfrm>
        </p:grpSpPr>
        <p:sp>
          <p:nvSpPr>
            <p:cNvPr id="43052" name="AutoShape 10"/>
            <p:cNvSpPr>
              <a:spLocks noChangeArrowheads="1"/>
            </p:cNvSpPr>
            <p:nvPr/>
          </p:nvSpPr>
          <p:spPr bwMode="gray">
            <a:xfrm>
              <a:off x="748" y="1888"/>
              <a:ext cx="4854" cy="1043"/>
            </a:xfrm>
            <a:prstGeom prst="roundRect">
              <a:avLst>
                <a:gd name="adj" fmla="val 17509"/>
              </a:avLst>
            </a:prstGeom>
            <a:gradFill rotWithShape="1">
              <a:gsLst>
                <a:gs pos="0">
                  <a:srgbClr val="34B034"/>
                </a:gs>
                <a:gs pos="100000">
                  <a:srgbClr val="3F8B4A"/>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3053" name="AutoShape 11"/>
            <p:cNvSpPr>
              <a:spLocks noChangeArrowheads="1"/>
            </p:cNvSpPr>
            <p:nvPr/>
          </p:nvSpPr>
          <p:spPr bwMode="gray">
            <a:xfrm>
              <a:off x="823" y="1891"/>
              <a:ext cx="4708" cy="1023"/>
            </a:xfrm>
            <a:prstGeom prst="roundRect">
              <a:avLst>
                <a:gd name="adj" fmla="val 16667"/>
              </a:avLst>
            </a:prstGeom>
            <a:solidFill>
              <a:srgbClr val="73E77E"/>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3054" name="AutoShape 12"/>
            <p:cNvSpPr>
              <a:spLocks noChangeArrowheads="1"/>
            </p:cNvSpPr>
            <p:nvPr/>
          </p:nvSpPr>
          <p:spPr bwMode="gray">
            <a:xfrm>
              <a:off x="862" y="2644"/>
              <a:ext cx="4644" cy="259"/>
            </a:xfrm>
            <a:prstGeom prst="roundRect">
              <a:avLst>
                <a:gd name="adj" fmla="val 50000"/>
              </a:avLst>
            </a:prstGeom>
            <a:gradFill rotWithShape="1">
              <a:gsLst>
                <a:gs pos="0">
                  <a:srgbClr val="73E77E"/>
                </a:gs>
                <a:gs pos="100000">
                  <a:srgbClr val="B3F2B9"/>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3055" name="AutoShape 13"/>
            <p:cNvSpPr>
              <a:spLocks noChangeArrowheads="1"/>
            </p:cNvSpPr>
            <p:nvPr/>
          </p:nvSpPr>
          <p:spPr bwMode="gray">
            <a:xfrm>
              <a:off x="862" y="1899"/>
              <a:ext cx="4644" cy="258"/>
            </a:xfrm>
            <a:prstGeom prst="roundRect">
              <a:avLst>
                <a:gd name="adj" fmla="val 50000"/>
              </a:avLst>
            </a:prstGeom>
            <a:gradFill rotWithShape="1">
              <a:gsLst>
                <a:gs pos="0">
                  <a:srgbClr val="D0F7D4"/>
                </a:gs>
                <a:gs pos="100000">
                  <a:srgbClr val="73E77E"/>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grpSp>
        <p:nvGrpSpPr>
          <p:cNvPr id="43012" name="Group 14"/>
          <p:cNvGrpSpPr>
            <a:grpSpLocks/>
          </p:cNvGrpSpPr>
          <p:nvPr/>
        </p:nvGrpSpPr>
        <p:grpSpPr bwMode="auto">
          <a:xfrm>
            <a:off x="847725" y="4805363"/>
            <a:ext cx="8208963" cy="1871662"/>
            <a:chOff x="748" y="2931"/>
            <a:chExt cx="4808" cy="991"/>
          </a:xfrm>
        </p:grpSpPr>
        <p:grpSp>
          <p:nvGrpSpPr>
            <p:cNvPr id="43047" name="Group 15"/>
            <p:cNvGrpSpPr>
              <a:grpSpLocks/>
            </p:cNvGrpSpPr>
            <p:nvPr/>
          </p:nvGrpSpPr>
          <p:grpSpPr bwMode="auto">
            <a:xfrm>
              <a:off x="748" y="2931"/>
              <a:ext cx="4808" cy="991"/>
              <a:chOff x="748" y="2931"/>
              <a:chExt cx="4808" cy="991"/>
            </a:xfrm>
          </p:grpSpPr>
          <p:sp>
            <p:nvSpPr>
              <p:cNvPr id="43050" name="AutoShape 16"/>
              <p:cNvSpPr>
                <a:spLocks noChangeArrowheads="1"/>
              </p:cNvSpPr>
              <p:nvPr/>
            </p:nvSpPr>
            <p:spPr bwMode="gray">
              <a:xfrm>
                <a:off x="748" y="2931"/>
                <a:ext cx="4808" cy="991"/>
              </a:xfrm>
              <a:prstGeom prst="roundRect">
                <a:avLst>
                  <a:gd name="adj" fmla="val 17509"/>
                </a:avLst>
              </a:prstGeom>
              <a:gradFill rotWithShape="1">
                <a:gsLst>
                  <a:gs pos="0">
                    <a:srgbClr val="B59F43"/>
                  </a:gs>
                  <a:gs pos="100000">
                    <a:srgbClr val="8F8849"/>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3051" name="AutoShape 17"/>
              <p:cNvSpPr>
                <a:spLocks noChangeArrowheads="1"/>
              </p:cNvSpPr>
              <p:nvPr/>
            </p:nvSpPr>
            <p:spPr bwMode="gray">
              <a:xfrm>
                <a:off x="822" y="2934"/>
                <a:ext cx="4663" cy="972"/>
              </a:xfrm>
              <a:prstGeom prst="roundRect">
                <a:avLst>
                  <a:gd name="adj" fmla="val 16667"/>
                </a:avLst>
              </a:prstGeom>
              <a:solidFill>
                <a:srgbClr val="E9E06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sp>
          <p:nvSpPr>
            <p:cNvPr id="43048" name="AutoShape 18"/>
            <p:cNvSpPr>
              <a:spLocks noChangeArrowheads="1"/>
            </p:cNvSpPr>
            <p:nvPr/>
          </p:nvSpPr>
          <p:spPr bwMode="gray">
            <a:xfrm>
              <a:off x="861" y="3649"/>
              <a:ext cx="4600" cy="247"/>
            </a:xfrm>
            <a:prstGeom prst="roundRect">
              <a:avLst>
                <a:gd name="adj" fmla="val 50000"/>
              </a:avLst>
            </a:prstGeom>
            <a:gradFill rotWithShape="1">
              <a:gsLst>
                <a:gs pos="0">
                  <a:srgbClr val="E9E065"/>
                </a:gs>
                <a:gs pos="100000">
                  <a:srgbClr val="F2EDA6"/>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3049" name="AutoShape 19"/>
            <p:cNvSpPr>
              <a:spLocks noChangeArrowheads="1"/>
            </p:cNvSpPr>
            <p:nvPr/>
          </p:nvSpPr>
          <p:spPr bwMode="gray">
            <a:xfrm>
              <a:off x="861" y="2941"/>
              <a:ext cx="4600" cy="246"/>
            </a:xfrm>
            <a:prstGeom prst="roundRect">
              <a:avLst>
                <a:gd name="adj" fmla="val 50000"/>
              </a:avLst>
            </a:prstGeom>
            <a:gradFill rotWithShape="1">
              <a:gsLst>
                <a:gs pos="0">
                  <a:srgbClr val="F8F5CC"/>
                </a:gs>
                <a:gs pos="100000">
                  <a:srgbClr val="E9E065"/>
                </a:gs>
              </a:gsLst>
              <a:lin ang="54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grpSp>
      <p:sp>
        <p:nvSpPr>
          <p:cNvPr id="43013" name="Line 20"/>
          <p:cNvSpPr>
            <a:spLocks noChangeShapeType="1"/>
          </p:cNvSpPr>
          <p:nvPr/>
        </p:nvSpPr>
        <p:spPr bwMode="auto">
          <a:xfrm flipV="1">
            <a:off x="560388" y="2643188"/>
            <a:ext cx="0" cy="2305050"/>
          </a:xfrm>
          <a:prstGeom prst="line">
            <a:avLst/>
          </a:prstGeom>
          <a:noFill/>
          <a:ln w="76200">
            <a:solidFill>
              <a:srgbClr val="33CC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014" name="Text Box 21"/>
          <p:cNvSpPr txBox="1">
            <a:spLocks noChangeArrowheads="1"/>
          </p:cNvSpPr>
          <p:nvPr/>
        </p:nvSpPr>
        <p:spPr bwMode="auto">
          <a:xfrm>
            <a:off x="1352550" y="989013"/>
            <a:ext cx="18002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Mobile to Mobile</a:t>
            </a:r>
          </a:p>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(100Mbps,Samsung)</a:t>
            </a:r>
          </a:p>
        </p:txBody>
      </p:sp>
      <p:sp>
        <p:nvSpPr>
          <p:cNvPr id="43015" name="Text Box 22"/>
          <p:cNvSpPr txBox="1">
            <a:spLocks noChangeArrowheads="1"/>
          </p:cNvSpPr>
          <p:nvPr/>
        </p:nvSpPr>
        <p:spPr bwMode="auto">
          <a:xfrm>
            <a:off x="1127125" y="2960688"/>
            <a:ext cx="18002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Music broadcasting</a:t>
            </a:r>
          </a:p>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(6Mbps, Oxford Univ.)</a:t>
            </a:r>
          </a:p>
        </p:txBody>
      </p:sp>
      <p:sp>
        <p:nvSpPr>
          <p:cNvPr id="43016" name="Text Box 23"/>
          <p:cNvSpPr txBox="1">
            <a:spLocks noChangeArrowheads="1"/>
          </p:cNvSpPr>
          <p:nvPr/>
        </p:nvSpPr>
        <p:spPr bwMode="auto">
          <a:xfrm>
            <a:off x="3729038" y="963613"/>
            <a:ext cx="20161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latinLnBrk="0" hangingPunct="1">
              <a:lnSpc>
                <a:spcPct val="80000"/>
              </a:lnSpc>
              <a:spcBef>
                <a:spcPct val="50000"/>
              </a:spcBef>
              <a:buFontTx/>
              <a:buNone/>
            </a:pPr>
            <a:r>
              <a:rPr kumimoji="0" lang="en-US" altLang="ko-KR" b="1" dirty="0" err="1">
                <a:solidFill>
                  <a:schemeClr val="tx2"/>
                </a:solidFill>
                <a:ea typeface="Gulim" panose="020B0600000101010101" pitchFamily="34" charset="-127"/>
              </a:rPr>
              <a:t>Tx</a:t>
            </a:r>
            <a:r>
              <a:rPr kumimoji="0" lang="en-US" altLang="ko-KR" b="1" dirty="0">
                <a:solidFill>
                  <a:schemeClr val="tx2"/>
                </a:solidFill>
                <a:ea typeface="Gulim" panose="020B0600000101010101" pitchFamily="34" charset="-127"/>
              </a:rPr>
              <a:t>,  Rx</a:t>
            </a:r>
          </a:p>
          <a:p>
            <a:pPr eaLnBrk="1" latinLnBrk="0" hangingPunct="1">
              <a:lnSpc>
                <a:spcPct val="80000"/>
              </a:lnSpc>
              <a:spcBef>
                <a:spcPct val="50000"/>
              </a:spcBef>
              <a:buFontTx/>
              <a:buNone/>
            </a:pPr>
            <a:r>
              <a:rPr kumimoji="0" lang="en-US" altLang="ko-KR" b="1" dirty="0">
                <a:solidFill>
                  <a:schemeClr val="tx2"/>
                </a:solidFill>
                <a:ea typeface="Gulim" panose="020B0600000101010101" pitchFamily="34" charset="-127"/>
              </a:rPr>
              <a:t>(~30Mbps,Oxford Univ.)</a:t>
            </a:r>
          </a:p>
        </p:txBody>
      </p:sp>
      <p:sp>
        <p:nvSpPr>
          <p:cNvPr id="43017" name="Text Box 24"/>
          <p:cNvSpPr txBox="1">
            <a:spLocks noChangeArrowheads="1"/>
          </p:cNvSpPr>
          <p:nvPr/>
        </p:nvSpPr>
        <p:spPr bwMode="auto">
          <a:xfrm>
            <a:off x="3079750" y="2879725"/>
            <a:ext cx="18002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Infra to Mobile</a:t>
            </a:r>
          </a:p>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(10Mbps, Tamura Inc.)</a:t>
            </a:r>
          </a:p>
        </p:txBody>
      </p:sp>
      <p:sp>
        <p:nvSpPr>
          <p:cNvPr id="43018" name="Text Box 25"/>
          <p:cNvSpPr txBox="1">
            <a:spLocks noChangeArrowheads="1"/>
          </p:cNvSpPr>
          <p:nvPr/>
        </p:nvSpPr>
        <p:spPr bwMode="auto">
          <a:xfrm>
            <a:off x="6824663" y="2970213"/>
            <a:ext cx="18002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Infra to Mobile(VLAN)</a:t>
            </a:r>
          </a:p>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(4Mbps, Samsung)</a:t>
            </a:r>
          </a:p>
        </p:txBody>
      </p:sp>
      <p:sp>
        <p:nvSpPr>
          <p:cNvPr id="43019" name="Text Box 26"/>
          <p:cNvSpPr txBox="1">
            <a:spLocks noChangeArrowheads="1"/>
          </p:cNvSpPr>
          <p:nvPr/>
        </p:nvSpPr>
        <p:spPr bwMode="auto">
          <a:xfrm>
            <a:off x="2720975" y="4865688"/>
            <a:ext cx="6192838"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Infra to Mobile, VLCC (Keio Univ., NEC, Toshiba, Sony, Matsushita, Casio etc. )</a:t>
            </a:r>
          </a:p>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(4.8kbps, illuminations, visible light ID, sign board, applications based on JEITA)</a:t>
            </a:r>
          </a:p>
        </p:txBody>
      </p:sp>
      <p:sp>
        <p:nvSpPr>
          <p:cNvPr id="43020" name="Text Box 27"/>
          <p:cNvSpPr txBox="1">
            <a:spLocks noChangeArrowheads="1"/>
          </p:cNvSpPr>
          <p:nvPr/>
        </p:nvSpPr>
        <p:spPr bwMode="auto">
          <a:xfrm>
            <a:off x="4953000" y="2932113"/>
            <a:ext cx="1800225"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Sign board</a:t>
            </a:r>
          </a:p>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(10Mbps, Samsung)</a:t>
            </a:r>
          </a:p>
        </p:txBody>
      </p:sp>
      <p:grpSp>
        <p:nvGrpSpPr>
          <p:cNvPr id="43021" name="Group 28"/>
          <p:cNvGrpSpPr>
            <a:grpSpLocks/>
          </p:cNvGrpSpPr>
          <p:nvPr/>
        </p:nvGrpSpPr>
        <p:grpSpPr bwMode="auto">
          <a:xfrm>
            <a:off x="128588" y="5308600"/>
            <a:ext cx="936625" cy="936625"/>
            <a:chOff x="4468" y="1071"/>
            <a:chExt cx="408" cy="363"/>
          </a:xfrm>
        </p:grpSpPr>
        <p:sp>
          <p:nvSpPr>
            <p:cNvPr id="43044" name="AutoShape 29"/>
            <p:cNvSpPr>
              <a:spLocks noChangeArrowheads="1"/>
            </p:cNvSpPr>
            <p:nvPr/>
          </p:nvSpPr>
          <p:spPr bwMode="gray">
            <a:xfrm>
              <a:off x="4468" y="1071"/>
              <a:ext cx="408" cy="363"/>
            </a:xfrm>
            <a:prstGeom prst="roundRect">
              <a:avLst>
                <a:gd name="adj" fmla="val 11921"/>
              </a:avLst>
            </a:prstGeom>
            <a:gradFill rotWithShape="1">
              <a:gsLst>
                <a:gs pos="0">
                  <a:srgbClr val="B5DA46"/>
                </a:gs>
                <a:gs pos="100000">
                  <a:srgbClr val="99CC00"/>
                </a:gs>
              </a:gsLst>
              <a:lin ang="5400000" scaled="1"/>
            </a:gradFill>
            <a:ln w="3810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43045" name="Freeform 30"/>
            <p:cNvSpPr>
              <a:spLocks/>
            </p:cNvSpPr>
            <p:nvPr/>
          </p:nvSpPr>
          <p:spPr bwMode="gray">
            <a:xfrm>
              <a:off x="4497" y="1100"/>
              <a:ext cx="229" cy="221"/>
            </a:xfrm>
            <a:custGeom>
              <a:avLst/>
              <a:gdLst>
                <a:gd name="T0" fmla="*/ 45 w 596"/>
                <a:gd name="T1" fmla="*/ 0 h 598"/>
                <a:gd name="T2" fmla="*/ 0 w 596"/>
                <a:gd name="T3" fmla="*/ 44 h 598"/>
                <a:gd name="T4" fmla="*/ 0 w 596"/>
                <a:gd name="T5" fmla="*/ 218 h 598"/>
                <a:gd name="T6" fmla="*/ 62 w 596"/>
                <a:gd name="T7" fmla="*/ 64 h 598"/>
                <a:gd name="T8" fmla="*/ 226 w 596"/>
                <a:gd name="T9" fmla="*/ 0 h 598"/>
                <a:gd name="T10" fmla="*/ 45 w 596"/>
                <a:gd name="T11" fmla="*/ 0 h 59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D4E993"/>
                </a:gs>
                <a:gs pos="100000">
                  <a:srgbClr val="99CC00">
                    <a:alpha val="0"/>
                  </a:srgb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endParaRPr lang="zh-CN" altLang="en-US"/>
            </a:p>
          </p:txBody>
        </p:sp>
        <p:sp>
          <p:nvSpPr>
            <p:cNvPr id="1326111" name="Text Box 31"/>
            <p:cNvSpPr txBox="1">
              <a:spLocks noChangeArrowheads="1"/>
            </p:cNvSpPr>
            <p:nvPr/>
          </p:nvSpPr>
          <p:spPr bwMode="gray">
            <a:xfrm>
              <a:off x="4482" y="1117"/>
              <a:ext cx="382" cy="272"/>
            </a:xfrm>
            <a:prstGeom prst="rect">
              <a:avLst/>
            </a:prstGeom>
            <a:noFill/>
            <a:ln>
              <a:noFill/>
            </a:ln>
            <a:effectLst/>
            <a:extLst>
              <a:ext uri="{909E8E84-426E-40DD-AFC4-6F175D3DCCD1}">
                <a14:hiddenFill xmlns:a14="http://schemas.microsoft.com/office/drawing/2010/main">
                  <a:solidFill>
                    <a:srgbClr val="4388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0" lang="en-US" altLang="ko-KR" sz="2000">
                  <a:solidFill>
                    <a:srgbClr val="FFFFFF"/>
                  </a:solidFill>
                  <a:effectLst>
                    <a:outerShdw blurRad="38100" dist="38100" dir="2700000" algn="tl">
                      <a:srgbClr val="C0C0C0"/>
                    </a:outerShdw>
                  </a:effectLst>
                  <a:ea typeface="Gulim" panose="020B0600000101010101" pitchFamily="34" charset="-127"/>
                </a:rPr>
                <a:t>Low</a:t>
              </a:r>
            </a:p>
            <a:p>
              <a:pPr algn="ctr">
                <a:defRPr/>
              </a:pPr>
              <a:r>
                <a:rPr kumimoji="0" lang="en-US" altLang="ko-KR" sz="2000">
                  <a:solidFill>
                    <a:srgbClr val="FFFFFF"/>
                  </a:solidFill>
                  <a:effectLst>
                    <a:outerShdw blurRad="38100" dist="38100" dir="2700000" algn="tl">
                      <a:srgbClr val="C0C0C0"/>
                    </a:outerShdw>
                  </a:effectLst>
                  <a:ea typeface="Gulim" panose="020B0600000101010101" pitchFamily="34" charset="-127"/>
                </a:rPr>
                <a:t>speed</a:t>
              </a:r>
            </a:p>
          </p:txBody>
        </p:sp>
      </p:grpSp>
      <p:grpSp>
        <p:nvGrpSpPr>
          <p:cNvPr id="43022" name="Group 32"/>
          <p:cNvGrpSpPr>
            <a:grpSpLocks/>
          </p:cNvGrpSpPr>
          <p:nvPr/>
        </p:nvGrpSpPr>
        <p:grpSpPr bwMode="auto">
          <a:xfrm>
            <a:off x="55563" y="1420813"/>
            <a:ext cx="1003300" cy="995362"/>
            <a:chOff x="3198" y="210"/>
            <a:chExt cx="408" cy="408"/>
          </a:xfrm>
        </p:grpSpPr>
        <p:sp>
          <p:nvSpPr>
            <p:cNvPr id="43039" name="AutoShape 33"/>
            <p:cNvSpPr>
              <a:spLocks noChangeArrowheads="1"/>
            </p:cNvSpPr>
            <p:nvPr/>
          </p:nvSpPr>
          <p:spPr bwMode="gray">
            <a:xfrm>
              <a:off x="3198" y="210"/>
              <a:ext cx="408" cy="408"/>
            </a:xfrm>
            <a:prstGeom prst="roundRect">
              <a:avLst>
                <a:gd name="adj" fmla="val 11921"/>
              </a:avLst>
            </a:prstGeom>
            <a:gradFill rotWithShape="1">
              <a:gsLst>
                <a:gs pos="0">
                  <a:srgbClr val="4388E3"/>
                </a:gs>
                <a:gs pos="100000">
                  <a:srgbClr val="2F5F9E"/>
                </a:gs>
              </a:gsLst>
              <a:lin ang="5400000" scaled="1"/>
            </a:gradFill>
            <a:ln w="38100">
              <a:solidFill>
                <a:srgbClr val="FF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1326114" name="Freeform 34"/>
            <p:cNvSpPr>
              <a:spLocks/>
            </p:cNvSpPr>
            <p:nvPr/>
          </p:nvSpPr>
          <p:spPr bwMode="gray">
            <a:xfrm>
              <a:off x="3224" y="236"/>
              <a:ext cx="203" cy="204"/>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rgbClr val="4388E3">
                    <a:gamma/>
                    <a:tint val="54510"/>
                    <a:invGamma/>
                  </a:srgbClr>
                </a:gs>
                <a:gs pos="50000">
                  <a:srgbClr val="4388E3">
                    <a:alpha val="0"/>
                  </a:srgbClr>
                </a:gs>
                <a:gs pos="100000">
                  <a:srgbClr val="4388E3">
                    <a:gamma/>
                    <a:tint val="54510"/>
                    <a:invGamma/>
                  </a:srgbClr>
                </a:gs>
              </a:gsLst>
              <a:lin ang="2700000" scaled="1"/>
            </a:gradFill>
            <a:ln>
              <a:noFill/>
            </a:ln>
            <a:extLst>
              <a:ext uri="{91240B29-F687-4F45-9708-019B960494DF}">
                <a14:hiddenLine xmlns:a14="http://schemas.microsoft.com/office/drawing/2010/main" w="0">
                  <a:solidFill>
                    <a:srgbClr val="000000"/>
                  </a:solidFill>
                  <a:prstDash val="solid"/>
                  <a:round/>
                  <a:headEnd/>
                  <a:tailEnd/>
                </a14:hiddenLine>
              </a:ext>
            </a:extLst>
          </p:spPr>
          <p:txBody>
            <a:bodyPr/>
            <a:lstStyle/>
            <a:p>
              <a:pPr algn="ctr" eaLnBrk="1" latinLnBrk="1" hangingPunct="1">
                <a:buFont typeface="Wingdings" panose="05000000000000000000" pitchFamily="2" charset="2"/>
                <a:buNone/>
                <a:defRPr/>
              </a:pPr>
              <a:endParaRPr lang="zh-CN" altLang="en-US"/>
            </a:p>
          </p:txBody>
        </p:sp>
        <p:sp>
          <p:nvSpPr>
            <p:cNvPr id="1326115" name="Text Box 35"/>
            <p:cNvSpPr txBox="1">
              <a:spLocks noChangeArrowheads="1"/>
            </p:cNvSpPr>
            <p:nvPr/>
          </p:nvSpPr>
          <p:spPr bwMode="gray">
            <a:xfrm>
              <a:off x="3222" y="292"/>
              <a:ext cx="356" cy="287"/>
            </a:xfrm>
            <a:prstGeom prst="rect">
              <a:avLst/>
            </a:prstGeom>
            <a:noFill/>
            <a:ln>
              <a:noFill/>
            </a:ln>
            <a:effectLst/>
            <a:extLst>
              <a:ext uri="{909E8E84-426E-40DD-AFC4-6F175D3DCCD1}">
                <a14:hiddenFill xmlns:a14="http://schemas.microsoft.com/office/drawing/2010/main">
                  <a:solidFill>
                    <a:srgbClr val="4388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defRPr/>
              </a:pPr>
              <a:r>
                <a:rPr kumimoji="0" lang="en-US" altLang="ko-KR" sz="2000">
                  <a:solidFill>
                    <a:srgbClr val="FFFFFF"/>
                  </a:solidFill>
                  <a:effectLst>
                    <a:outerShdw blurRad="38100" dist="38100" dir="2700000" algn="tl">
                      <a:srgbClr val="C0C0C0"/>
                    </a:outerShdw>
                  </a:effectLst>
                  <a:ea typeface="Gulim" panose="020B0600000101010101" pitchFamily="34" charset="-127"/>
                </a:rPr>
                <a:t>High</a:t>
              </a:r>
            </a:p>
            <a:p>
              <a:pPr algn="ctr">
                <a:defRPr/>
              </a:pPr>
              <a:r>
                <a:rPr kumimoji="0" lang="en-US" altLang="ko-KR" sz="2000">
                  <a:solidFill>
                    <a:srgbClr val="FFFFFF"/>
                  </a:solidFill>
                  <a:effectLst>
                    <a:outerShdw blurRad="38100" dist="38100" dir="2700000" algn="tl">
                      <a:srgbClr val="C0C0C0"/>
                    </a:outerShdw>
                  </a:effectLst>
                  <a:ea typeface="Gulim" panose="020B0600000101010101" pitchFamily="34" charset="-127"/>
                </a:rPr>
                <a:t>speed</a:t>
              </a:r>
            </a:p>
          </p:txBody>
        </p:sp>
      </p:grpSp>
      <p:sp>
        <p:nvSpPr>
          <p:cNvPr id="43023" name="Text Box 36"/>
          <p:cNvSpPr txBox="1">
            <a:spLocks noChangeArrowheads="1"/>
          </p:cNvSpPr>
          <p:nvPr/>
        </p:nvSpPr>
        <p:spPr bwMode="auto">
          <a:xfrm>
            <a:off x="6105525" y="989013"/>
            <a:ext cx="2016125" cy="627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latinLnBrk="0" hangingPunct="1">
              <a:lnSpc>
                <a:spcPct val="80000"/>
              </a:lnSpc>
              <a:spcBef>
                <a:spcPct val="50000"/>
              </a:spcBef>
              <a:buFontTx/>
              <a:buNone/>
            </a:pPr>
            <a:r>
              <a:rPr kumimoji="0" lang="en-US" altLang="ko-KR" b="1" dirty="0">
                <a:solidFill>
                  <a:schemeClr val="tx2"/>
                </a:solidFill>
                <a:ea typeface="Gulim" panose="020B0600000101010101" pitchFamily="34" charset="-127"/>
              </a:rPr>
              <a:t>LED array</a:t>
            </a:r>
          </a:p>
          <a:p>
            <a:pPr eaLnBrk="1" latinLnBrk="0" hangingPunct="1">
              <a:lnSpc>
                <a:spcPct val="80000"/>
              </a:lnSpc>
              <a:spcBef>
                <a:spcPct val="50000"/>
              </a:spcBef>
              <a:buFontTx/>
              <a:buNone/>
            </a:pPr>
            <a:r>
              <a:rPr kumimoji="0" lang="en-US" altLang="ko-KR" b="1" dirty="0">
                <a:solidFill>
                  <a:schemeClr val="tx2"/>
                </a:solidFill>
                <a:ea typeface="Gulim" panose="020B0600000101010101" pitchFamily="34" charset="-127"/>
              </a:rPr>
              <a:t>(~1Gbps, Keio Univ</a:t>
            </a:r>
            <a:r>
              <a:rPr kumimoji="0" lang="en-US" altLang="ko-KR" b="1" dirty="0" smtClean="0">
                <a:solidFill>
                  <a:schemeClr val="tx2"/>
                </a:solidFill>
                <a:ea typeface="Gulim" panose="020B0600000101010101" pitchFamily="34" charset="-127"/>
              </a:rPr>
              <a:t>.</a:t>
            </a:r>
            <a:r>
              <a:rPr kumimoji="0" lang="zh-CN" altLang="en-US" b="1" dirty="0" smtClean="0">
                <a:solidFill>
                  <a:schemeClr val="tx2"/>
                </a:solidFill>
                <a:ea typeface="Gulim" panose="020B0600000101010101" pitchFamily="34" charset="-127"/>
              </a:rPr>
              <a:t>（</a:t>
            </a:r>
            <a:r>
              <a:rPr lang="zh-CN" altLang="en-US" dirty="0"/>
              <a:t>庆应义塾大学</a:t>
            </a:r>
            <a:r>
              <a:rPr kumimoji="0" lang="zh-CN" altLang="en-US" b="1" dirty="0" smtClean="0">
                <a:solidFill>
                  <a:schemeClr val="tx2"/>
                </a:solidFill>
                <a:ea typeface="Gulim" panose="020B0600000101010101" pitchFamily="34" charset="-127"/>
              </a:rPr>
              <a:t>）</a:t>
            </a:r>
            <a:r>
              <a:rPr kumimoji="0" lang="en-US" altLang="ko-KR" b="1" dirty="0" smtClean="0">
                <a:solidFill>
                  <a:schemeClr val="tx2"/>
                </a:solidFill>
                <a:ea typeface="Gulim" panose="020B0600000101010101" pitchFamily="34" charset="-127"/>
              </a:rPr>
              <a:t>)</a:t>
            </a:r>
            <a:endParaRPr kumimoji="0" lang="en-US" altLang="ko-KR" b="1" dirty="0">
              <a:solidFill>
                <a:schemeClr val="tx2"/>
              </a:solidFill>
              <a:ea typeface="Gulim" panose="020B0600000101010101" pitchFamily="34" charset="-127"/>
            </a:endParaRPr>
          </a:p>
        </p:txBody>
      </p:sp>
      <p:sp>
        <p:nvSpPr>
          <p:cNvPr id="43024" name="Text Box 37"/>
          <p:cNvSpPr txBox="1">
            <a:spLocks noChangeArrowheads="1"/>
          </p:cNvSpPr>
          <p:nvPr/>
        </p:nvSpPr>
        <p:spPr bwMode="auto">
          <a:xfrm>
            <a:off x="920750" y="4837113"/>
            <a:ext cx="1800225"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Audio system</a:t>
            </a:r>
          </a:p>
          <a:p>
            <a:pPr eaLnBrk="1" latinLnBrk="0" hangingPunct="1">
              <a:lnSpc>
                <a:spcPct val="80000"/>
              </a:lnSpc>
              <a:spcBef>
                <a:spcPct val="50000"/>
              </a:spcBef>
              <a:buFontTx/>
              <a:buNone/>
            </a:pPr>
            <a:r>
              <a:rPr kumimoji="0" lang="en-US" altLang="ko-KR" b="1">
                <a:solidFill>
                  <a:schemeClr val="tx2"/>
                </a:solidFill>
                <a:ea typeface="Gulim" panose="020B0600000101010101" pitchFamily="34" charset="-127"/>
              </a:rPr>
              <a:t>(100kbps, Hongkong Univ.)</a:t>
            </a:r>
          </a:p>
        </p:txBody>
      </p:sp>
      <p:sp>
        <p:nvSpPr>
          <p:cNvPr id="43025" name="Rectangle 38"/>
          <p:cNvSpPr>
            <a:spLocks noGrp="1" noChangeArrowheads="1"/>
          </p:cNvSpPr>
          <p:nvPr>
            <p:ph type="title"/>
          </p:nvPr>
        </p:nvSpPr>
        <p:spPr bwMode="auto">
          <a:xfrm>
            <a:off x="92075" y="107950"/>
            <a:ext cx="8153400" cy="50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t>Demonstrations</a:t>
            </a:r>
          </a:p>
        </p:txBody>
      </p:sp>
      <p:pic>
        <p:nvPicPr>
          <p:cNvPr id="43026" name="Picture 39" descr="그림2"/>
          <p:cNvPicPr>
            <a:picLocks noChangeAspect="1" noChangeArrowheads="1"/>
          </p:cNvPicPr>
          <p:nvPr/>
        </p:nvPicPr>
        <p:blipFill>
          <a:blip r:embed="rId2">
            <a:lum bright="18000"/>
            <a:extLst>
              <a:ext uri="{28A0092B-C50C-407E-A947-70E740481C1C}">
                <a14:useLocalDpi xmlns:a14="http://schemas.microsoft.com/office/drawing/2010/main" val="0"/>
              </a:ext>
            </a:extLst>
          </a:blip>
          <a:srcRect/>
          <a:stretch>
            <a:fillRect/>
          </a:stretch>
        </p:blipFill>
        <p:spPr bwMode="auto">
          <a:xfrm>
            <a:off x="4321175" y="5467350"/>
            <a:ext cx="145097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7" name="Picture 40" descr="그림3"/>
          <p:cNvPicPr>
            <a:picLocks noChangeAspect="1" noChangeArrowheads="1"/>
          </p:cNvPicPr>
          <p:nvPr/>
        </p:nvPicPr>
        <p:blipFill>
          <a:blip r:embed="rId3">
            <a:lum bright="18000"/>
            <a:extLst>
              <a:ext uri="{28A0092B-C50C-407E-A947-70E740481C1C}">
                <a14:useLocalDpi xmlns:a14="http://schemas.microsoft.com/office/drawing/2010/main" val="0"/>
              </a:ext>
            </a:extLst>
          </a:blip>
          <a:srcRect/>
          <a:stretch>
            <a:fillRect/>
          </a:stretch>
        </p:blipFill>
        <p:spPr bwMode="auto">
          <a:xfrm>
            <a:off x="1130300" y="3546475"/>
            <a:ext cx="1871663" cy="107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8" name="Picture 41" descr="그림4"/>
          <p:cNvPicPr>
            <a:picLocks noChangeAspect="1" noChangeArrowheads="1"/>
          </p:cNvPicPr>
          <p:nvPr/>
        </p:nvPicPr>
        <p:blipFill>
          <a:blip r:embed="rId4">
            <a:lum bright="18000"/>
            <a:extLst>
              <a:ext uri="{28A0092B-C50C-407E-A947-70E740481C1C}">
                <a14:useLocalDpi xmlns:a14="http://schemas.microsoft.com/office/drawing/2010/main" val="0"/>
              </a:ext>
            </a:extLst>
          </a:blip>
          <a:srcRect/>
          <a:stretch>
            <a:fillRect/>
          </a:stretch>
        </p:blipFill>
        <p:spPr bwMode="auto">
          <a:xfrm>
            <a:off x="1411288" y="1633538"/>
            <a:ext cx="1633537" cy="1068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9" name="Picture 42" descr="그림5"/>
          <p:cNvPicPr>
            <a:picLocks noChangeAspect="1" noChangeArrowheads="1"/>
          </p:cNvPicPr>
          <p:nvPr/>
        </p:nvPicPr>
        <p:blipFill>
          <a:blip r:embed="rId5">
            <a:lum bright="18000"/>
            <a:extLst>
              <a:ext uri="{28A0092B-C50C-407E-A947-70E740481C1C}">
                <a14:useLocalDpi xmlns:a14="http://schemas.microsoft.com/office/drawing/2010/main" val="0"/>
              </a:ext>
            </a:extLst>
          </a:blip>
          <a:srcRect/>
          <a:stretch>
            <a:fillRect/>
          </a:stretch>
        </p:blipFill>
        <p:spPr bwMode="auto">
          <a:xfrm>
            <a:off x="6327775" y="1666875"/>
            <a:ext cx="1657350" cy="1042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0" name="Picture 43" descr="그림6"/>
          <p:cNvPicPr>
            <a:picLocks noChangeAspect="1" noChangeArrowheads="1"/>
          </p:cNvPicPr>
          <p:nvPr/>
        </p:nvPicPr>
        <p:blipFill>
          <a:blip r:embed="rId6">
            <a:lum bright="18000"/>
            <a:extLst>
              <a:ext uri="{28A0092B-C50C-407E-A947-70E740481C1C}">
                <a14:useLocalDpi xmlns:a14="http://schemas.microsoft.com/office/drawing/2010/main" val="0"/>
              </a:ext>
            </a:extLst>
          </a:blip>
          <a:srcRect/>
          <a:stretch>
            <a:fillRect/>
          </a:stretch>
        </p:blipFill>
        <p:spPr bwMode="auto">
          <a:xfrm>
            <a:off x="6986588" y="3600450"/>
            <a:ext cx="1395412"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1" name="Picture 44" descr="그림7"/>
          <p:cNvPicPr>
            <a:picLocks noChangeAspect="1" noChangeArrowheads="1"/>
          </p:cNvPicPr>
          <p:nvPr/>
        </p:nvPicPr>
        <p:blipFill>
          <a:blip r:embed="rId7">
            <a:lum bright="18000"/>
            <a:extLst>
              <a:ext uri="{28A0092B-C50C-407E-A947-70E740481C1C}">
                <a14:useLocalDpi xmlns:a14="http://schemas.microsoft.com/office/drawing/2010/main" val="0"/>
              </a:ext>
            </a:extLst>
          </a:blip>
          <a:srcRect/>
          <a:stretch>
            <a:fillRect/>
          </a:stretch>
        </p:blipFill>
        <p:spPr bwMode="auto">
          <a:xfrm>
            <a:off x="5915025" y="5467350"/>
            <a:ext cx="1344613"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2" name="Picture 45" descr="그림8"/>
          <p:cNvPicPr>
            <a:picLocks noChangeAspect="1" noChangeArrowheads="1"/>
          </p:cNvPicPr>
          <p:nvPr/>
        </p:nvPicPr>
        <p:blipFill>
          <a:blip r:embed="rId8">
            <a:lum bright="18000"/>
            <a:extLst>
              <a:ext uri="{28A0092B-C50C-407E-A947-70E740481C1C}">
                <a14:useLocalDpi xmlns:a14="http://schemas.microsoft.com/office/drawing/2010/main" val="0"/>
              </a:ext>
            </a:extLst>
          </a:blip>
          <a:srcRect/>
          <a:stretch>
            <a:fillRect/>
          </a:stretch>
        </p:blipFill>
        <p:spPr bwMode="auto">
          <a:xfrm>
            <a:off x="7396163" y="5467350"/>
            <a:ext cx="1408112"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3" name="Picture 46" descr="그림1"/>
          <p:cNvPicPr>
            <a:picLocks noChangeAspect="1" noChangeArrowheads="1"/>
          </p:cNvPicPr>
          <p:nvPr/>
        </p:nvPicPr>
        <p:blipFill>
          <a:blip r:embed="rId9">
            <a:lum bright="18000"/>
            <a:extLst>
              <a:ext uri="{28A0092B-C50C-407E-A947-70E740481C1C}">
                <a14:useLocalDpi xmlns:a14="http://schemas.microsoft.com/office/drawing/2010/main" val="0"/>
              </a:ext>
            </a:extLst>
          </a:blip>
          <a:srcRect/>
          <a:stretch>
            <a:fillRect/>
          </a:stretch>
        </p:blipFill>
        <p:spPr bwMode="auto">
          <a:xfrm>
            <a:off x="4033838" y="1482725"/>
            <a:ext cx="695325" cy="129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4" name="Picture 47" descr="그림2"/>
          <p:cNvPicPr>
            <a:picLocks noChangeAspect="1" noChangeArrowheads="1"/>
          </p:cNvPicPr>
          <p:nvPr/>
        </p:nvPicPr>
        <p:blipFill>
          <a:blip r:embed="rId10">
            <a:lum bright="18000"/>
            <a:extLst>
              <a:ext uri="{28A0092B-C50C-407E-A947-70E740481C1C}">
                <a14:useLocalDpi xmlns:a14="http://schemas.microsoft.com/office/drawing/2010/main" val="0"/>
              </a:ext>
            </a:extLst>
          </a:blip>
          <a:srcRect/>
          <a:stretch>
            <a:fillRect/>
          </a:stretch>
        </p:blipFill>
        <p:spPr bwMode="auto">
          <a:xfrm>
            <a:off x="4752975" y="1514475"/>
            <a:ext cx="1023938"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5" name="Picture 48" descr="그림3"/>
          <p:cNvPicPr>
            <a:picLocks noChangeAspect="1" noChangeArrowheads="1"/>
          </p:cNvPicPr>
          <p:nvPr/>
        </p:nvPicPr>
        <p:blipFill>
          <a:blip r:embed="rId11">
            <a:lum bright="18000"/>
            <a:extLst>
              <a:ext uri="{28A0092B-C50C-407E-A947-70E740481C1C}">
                <a14:useLocalDpi xmlns:a14="http://schemas.microsoft.com/office/drawing/2010/main" val="0"/>
              </a:ext>
            </a:extLst>
          </a:blip>
          <a:srcRect/>
          <a:stretch>
            <a:fillRect/>
          </a:stretch>
        </p:blipFill>
        <p:spPr bwMode="auto">
          <a:xfrm>
            <a:off x="3492500" y="3346450"/>
            <a:ext cx="1000125" cy="132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6" name="Picture 49" descr="그림4"/>
          <p:cNvPicPr>
            <a:picLocks noChangeAspect="1" noChangeArrowheads="1"/>
          </p:cNvPicPr>
          <p:nvPr/>
        </p:nvPicPr>
        <p:blipFill>
          <a:blip r:embed="rId12">
            <a:lum bright="18000"/>
            <a:extLst>
              <a:ext uri="{28A0092B-C50C-407E-A947-70E740481C1C}">
                <a14:useLocalDpi xmlns:a14="http://schemas.microsoft.com/office/drawing/2010/main" val="0"/>
              </a:ext>
            </a:extLst>
          </a:blip>
          <a:srcRect/>
          <a:stretch>
            <a:fillRect/>
          </a:stretch>
        </p:blipFill>
        <p:spPr bwMode="auto">
          <a:xfrm>
            <a:off x="5126038" y="3506788"/>
            <a:ext cx="1511300" cy="113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7" name="Picture 50" descr="그림5"/>
          <p:cNvPicPr>
            <a:picLocks noChangeAspect="1" noChangeArrowheads="1"/>
          </p:cNvPicPr>
          <p:nvPr/>
        </p:nvPicPr>
        <p:blipFill>
          <a:blip r:embed="rId13">
            <a:lum bright="18000"/>
            <a:extLst>
              <a:ext uri="{28A0092B-C50C-407E-A947-70E740481C1C}">
                <a14:useLocalDpi xmlns:a14="http://schemas.microsoft.com/office/drawing/2010/main" val="0"/>
              </a:ext>
            </a:extLst>
          </a:blip>
          <a:srcRect/>
          <a:stretch>
            <a:fillRect/>
          </a:stretch>
        </p:blipFill>
        <p:spPr bwMode="auto">
          <a:xfrm>
            <a:off x="1150938" y="5467350"/>
            <a:ext cx="141605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38" name="Picture 51" descr="그림6"/>
          <p:cNvPicPr>
            <a:picLocks noChangeAspect="1" noChangeArrowheads="1"/>
          </p:cNvPicPr>
          <p:nvPr/>
        </p:nvPicPr>
        <p:blipFill>
          <a:blip r:embed="rId14">
            <a:lum bright="18000"/>
            <a:extLst>
              <a:ext uri="{28A0092B-C50C-407E-A947-70E740481C1C}">
                <a14:useLocalDpi xmlns:a14="http://schemas.microsoft.com/office/drawing/2010/main" val="0"/>
              </a:ext>
            </a:extLst>
          </a:blip>
          <a:srcRect/>
          <a:stretch>
            <a:fillRect/>
          </a:stretch>
        </p:blipFill>
        <p:spPr bwMode="auto">
          <a:xfrm>
            <a:off x="2776538" y="5467350"/>
            <a:ext cx="143033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4"/>
          <p:cNvSpPr txBox="1">
            <a:spLocks noChangeArrowheads="1"/>
          </p:cNvSpPr>
          <p:nvPr/>
        </p:nvSpPr>
        <p:spPr bwMode="auto">
          <a:xfrm>
            <a:off x="822325" y="1311275"/>
            <a:ext cx="7013575" cy="438943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latinLnBrk="1">
              <a:spcBef>
                <a:spcPct val="20000"/>
              </a:spcBef>
              <a:buClr>
                <a:schemeClr val="tx1"/>
              </a:buClr>
              <a:buFont typeface="Wingdings" panose="05000000000000000000" pitchFamily="2" charset="2"/>
              <a:buBlip>
                <a:blip r:embed="rId2"/>
              </a:buBlip>
              <a:defRPr kumimoji="1">
                <a:solidFill>
                  <a:schemeClr val="tx1"/>
                </a:solidFill>
                <a:latin typeface="HY헤드라인M" pitchFamily="18" charset="-127"/>
                <a:ea typeface="HY헤드라인M" pitchFamily="18" charset="-127"/>
              </a:defRPr>
            </a:lvl1pPr>
            <a:lvl2pPr marL="742950" indent="-285750" latinLnBrk="1">
              <a:spcBef>
                <a:spcPct val="20000"/>
              </a:spcBef>
              <a:buClr>
                <a:schemeClr val="tx1"/>
              </a:buClr>
              <a:buSzPct val="80000"/>
              <a:buFont typeface="Monotype Sorts" pitchFamily="2" charset="2"/>
              <a:buBlip>
                <a:blip r:embed="rId3"/>
              </a:buBlip>
              <a:defRPr kumimoji="1" sz="1600">
                <a:solidFill>
                  <a:schemeClr val="tx1"/>
                </a:solidFill>
                <a:latin typeface="HY헤드라인M" pitchFamily="18" charset="-127"/>
                <a:ea typeface="HY헤드라인M" pitchFamily="18"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HY헤드라인M" pitchFamily="18" charset="-127"/>
                <a:ea typeface="HY헤드라인M" pitchFamily="18"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HY헤드라인M" pitchFamily="18" charset="-127"/>
                <a:ea typeface="HY헤드라인M" pitchFamily="18" charset="-127"/>
              </a:defRPr>
            </a:lvl4pPr>
            <a:lvl5pPr marL="2057400" indent="-228600" latinLnBrk="1">
              <a:spcBef>
                <a:spcPct val="20000"/>
              </a:spcBef>
              <a:buClr>
                <a:schemeClr val="accent2"/>
              </a:buClr>
              <a:buChar char="•"/>
              <a:defRPr kumimoji="1" sz="1400">
                <a:solidFill>
                  <a:schemeClr val="tx1"/>
                </a:solidFill>
                <a:latin typeface="HY헤드라인M" pitchFamily="18" charset="-127"/>
                <a:ea typeface="HY헤드라인M" pitchFamily="18"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9pPr>
          </a:lstStyle>
          <a:p>
            <a:pPr eaLnBrk="1" hangingPunct="1">
              <a:lnSpc>
                <a:spcPct val="110000"/>
              </a:lnSpc>
              <a:spcBef>
                <a:spcPct val="50000"/>
              </a:spcBef>
              <a:spcAft>
                <a:spcPct val="5000"/>
              </a:spcAft>
              <a:buClrTx/>
              <a:buFontTx/>
              <a:buBlip>
                <a:blip r:embed="rId4"/>
              </a:buBlip>
            </a:pPr>
            <a:r>
              <a:rPr lang="en-US" altLang="ko-KR" sz="2400" dirty="0">
                <a:solidFill>
                  <a:schemeClr val="folHlink"/>
                </a:solidFill>
              </a:rPr>
              <a:t>Part </a:t>
            </a:r>
            <a:r>
              <a:rPr lang="en-US" altLang="ko-KR" sz="2400" dirty="0" smtClean="0">
                <a:solidFill>
                  <a:schemeClr val="folHlink"/>
                </a:solidFill>
              </a:rPr>
              <a:t>1</a:t>
            </a:r>
          </a:p>
          <a:p>
            <a:pPr lvl="1" eaLnBrk="1" hangingPunct="1">
              <a:lnSpc>
                <a:spcPct val="110000"/>
              </a:lnSpc>
              <a:spcBef>
                <a:spcPct val="50000"/>
              </a:spcBef>
              <a:spcAft>
                <a:spcPct val="5000"/>
              </a:spcAft>
              <a:buClrTx/>
              <a:buSzTx/>
              <a:buFontTx/>
              <a:buBlip>
                <a:blip r:embed="rId4"/>
              </a:buBlip>
            </a:pPr>
            <a:r>
              <a:rPr lang="en-US" altLang="ko-KR" sz="2400" dirty="0" smtClean="0">
                <a:solidFill>
                  <a:schemeClr val="folHlink"/>
                </a:solidFill>
              </a:rPr>
              <a:t>VLC introduction</a:t>
            </a:r>
          </a:p>
          <a:p>
            <a:pPr lvl="1" eaLnBrk="1" hangingPunct="1">
              <a:lnSpc>
                <a:spcPct val="110000"/>
              </a:lnSpc>
              <a:spcBef>
                <a:spcPct val="50000"/>
              </a:spcBef>
              <a:spcAft>
                <a:spcPct val="5000"/>
              </a:spcAft>
              <a:buClrTx/>
              <a:buSzTx/>
              <a:buFontTx/>
              <a:buBlip>
                <a:blip r:embed="rId4"/>
              </a:buBlip>
            </a:pPr>
            <a:r>
              <a:rPr lang="en-US" altLang="ko-KR" sz="2400" dirty="0" smtClean="0">
                <a:solidFill>
                  <a:schemeClr val="folHlink"/>
                </a:solidFill>
              </a:rPr>
              <a:t>LED </a:t>
            </a:r>
            <a:r>
              <a:rPr lang="en-US" altLang="ko-KR" sz="2400" dirty="0">
                <a:solidFill>
                  <a:schemeClr val="folHlink"/>
                </a:solidFill>
              </a:rPr>
              <a:t>introduction</a:t>
            </a:r>
          </a:p>
          <a:p>
            <a:pPr lvl="1" eaLnBrk="1" hangingPunct="1">
              <a:lnSpc>
                <a:spcPct val="110000"/>
              </a:lnSpc>
              <a:spcBef>
                <a:spcPct val="50000"/>
              </a:spcBef>
              <a:spcAft>
                <a:spcPct val="5000"/>
              </a:spcAft>
              <a:buClrTx/>
              <a:buSzTx/>
              <a:buFontTx/>
              <a:buBlip>
                <a:blip r:embed="rId4"/>
              </a:buBlip>
            </a:pPr>
            <a:r>
              <a:rPr lang="en-US" altLang="ko-KR" sz="2400" dirty="0">
                <a:solidFill>
                  <a:schemeClr val="folHlink"/>
                </a:solidFill>
              </a:rPr>
              <a:t>VLC potential application</a:t>
            </a:r>
          </a:p>
          <a:p>
            <a:pPr eaLnBrk="1" hangingPunct="1">
              <a:lnSpc>
                <a:spcPct val="110000"/>
              </a:lnSpc>
              <a:spcBef>
                <a:spcPct val="50000"/>
              </a:spcBef>
              <a:spcAft>
                <a:spcPct val="5000"/>
              </a:spcAft>
              <a:buClrTx/>
              <a:buFontTx/>
              <a:buBlip>
                <a:blip r:embed="rId4"/>
              </a:buBlip>
            </a:pPr>
            <a:r>
              <a:rPr lang="en-US" altLang="ko-KR" sz="2400" dirty="0"/>
              <a:t>Part </a:t>
            </a:r>
            <a:r>
              <a:rPr lang="en-US" altLang="ko-KR" sz="2400" dirty="0" smtClean="0"/>
              <a:t>2</a:t>
            </a:r>
            <a:endParaRPr lang="en-US" altLang="ko-KR" sz="2400" dirty="0"/>
          </a:p>
          <a:p>
            <a:pPr lvl="1" eaLnBrk="1" hangingPunct="1">
              <a:lnSpc>
                <a:spcPct val="110000"/>
              </a:lnSpc>
              <a:spcBef>
                <a:spcPct val="50000"/>
              </a:spcBef>
              <a:spcAft>
                <a:spcPct val="5000"/>
              </a:spcAft>
              <a:buClrTx/>
              <a:buSzTx/>
              <a:buFontTx/>
              <a:buBlip>
                <a:blip r:embed="rId4"/>
              </a:buBlip>
            </a:pPr>
            <a:r>
              <a:rPr lang="en-US" altLang="ko-KR" sz="2400" dirty="0"/>
              <a:t>VLC components</a:t>
            </a:r>
          </a:p>
          <a:p>
            <a:pPr lvl="1" eaLnBrk="1" hangingPunct="1">
              <a:lnSpc>
                <a:spcPct val="110000"/>
              </a:lnSpc>
              <a:spcBef>
                <a:spcPct val="50000"/>
              </a:spcBef>
              <a:spcAft>
                <a:spcPct val="5000"/>
              </a:spcAft>
              <a:buClrTx/>
              <a:buSzTx/>
              <a:buFontTx/>
              <a:buBlip>
                <a:blip r:embed="rId4"/>
              </a:buBlip>
            </a:pPr>
            <a:r>
              <a:rPr lang="en-US" altLang="ko-KR" sz="2400" dirty="0"/>
              <a:t>Technical challenges</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5298" name="Rectangle 2"/>
          <p:cNvSpPr>
            <a:spLocks noGrp="1" noChangeArrowheads="1"/>
          </p:cNvSpPr>
          <p:nvPr>
            <p:ph type="title" idx="4294967295"/>
          </p:nvPr>
        </p:nvSpPr>
        <p:spPr/>
        <p:txBody>
          <a:bodyPr/>
          <a:lstStyle/>
          <a:p>
            <a:pPr eaLnBrk="1" hangingPunct="1"/>
            <a:r>
              <a:rPr lang="en-GB" altLang="ko-KR" smtClean="0"/>
              <a:t>Overview</a:t>
            </a:r>
          </a:p>
        </p:txBody>
      </p:sp>
      <p:sp>
        <p:nvSpPr>
          <p:cNvPr id="55299" name="Rectangle 3"/>
          <p:cNvSpPr>
            <a:spLocks noGrp="1" noChangeArrowheads="1"/>
          </p:cNvSpPr>
          <p:nvPr>
            <p:ph type="body" idx="4294967295"/>
          </p:nvPr>
        </p:nvSpPr>
        <p:spPr>
          <a:xfrm>
            <a:off x="1619250" y="1484313"/>
            <a:ext cx="6638925" cy="2733675"/>
          </a:xfrm>
        </p:spPr>
        <p:txBody>
          <a:bodyPr/>
          <a:lstStyle/>
          <a:p>
            <a:pPr eaLnBrk="1" hangingPunct="1"/>
            <a:r>
              <a:rPr lang="en-GB" altLang="ko-KR" dirty="0" smtClean="0"/>
              <a:t>Visible Light Communications</a:t>
            </a:r>
          </a:p>
          <a:p>
            <a:pPr lvl="1" eaLnBrk="1" hangingPunct="1"/>
            <a:r>
              <a:rPr lang="en-GB" altLang="ko-KR" dirty="0" smtClean="0"/>
              <a:t>Transmitter</a:t>
            </a:r>
          </a:p>
          <a:p>
            <a:pPr lvl="1" eaLnBrk="1" hangingPunct="1"/>
            <a:r>
              <a:rPr lang="en-GB" altLang="ko-KR" dirty="0" smtClean="0"/>
              <a:t>Channel</a:t>
            </a:r>
          </a:p>
          <a:p>
            <a:pPr lvl="1" eaLnBrk="1" hangingPunct="1"/>
            <a:r>
              <a:rPr lang="en-GB" altLang="ko-KR" dirty="0" smtClean="0"/>
              <a:t>Receiver</a:t>
            </a:r>
          </a:p>
          <a:p>
            <a:pPr eaLnBrk="1" hangingPunct="1"/>
            <a:r>
              <a:rPr lang="en-GB" altLang="ko-KR" dirty="0" smtClean="0"/>
              <a:t>Technical challenges</a:t>
            </a:r>
          </a:p>
          <a:p>
            <a:pPr lvl="1" eaLnBrk="1" hangingPunct="1"/>
            <a:r>
              <a:rPr lang="en-GB" altLang="ko-KR" dirty="0" smtClean="0"/>
              <a:t>Higher bandwidth</a:t>
            </a:r>
          </a:p>
          <a:p>
            <a:pPr lvl="1" eaLnBrk="1" hangingPunct="1"/>
            <a:r>
              <a:rPr lang="en-GB" altLang="ko-KR" dirty="0" smtClean="0"/>
              <a:t>Enabling mobility and reliability</a:t>
            </a:r>
          </a:p>
        </p:txBody>
      </p:sp>
    </p:spTree>
  </p:cSld>
  <p:clrMapOvr>
    <a:masterClrMapping/>
  </p:clrMapOvr>
  <p:transition advTm="20922"/>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Grp="1" noChangeArrowheads="1"/>
          </p:cNvSpPr>
          <p:nvPr>
            <p:ph type="title"/>
          </p:nvPr>
        </p:nvSpPr>
        <p:spPr bwMode="auto">
          <a:xfrm>
            <a:off x="71438" y="63500"/>
            <a:ext cx="8153400" cy="50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smtClean="0">
                <a:latin typeface="HY헤드라인M" pitchFamily="18" charset="-127"/>
                <a:ea typeface="HY헤드라인M" pitchFamily="18" charset="-127"/>
              </a:rPr>
              <a:t>VLC introduction</a:t>
            </a:r>
          </a:p>
        </p:txBody>
      </p:sp>
      <p:sp>
        <p:nvSpPr>
          <p:cNvPr id="16387" name="Text Box 68"/>
          <p:cNvSpPr txBox="1">
            <a:spLocks noChangeArrowheads="1"/>
          </p:cNvSpPr>
          <p:nvPr/>
        </p:nvSpPr>
        <p:spPr bwMode="auto">
          <a:xfrm>
            <a:off x="298450" y="919163"/>
            <a:ext cx="8377238" cy="567848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latinLnBrk="1">
              <a:spcBef>
                <a:spcPct val="20000"/>
              </a:spcBef>
              <a:buClr>
                <a:schemeClr val="tx1"/>
              </a:buClr>
              <a:buFont typeface="Wingdings" panose="05000000000000000000" pitchFamily="2" charset="2"/>
              <a:buBlip>
                <a:blip r:embed="rId2"/>
              </a:buBlip>
              <a:defRPr kumimoji="1">
                <a:solidFill>
                  <a:schemeClr val="tx1"/>
                </a:solidFill>
                <a:latin typeface="HY헤드라인M" pitchFamily="18" charset="-127"/>
                <a:ea typeface="HY헤드라인M" pitchFamily="18" charset="-127"/>
              </a:defRPr>
            </a:lvl1pPr>
            <a:lvl2pPr marL="742950" indent="-285750" latinLnBrk="1">
              <a:spcBef>
                <a:spcPct val="20000"/>
              </a:spcBef>
              <a:buClr>
                <a:schemeClr val="tx1"/>
              </a:buClr>
              <a:buSzPct val="80000"/>
              <a:buFont typeface="Monotype Sorts" pitchFamily="2" charset="2"/>
              <a:buBlip>
                <a:blip r:embed="rId3"/>
              </a:buBlip>
              <a:defRPr kumimoji="1" sz="1600">
                <a:solidFill>
                  <a:schemeClr val="tx1"/>
                </a:solidFill>
                <a:latin typeface="HY헤드라인M" pitchFamily="18" charset="-127"/>
                <a:ea typeface="HY헤드라인M" pitchFamily="18"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HY헤드라인M" pitchFamily="18" charset="-127"/>
                <a:ea typeface="HY헤드라인M" pitchFamily="18"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HY헤드라인M" pitchFamily="18" charset="-127"/>
                <a:ea typeface="HY헤드라인M" pitchFamily="18" charset="-127"/>
              </a:defRPr>
            </a:lvl4pPr>
            <a:lvl5pPr marL="2057400" indent="-228600" latinLnBrk="1">
              <a:spcBef>
                <a:spcPct val="20000"/>
              </a:spcBef>
              <a:buClr>
                <a:schemeClr val="accent2"/>
              </a:buClr>
              <a:buChar char="•"/>
              <a:defRPr kumimoji="1" sz="1400">
                <a:solidFill>
                  <a:schemeClr val="tx1"/>
                </a:solidFill>
                <a:latin typeface="HY헤드라인M" pitchFamily="18" charset="-127"/>
                <a:ea typeface="HY헤드라인M" pitchFamily="18"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9pPr>
          </a:lstStyle>
          <a:p>
            <a:pPr eaLnBrk="1" hangingPunct="1">
              <a:lnSpc>
                <a:spcPct val="110000"/>
              </a:lnSpc>
              <a:spcBef>
                <a:spcPct val="50000"/>
              </a:spcBef>
              <a:spcAft>
                <a:spcPct val="5000"/>
              </a:spcAft>
              <a:buClrTx/>
              <a:buFontTx/>
              <a:buBlip>
                <a:blip r:embed="rId4"/>
              </a:buBlip>
            </a:pPr>
            <a:r>
              <a:rPr lang="en-US" altLang="ko-KR" sz="2000" b="1" dirty="0">
                <a:solidFill>
                  <a:srgbClr val="000000"/>
                </a:solidFill>
                <a:latin typeface="Arial" panose="020B0604020202020204" pitchFamily="34" charset="0"/>
              </a:rPr>
              <a:t>VLC (Visible Light Communication)</a:t>
            </a:r>
          </a:p>
          <a:p>
            <a:pPr eaLnBrk="1" hangingPunct="1">
              <a:lnSpc>
                <a:spcPct val="110000"/>
              </a:lnSpc>
              <a:spcBef>
                <a:spcPct val="50000"/>
              </a:spcBef>
              <a:spcAft>
                <a:spcPct val="5000"/>
              </a:spcAft>
              <a:buClrTx/>
              <a:buFontTx/>
              <a:buNone/>
            </a:pPr>
            <a:r>
              <a:rPr lang="en-US" altLang="ko-KR" sz="800" dirty="0">
                <a:solidFill>
                  <a:srgbClr val="000000"/>
                </a:solidFill>
                <a:latin typeface="Arial" panose="020B0604020202020204" pitchFamily="34" charset="0"/>
              </a:rPr>
              <a:t>	</a:t>
            </a:r>
            <a:r>
              <a:rPr lang="en-US" altLang="ko-KR" sz="1800" dirty="0">
                <a:solidFill>
                  <a:srgbClr val="000000"/>
                </a:solidFill>
                <a:latin typeface="Arial" panose="020B0604020202020204" pitchFamily="34" charset="0"/>
              </a:rPr>
              <a:t>: </a:t>
            </a:r>
            <a:r>
              <a:rPr lang="en-US" altLang="ko-KR" sz="1800" b="1" dirty="0">
                <a:solidFill>
                  <a:srgbClr val="000000"/>
                </a:solidFill>
                <a:latin typeface="Arial" panose="020B0604020202020204" pitchFamily="34" charset="0"/>
              </a:rPr>
              <a:t>New communication technology using “</a:t>
            </a:r>
            <a:r>
              <a:rPr lang="en-US" altLang="ko-KR" sz="1800" b="1" dirty="0">
                <a:solidFill>
                  <a:srgbClr val="FF0000"/>
                </a:solidFill>
                <a:latin typeface="Arial" panose="020B0604020202020204" pitchFamily="34" charset="0"/>
              </a:rPr>
              <a:t>V</a:t>
            </a:r>
            <a:r>
              <a:rPr lang="en-US" altLang="ko-KR" sz="1800" b="1" dirty="0">
                <a:solidFill>
                  <a:schemeClr val="accent2"/>
                </a:solidFill>
                <a:latin typeface="Arial" panose="020B0604020202020204" pitchFamily="34" charset="0"/>
              </a:rPr>
              <a:t>isible </a:t>
            </a:r>
            <a:r>
              <a:rPr lang="en-US" altLang="ko-KR" sz="1800" b="1" dirty="0">
                <a:solidFill>
                  <a:srgbClr val="FF0000"/>
                </a:solidFill>
                <a:latin typeface="Arial" panose="020B0604020202020204" pitchFamily="34" charset="0"/>
              </a:rPr>
              <a:t>L</a:t>
            </a:r>
            <a:r>
              <a:rPr lang="en-US" altLang="ko-KR" sz="1800" b="1" dirty="0">
                <a:solidFill>
                  <a:schemeClr val="accent2"/>
                </a:solidFill>
                <a:latin typeface="Arial" panose="020B0604020202020204" pitchFamily="34" charset="0"/>
              </a:rPr>
              <a:t>ight</a:t>
            </a:r>
            <a:r>
              <a:rPr lang="en-US" altLang="ko-KR" sz="1800" b="1" dirty="0">
                <a:solidFill>
                  <a:srgbClr val="000000"/>
                </a:solidFill>
                <a:latin typeface="Arial" panose="020B0604020202020204" pitchFamily="34" charset="0"/>
              </a:rPr>
              <a:t>”. </a:t>
            </a:r>
          </a:p>
          <a:p>
            <a:pPr eaLnBrk="1" hangingPunct="1">
              <a:lnSpc>
                <a:spcPct val="130000"/>
              </a:lnSpc>
              <a:spcBef>
                <a:spcPct val="50000"/>
              </a:spcBef>
              <a:spcAft>
                <a:spcPct val="5000"/>
              </a:spcAft>
              <a:buClrTx/>
              <a:buFontTx/>
              <a:buBlip>
                <a:blip r:embed="rId4"/>
              </a:buBlip>
            </a:pPr>
            <a:r>
              <a:rPr lang="en-US" altLang="ko-KR" sz="2000" b="1" dirty="0">
                <a:solidFill>
                  <a:srgbClr val="000000"/>
                </a:solidFill>
                <a:latin typeface="Arial" panose="020B0604020202020204" pitchFamily="34" charset="0"/>
              </a:rPr>
              <a:t>Visible Light </a:t>
            </a:r>
          </a:p>
          <a:p>
            <a:pPr eaLnBrk="1" hangingPunct="1">
              <a:lnSpc>
                <a:spcPct val="130000"/>
              </a:lnSpc>
              <a:spcBef>
                <a:spcPct val="50000"/>
              </a:spcBef>
              <a:spcAft>
                <a:spcPct val="5000"/>
              </a:spcAft>
              <a:buClrTx/>
              <a:buFontTx/>
              <a:buNone/>
            </a:pPr>
            <a:r>
              <a:rPr lang="en-US" altLang="ko-KR" dirty="0">
                <a:solidFill>
                  <a:srgbClr val="000000"/>
                </a:solidFill>
                <a:latin typeface="Arial" panose="020B0604020202020204" pitchFamily="34" charset="0"/>
              </a:rPr>
              <a:t>	</a:t>
            </a:r>
            <a:r>
              <a:rPr lang="en-US" altLang="ko-KR" sz="1800" dirty="0">
                <a:solidFill>
                  <a:srgbClr val="000000"/>
                </a:solidFill>
                <a:latin typeface="Arial" panose="020B0604020202020204" pitchFamily="34" charset="0"/>
              </a:rPr>
              <a:t>: </a:t>
            </a:r>
            <a:r>
              <a:rPr lang="en-US" altLang="ko-KR" sz="1800" b="1" dirty="0">
                <a:solidFill>
                  <a:srgbClr val="000000"/>
                </a:solidFill>
                <a:latin typeface="Arial" panose="020B0604020202020204" pitchFamily="34" charset="0"/>
              </a:rPr>
              <a:t>Wavelength between </a:t>
            </a:r>
            <a:r>
              <a:rPr lang="en-US" altLang="ko-KR" sz="1800" b="1" dirty="0">
                <a:solidFill>
                  <a:srgbClr val="0000FF"/>
                </a:solidFill>
                <a:latin typeface="Arial" panose="020B0604020202020204" pitchFamily="34" charset="0"/>
              </a:rPr>
              <a:t>~400nm (</a:t>
            </a:r>
            <a:r>
              <a:rPr lang="en-US" altLang="ko-KR" sz="1800" b="1" dirty="0" smtClean="0">
                <a:solidFill>
                  <a:srgbClr val="0000FF"/>
                </a:solidFill>
                <a:latin typeface="Arial" panose="020B0604020202020204" pitchFamily="34" charset="0"/>
              </a:rPr>
              <a:t>750THz</a:t>
            </a:r>
            <a:r>
              <a:rPr lang="zh-CN" altLang="en-US" sz="1800" b="1" dirty="0" smtClean="0">
                <a:solidFill>
                  <a:srgbClr val="0000FF"/>
                </a:solidFill>
                <a:latin typeface="Arial" panose="020B0604020202020204" pitchFamily="34" charset="0"/>
              </a:rPr>
              <a:t>，</a:t>
            </a:r>
            <a:r>
              <a:rPr lang="en-US" altLang="zh-CN" sz="1800" b="1" dirty="0" smtClean="0">
                <a:solidFill>
                  <a:srgbClr val="0000FF"/>
                </a:solidFill>
                <a:latin typeface="Arial" panose="020B0604020202020204" pitchFamily="34" charset="0"/>
              </a:rPr>
              <a:t>purple</a:t>
            </a:r>
            <a:r>
              <a:rPr lang="en-US" altLang="ko-KR" sz="1800" b="1" dirty="0" smtClean="0">
                <a:solidFill>
                  <a:srgbClr val="0000FF"/>
                </a:solidFill>
                <a:latin typeface="Arial" panose="020B0604020202020204" pitchFamily="34" charset="0"/>
              </a:rPr>
              <a:t>)</a:t>
            </a:r>
            <a:r>
              <a:rPr lang="en-US" altLang="ko-KR" sz="1800" b="1" dirty="0" smtClean="0">
                <a:solidFill>
                  <a:srgbClr val="000000"/>
                </a:solidFill>
                <a:latin typeface="Arial" panose="020B0604020202020204" pitchFamily="34" charset="0"/>
              </a:rPr>
              <a:t> </a:t>
            </a:r>
            <a:r>
              <a:rPr lang="en-US" altLang="ko-KR" sz="1800" b="1" dirty="0">
                <a:solidFill>
                  <a:srgbClr val="000000"/>
                </a:solidFill>
                <a:latin typeface="Arial" panose="020B0604020202020204" pitchFamily="34" charset="0"/>
              </a:rPr>
              <a:t>and </a:t>
            </a:r>
            <a:r>
              <a:rPr lang="en-US" altLang="ko-KR" sz="1800" b="1" dirty="0">
                <a:solidFill>
                  <a:srgbClr val="0000FF"/>
                </a:solidFill>
                <a:latin typeface="Arial" panose="020B0604020202020204" pitchFamily="34" charset="0"/>
              </a:rPr>
              <a:t>~700nm (</a:t>
            </a:r>
            <a:r>
              <a:rPr lang="en-US" altLang="ko-KR" sz="1800" b="1" dirty="0" smtClean="0">
                <a:solidFill>
                  <a:srgbClr val="0000FF"/>
                </a:solidFill>
                <a:latin typeface="Arial" panose="020B0604020202020204" pitchFamily="34" charset="0"/>
              </a:rPr>
              <a:t>428THz</a:t>
            </a:r>
            <a:r>
              <a:rPr lang="zh-CN" altLang="en-US" sz="1800" b="1" dirty="0" smtClean="0">
                <a:solidFill>
                  <a:srgbClr val="0000FF"/>
                </a:solidFill>
                <a:latin typeface="Arial" panose="020B0604020202020204" pitchFamily="34" charset="0"/>
              </a:rPr>
              <a:t>，</a:t>
            </a:r>
            <a:r>
              <a:rPr lang="en-US" altLang="zh-CN" sz="1800" b="1" dirty="0" smtClean="0">
                <a:solidFill>
                  <a:srgbClr val="0000FF"/>
                </a:solidFill>
                <a:latin typeface="Arial" panose="020B0604020202020204" pitchFamily="34" charset="0"/>
              </a:rPr>
              <a:t>red</a:t>
            </a:r>
            <a:r>
              <a:rPr lang="en-US" altLang="ko-KR" sz="1800" b="1" dirty="0" smtClean="0">
                <a:solidFill>
                  <a:srgbClr val="0000FF"/>
                </a:solidFill>
                <a:latin typeface="Arial" panose="020B0604020202020204" pitchFamily="34" charset="0"/>
              </a:rPr>
              <a:t>)</a:t>
            </a:r>
            <a:endParaRPr lang="en-US" altLang="ko-KR" sz="1800" b="1" dirty="0">
              <a:solidFill>
                <a:srgbClr val="0000FF"/>
              </a:solidFill>
              <a:latin typeface="Arial" panose="020B0604020202020204" pitchFamily="34" charset="0"/>
            </a:endParaRPr>
          </a:p>
        </p:txBody>
      </p:sp>
      <p:pic>
        <p:nvPicPr>
          <p:cNvPr id="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7443" y="3501221"/>
            <a:ext cx="6242384" cy="2406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pPr eaLnBrk="1" hangingPunct="1"/>
            <a:r>
              <a:rPr lang="en-GB" altLang="ko-KR" smtClean="0"/>
              <a:t>VLC Sources</a:t>
            </a:r>
          </a:p>
        </p:txBody>
      </p:sp>
      <p:sp>
        <p:nvSpPr>
          <p:cNvPr id="56323" name="Rectangle 3"/>
          <p:cNvSpPr>
            <a:spLocks noGrp="1" noChangeArrowheads="1"/>
          </p:cNvSpPr>
          <p:nvPr>
            <p:ph type="body" sz="half" idx="4294967295"/>
          </p:nvPr>
        </p:nvSpPr>
        <p:spPr>
          <a:xfrm>
            <a:off x="1266824" y="1557338"/>
            <a:ext cx="3762375" cy="1344612"/>
          </a:xfrm>
        </p:spPr>
        <p:txBody>
          <a:bodyPr/>
          <a:lstStyle/>
          <a:p>
            <a:pPr eaLnBrk="1" hangingPunct="1"/>
            <a:r>
              <a:rPr lang="en-GB" altLang="ko-KR" sz="1800" dirty="0" smtClean="0"/>
              <a:t>Blue LED &amp; Phosphor</a:t>
            </a:r>
            <a:r>
              <a:rPr lang="en-US" altLang="ko-KR" sz="1800" dirty="0" smtClean="0"/>
              <a:t>(</a:t>
            </a:r>
            <a:r>
              <a:rPr lang="zh-CN" altLang="en-US" sz="1800" dirty="0"/>
              <a:t>磷光体</a:t>
            </a:r>
            <a:r>
              <a:rPr lang="en-US" altLang="ko-KR" sz="1800" dirty="0" smtClean="0"/>
              <a:t>)</a:t>
            </a:r>
            <a:endParaRPr lang="en-GB" altLang="ko-KR" sz="1800" dirty="0" smtClean="0"/>
          </a:p>
          <a:p>
            <a:pPr lvl="1" eaLnBrk="1" hangingPunct="1"/>
            <a:r>
              <a:rPr lang="en-GB" altLang="ko-KR" sz="1400" dirty="0" smtClean="0"/>
              <a:t>Low cost</a:t>
            </a:r>
          </a:p>
          <a:p>
            <a:pPr lvl="1" eaLnBrk="1" hangingPunct="1"/>
            <a:r>
              <a:rPr lang="en-GB" altLang="ko-KR" sz="1400" dirty="0" smtClean="0"/>
              <a:t>Phosphor limits bandwidth</a:t>
            </a:r>
          </a:p>
          <a:p>
            <a:pPr lvl="1" eaLnBrk="1" hangingPunct="1"/>
            <a:r>
              <a:rPr lang="en-GB" altLang="ko-KR" sz="1400" dirty="0" smtClean="0"/>
              <a:t>Modulation can cause colour shift</a:t>
            </a:r>
          </a:p>
        </p:txBody>
      </p:sp>
      <p:sp>
        <p:nvSpPr>
          <p:cNvPr id="56324" name="Rectangle 4"/>
          <p:cNvSpPr>
            <a:spLocks noGrp="1" noChangeArrowheads="1"/>
          </p:cNvSpPr>
          <p:nvPr>
            <p:ph type="body" sz="half" idx="4294967295"/>
          </p:nvPr>
        </p:nvSpPr>
        <p:spPr>
          <a:xfrm>
            <a:off x="5029200" y="1557338"/>
            <a:ext cx="3622675" cy="1676400"/>
          </a:xfrm>
        </p:spPr>
        <p:txBody>
          <a:bodyPr/>
          <a:lstStyle/>
          <a:p>
            <a:pPr eaLnBrk="1" hangingPunct="1"/>
            <a:r>
              <a:rPr lang="en-GB" altLang="ko-KR" sz="1800" dirty="0" smtClean="0"/>
              <a:t>RGB triplet</a:t>
            </a:r>
          </a:p>
          <a:p>
            <a:pPr lvl="1" eaLnBrk="1" hangingPunct="1"/>
            <a:r>
              <a:rPr lang="en-GB" altLang="ko-KR" sz="1400" dirty="0" smtClean="0"/>
              <a:t>Higher cost</a:t>
            </a:r>
          </a:p>
          <a:p>
            <a:pPr lvl="1" eaLnBrk="1" hangingPunct="1"/>
            <a:r>
              <a:rPr lang="en-GB" altLang="ko-KR" sz="1400" dirty="0" smtClean="0"/>
              <a:t>Potentially higher bandwidth</a:t>
            </a:r>
          </a:p>
          <a:p>
            <a:pPr lvl="1" eaLnBrk="1" hangingPunct="1"/>
            <a:r>
              <a:rPr lang="en-GB" altLang="ko-KR" sz="1400" dirty="0" smtClean="0"/>
              <a:t>Potential for WDM (</a:t>
            </a:r>
            <a:r>
              <a:rPr lang="zh-CN" altLang="en-US" sz="1400" dirty="0"/>
              <a:t>波分复用</a:t>
            </a:r>
            <a:r>
              <a:rPr lang="en-GB" altLang="ko-KR" sz="1400" dirty="0" smtClean="0"/>
              <a:t>)</a:t>
            </a:r>
          </a:p>
          <a:p>
            <a:pPr lvl="1" eaLnBrk="1" hangingPunct="1"/>
            <a:r>
              <a:rPr lang="en-GB" altLang="ko-KR" sz="1400" dirty="0" smtClean="0"/>
              <a:t>Modulation without colour shift</a:t>
            </a:r>
          </a:p>
        </p:txBody>
      </p:sp>
      <p:graphicFrame>
        <p:nvGraphicFramePr>
          <p:cNvPr id="56325" name="Object 5"/>
          <p:cNvGraphicFramePr>
            <a:graphicFrameLocks noGrp="1" noChangeAspect="1"/>
          </p:cNvGraphicFramePr>
          <p:nvPr>
            <p:ph idx="4294967295"/>
          </p:nvPr>
        </p:nvGraphicFramePr>
        <p:xfrm>
          <a:off x="1547813" y="3500438"/>
          <a:ext cx="6691312" cy="2333625"/>
        </p:xfrm>
        <a:graphic>
          <a:graphicData uri="http://schemas.openxmlformats.org/presentationml/2006/ole">
            <mc:AlternateContent xmlns:mc="http://schemas.openxmlformats.org/markup-compatibility/2006">
              <mc:Choice xmlns:v="urn:schemas-microsoft-com:vml" Requires="v">
                <p:oleObj spid="_x0000_s56395" name="Drawing" r:id="rId3" imgW="2725585" imgH="936019" progId="FLW3Drawing">
                  <p:embed/>
                </p:oleObj>
              </mc:Choice>
              <mc:Fallback>
                <p:oleObj name="Drawing" r:id="rId3" imgW="2725585" imgH="936019" progId="FLW3Drawing">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500438"/>
                        <a:ext cx="6691312"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6326" name="Text Box 6"/>
          <p:cNvSpPr txBox="1">
            <a:spLocks noChangeArrowheads="1"/>
          </p:cNvSpPr>
          <p:nvPr/>
        </p:nvSpPr>
        <p:spPr bwMode="auto">
          <a:xfrm>
            <a:off x="1514475" y="5949950"/>
            <a:ext cx="2697163"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57263">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defTabSz="957263">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defTabSz="957263">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defTabSz="957263">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defTabSz="957263">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defTabSz="957263"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defTabSz="957263"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defTabSz="957263"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defTabSz="957263"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lnSpc>
                <a:spcPts val="2750"/>
              </a:lnSpc>
              <a:buClrTx/>
              <a:buFontTx/>
              <a:buNone/>
            </a:pPr>
            <a:r>
              <a:rPr kumimoji="0" lang="en-GB" altLang="ko-KR">
                <a:solidFill>
                  <a:schemeClr val="tx1"/>
                </a:solidFill>
                <a:latin typeface="Arial" panose="020B0604020202020204" pitchFamily="34" charset="0"/>
                <a:ea typeface="Gulim" panose="020B0600000101010101" pitchFamily="34" charset="-127"/>
              </a:rPr>
              <a:t>Single chip LED spectrum</a:t>
            </a:r>
          </a:p>
        </p:txBody>
      </p:sp>
      <p:sp>
        <p:nvSpPr>
          <p:cNvPr id="56327" name="Text Box 7"/>
          <p:cNvSpPr txBox="1">
            <a:spLocks noChangeArrowheads="1"/>
          </p:cNvSpPr>
          <p:nvPr/>
        </p:nvSpPr>
        <p:spPr bwMode="auto">
          <a:xfrm>
            <a:off x="5368925" y="5949950"/>
            <a:ext cx="2057400"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defTabSz="957263">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defTabSz="957263">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defTabSz="957263">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defTabSz="957263">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defTabSz="957263">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defTabSz="957263"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defTabSz="957263"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defTabSz="957263"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defTabSz="957263"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lnSpc>
                <a:spcPts val="2750"/>
              </a:lnSpc>
              <a:buClrTx/>
              <a:buFontTx/>
              <a:buNone/>
            </a:pPr>
            <a:r>
              <a:rPr kumimoji="0" lang="en-GB" altLang="ko-KR">
                <a:solidFill>
                  <a:schemeClr val="tx1"/>
                </a:solidFill>
                <a:latin typeface="Arial" panose="020B0604020202020204" pitchFamily="34" charset="0"/>
                <a:ea typeface="Gulim" panose="020B0600000101010101" pitchFamily="34" charset="-127"/>
              </a:rPr>
              <a:t>RGB LED spectrum</a:t>
            </a:r>
          </a:p>
        </p:txBody>
      </p:sp>
      <p:pic>
        <p:nvPicPr>
          <p:cNvPr id="5632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338" y="2852738"/>
            <a:ext cx="1397000" cy="118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advTm="656"/>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179388" y="476250"/>
            <a:ext cx="8642350" cy="566738"/>
          </a:xfrm>
          <a:noFill/>
        </p:spPr>
        <p:txBody>
          <a:bodyPr/>
          <a:lstStyle/>
          <a:p>
            <a:pPr eaLnBrk="1" hangingPunct="1"/>
            <a:r>
              <a:rPr lang="en-GB" altLang="ko-KR" sz="2000" b="1" smtClean="0">
                <a:solidFill>
                  <a:schemeClr val="tx1"/>
                </a:solidFill>
              </a:rPr>
              <a:t>LED Modulation</a:t>
            </a:r>
          </a:p>
        </p:txBody>
      </p:sp>
      <p:sp>
        <p:nvSpPr>
          <p:cNvPr id="57347" name="Rectangle 3"/>
          <p:cNvSpPr>
            <a:spLocks noGrp="1" noChangeArrowheads="1"/>
          </p:cNvSpPr>
          <p:nvPr>
            <p:ph type="body" idx="4294967295"/>
          </p:nvPr>
        </p:nvSpPr>
        <p:spPr>
          <a:xfrm>
            <a:off x="468313" y="1285875"/>
            <a:ext cx="8675687" cy="703263"/>
          </a:xfrm>
        </p:spPr>
        <p:txBody>
          <a:bodyPr/>
          <a:lstStyle/>
          <a:p>
            <a:pPr eaLnBrk="1" hangingPunct="1"/>
            <a:r>
              <a:rPr lang="en-GB" altLang="ko-KR" sz="1600" b="1" dirty="0" err="1" smtClean="0"/>
              <a:t>Opto</a:t>
            </a:r>
            <a:r>
              <a:rPr lang="en-GB" altLang="ko-KR" sz="1600" b="1" dirty="0" smtClean="0"/>
              <a:t>-electronic response</a:t>
            </a:r>
          </a:p>
        </p:txBody>
      </p:sp>
      <p:sp>
        <p:nvSpPr>
          <p:cNvPr id="57348" name="Text Box 6"/>
          <p:cNvSpPr txBox="1">
            <a:spLocks noChangeArrowheads="1"/>
          </p:cNvSpPr>
          <p:nvPr/>
        </p:nvSpPr>
        <p:spPr bwMode="auto">
          <a:xfrm>
            <a:off x="7956550" y="6237288"/>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0"/>
              </a:spcBef>
              <a:buClrTx/>
              <a:buFontTx/>
              <a:buNone/>
            </a:pPr>
            <a:r>
              <a:rPr kumimoji="0" lang="en-GB" altLang="ko-KR" sz="1400">
                <a:latin typeface="Arial" panose="020B0604020202020204" pitchFamily="34" charset="0"/>
                <a:ea typeface="Gulim" panose="020B0600000101010101" pitchFamily="34" charset="-127"/>
                <a:cs typeface="Arial" panose="020B0604020202020204" pitchFamily="34" charset="0"/>
              </a:rPr>
              <a:t>Page 5</a:t>
            </a:r>
          </a:p>
        </p:txBody>
      </p:sp>
      <p:pic>
        <p:nvPicPr>
          <p:cNvPr id="57349"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11638" y="1557338"/>
            <a:ext cx="4392612" cy="34861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735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3357563"/>
            <a:ext cx="1079500" cy="1008062"/>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7351" name="Text Box 12"/>
          <p:cNvSpPr txBox="1">
            <a:spLocks noChangeArrowheads="1"/>
          </p:cNvSpPr>
          <p:nvPr/>
        </p:nvSpPr>
        <p:spPr bwMode="auto">
          <a:xfrm>
            <a:off x="4500563" y="5229225"/>
            <a:ext cx="4140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600" b="1">
                <a:latin typeface="Arial" panose="020B0604020202020204" pitchFamily="34" charset="0"/>
                <a:ea typeface="Gulim" panose="020B0600000101010101" pitchFamily="34" charset="-127"/>
                <a:cs typeface="Arial" panose="020B0604020202020204" pitchFamily="34" charset="0"/>
              </a:rPr>
              <a:t>Measured LED small-signal bandwidth</a:t>
            </a:r>
          </a:p>
        </p:txBody>
      </p:sp>
      <p:pic>
        <p:nvPicPr>
          <p:cNvPr id="57352" name="Picture 1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00113" y="1773238"/>
            <a:ext cx="2736850" cy="145573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7353" name="Text Box 14"/>
          <p:cNvSpPr txBox="1">
            <a:spLocks noChangeArrowheads="1"/>
          </p:cNvSpPr>
          <p:nvPr/>
        </p:nvSpPr>
        <p:spPr bwMode="auto">
          <a:xfrm>
            <a:off x="755650" y="4508500"/>
            <a:ext cx="15128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600" b="1" dirty="0" err="1">
                <a:latin typeface="Arial" panose="020B0604020202020204" pitchFamily="34" charset="0"/>
                <a:ea typeface="Gulim" panose="020B0600000101010101" pitchFamily="34" charset="-127"/>
                <a:cs typeface="Arial" panose="020B0604020202020204" pitchFamily="34" charset="0"/>
              </a:rPr>
              <a:t>Luxeon</a:t>
            </a:r>
            <a:r>
              <a:rPr kumimoji="0" lang="en-GB" altLang="ko-KR" sz="1600" b="1" dirty="0">
                <a:latin typeface="Arial" panose="020B0604020202020204" pitchFamily="34" charset="0"/>
                <a:ea typeface="Gulim" panose="020B0600000101010101" pitchFamily="34" charset="-127"/>
                <a:cs typeface="Arial" panose="020B0604020202020204" pitchFamily="34" charset="0"/>
              </a:rPr>
              <a:t> LED</a:t>
            </a:r>
          </a:p>
        </p:txBody>
      </p:sp>
      <p:sp>
        <p:nvSpPr>
          <p:cNvPr id="57354" name="Text Box 15"/>
          <p:cNvSpPr txBox="1">
            <a:spLocks noChangeArrowheads="1"/>
          </p:cNvSpPr>
          <p:nvPr/>
        </p:nvSpPr>
        <p:spPr bwMode="auto">
          <a:xfrm>
            <a:off x="2339975" y="3429000"/>
            <a:ext cx="1439863"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0"/>
              </a:spcBef>
              <a:buClrTx/>
              <a:buFontTx/>
              <a:buNone/>
            </a:pPr>
            <a:r>
              <a:rPr kumimoji="0" lang="en-GB" altLang="ko-KR" sz="1400" b="1" i="1">
                <a:latin typeface="Arial" panose="020B0604020202020204" pitchFamily="34" charset="0"/>
                <a:ea typeface="Gulim" panose="020B0600000101010101" pitchFamily="34" charset="-127"/>
                <a:cs typeface="Arial" panose="020B0604020202020204" pitchFamily="34" charset="0"/>
              </a:rPr>
              <a:t>R</a:t>
            </a:r>
            <a:r>
              <a:rPr kumimoji="0" lang="en-GB" altLang="ko-KR" sz="1400" b="1" baseline="-25000">
                <a:latin typeface="Arial" panose="020B0604020202020204" pitchFamily="34" charset="0"/>
                <a:ea typeface="Gulim" panose="020B0600000101010101" pitchFamily="34" charset="-127"/>
                <a:cs typeface="Arial" panose="020B0604020202020204" pitchFamily="34" charset="0"/>
              </a:rPr>
              <a:t>s</a:t>
            </a:r>
            <a:r>
              <a:rPr kumimoji="0" lang="en-GB" altLang="ko-KR" sz="1400" b="1">
                <a:latin typeface="Arial" panose="020B0604020202020204" pitchFamily="34" charset="0"/>
                <a:ea typeface="Gulim" panose="020B0600000101010101" pitchFamily="34" charset="-127"/>
                <a:cs typeface="Arial" panose="020B0604020202020204" pitchFamily="34" charset="0"/>
              </a:rPr>
              <a:t> = 0.9727 </a:t>
            </a:r>
            <a:r>
              <a:rPr kumimoji="0" lang="en-GB" altLang="ko-KR" sz="1400" b="1">
                <a:latin typeface="Arial" panose="020B0604020202020204" pitchFamily="34" charset="0"/>
                <a:ea typeface="Gulim" panose="020B0600000101010101" pitchFamily="34" charset="-127"/>
                <a:cs typeface="Arial" panose="020B0604020202020204" pitchFamily="34" charset="0"/>
                <a:sym typeface="Symbol" panose="05050102010706020507" pitchFamily="18" charset="2"/>
              </a:rPr>
              <a:t></a:t>
            </a:r>
          </a:p>
          <a:p>
            <a:pPr eaLnBrk="1" hangingPunct="1">
              <a:spcBef>
                <a:spcPct val="0"/>
              </a:spcBef>
              <a:buClrTx/>
              <a:buFontTx/>
              <a:buNone/>
            </a:pPr>
            <a:r>
              <a:rPr kumimoji="0" lang="en-GB" altLang="ko-KR" sz="1400" b="1" i="1">
                <a:latin typeface="Arial" panose="020B0604020202020204" pitchFamily="34" charset="0"/>
                <a:ea typeface="Gulim" panose="020B0600000101010101" pitchFamily="34" charset="-127"/>
                <a:cs typeface="Arial" panose="020B0604020202020204" pitchFamily="34" charset="0"/>
              </a:rPr>
              <a:t>L</a:t>
            </a:r>
            <a:r>
              <a:rPr kumimoji="0" lang="en-GB" altLang="ko-KR" sz="1400" b="1">
                <a:latin typeface="Arial" panose="020B0604020202020204" pitchFamily="34" charset="0"/>
                <a:ea typeface="Gulim" panose="020B0600000101010101" pitchFamily="34" charset="-127"/>
                <a:cs typeface="Arial" panose="020B0604020202020204" pitchFamily="34" charset="0"/>
              </a:rPr>
              <a:t> = 33.342 nH</a:t>
            </a:r>
          </a:p>
          <a:p>
            <a:pPr eaLnBrk="1" hangingPunct="1">
              <a:spcBef>
                <a:spcPct val="0"/>
              </a:spcBef>
              <a:buClrTx/>
              <a:buFontTx/>
              <a:buNone/>
            </a:pPr>
            <a:r>
              <a:rPr kumimoji="0" lang="en-GB" altLang="ko-KR" sz="1400" b="1" i="1">
                <a:latin typeface="Arial" panose="020B0604020202020204" pitchFamily="34" charset="0"/>
                <a:ea typeface="Gulim" panose="020B0600000101010101" pitchFamily="34" charset="-127"/>
                <a:cs typeface="Arial" panose="020B0604020202020204" pitchFamily="34" charset="0"/>
              </a:rPr>
              <a:t>C</a:t>
            </a:r>
            <a:r>
              <a:rPr kumimoji="0" lang="en-GB" altLang="ko-KR" sz="1400" b="1" baseline="-25000">
                <a:latin typeface="Arial" panose="020B0604020202020204" pitchFamily="34" charset="0"/>
                <a:ea typeface="Gulim" panose="020B0600000101010101" pitchFamily="34" charset="-127"/>
                <a:cs typeface="Arial" panose="020B0604020202020204" pitchFamily="34" charset="0"/>
              </a:rPr>
              <a:t>s</a:t>
            </a:r>
            <a:r>
              <a:rPr kumimoji="0" lang="en-GB" altLang="ko-KR" sz="1400" b="1">
                <a:latin typeface="Arial" panose="020B0604020202020204" pitchFamily="34" charset="0"/>
                <a:ea typeface="Gulim" panose="020B0600000101010101" pitchFamily="34" charset="-127"/>
                <a:cs typeface="Arial" panose="020B0604020202020204" pitchFamily="34" charset="0"/>
              </a:rPr>
              <a:t> = 2.8 nF</a:t>
            </a:r>
          </a:p>
          <a:p>
            <a:pPr eaLnBrk="1" hangingPunct="1">
              <a:spcBef>
                <a:spcPct val="0"/>
              </a:spcBef>
              <a:buClrTx/>
              <a:buFontTx/>
              <a:buNone/>
            </a:pPr>
            <a:r>
              <a:rPr kumimoji="0" lang="de-DE" altLang="ko-KR" sz="1400" b="1" i="1">
                <a:latin typeface="Arial" panose="020B0604020202020204" pitchFamily="34" charset="0"/>
                <a:ea typeface="Gulim" panose="020B0600000101010101" pitchFamily="34" charset="-127"/>
                <a:cs typeface="Arial" panose="020B0604020202020204" pitchFamily="34" charset="0"/>
              </a:rPr>
              <a:t>C</a:t>
            </a:r>
            <a:r>
              <a:rPr kumimoji="0" lang="de-DE" altLang="ko-KR" sz="1400" b="1" baseline="-25000">
                <a:latin typeface="Arial" panose="020B0604020202020204" pitchFamily="34" charset="0"/>
                <a:ea typeface="Gulim" panose="020B0600000101010101" pitchFamily="34" charset="-127"/>
                <a:cs typeface="Arial" panose="020B0604020202020204" pitchFamily="34" charset="0"/>
              </a:rPr>
              <a:t>d</a:t>
            </a:r>
            <a:r>
              <a:rPr kumimoji="0" lang="de-DE" altLang="ko-KR" sz="1400" b="1">
                <a:latin typeface="Arial" panose="020B0604020202020204" pitchFamily="34" charset="0"/>
                <a:ea typeface="Gulim" panose="020B0600000101010101" pitchFamily="34" charset="-127"/>
                <a:cs typeface="Arial" panose="020B0604020202020204" pitchFamily="34" charset="0"/>
              </a:rPr>
              <a:t> = 2.567 nF</a:t>
            </a:r>
          </a:p>
          <a:p>
            <a:pPr eaLnBrk="1" hangingPunct="1">
              <a:spcBef>
                <a:spcPct val="0"/>
              </a:spcBef>
              <a:buClrTx/>
              <a:buFontTx/>
              <a:buNone/>
            </a:pPr>
            <a:r>
              <a:rPr kumimoji="0" lang="de-DE" altLang="ko-KR" sz="1400" b="1" i="1">
                <a:latin typeface="Arial" panose="020B0604020202020204" pitchFamily="34" charset="0"/>
                <a:ea typeface="Gulim" panose="020B0600000101010101" pitchFamily="34" charset="-127"/>
                <a:cs typeface="Arial" panose="020B0604020202020204" pitchFamily="34" charset="0"/>
              </a:rPr>
              <a:t>tt</a:t>
            </a:r>
            <a:r>
              <a:rPr kumimoji="0" lang="de-DE" altLang="ko-KR" sz="1400" b="1">
                <a:latin typeface="Arial" panose="020B0604020202020204" pitchFamily="34" charset="0"/>
                <a:ea typeface="Gulim" panose="020B0600000101010101" pitchFamily="34" charset="-127"/>
                <a:cs typeface="Arial" panose="020B0604020202020204" pitchFamily="34" charset="0"/>
              </a:rPr>
              <a:t> = 1.09 ns</a:t>
            </a:r>
            <a:endParaRPr kumimoji="0" lang="en-GB" altLang="ko-KR" sz="1400" b="1">
              <a:latin typeface="Arial" panose="020B0604020202020204" pitchFamily="34" charset="0"/>
              <a:ea typeface="Gulim" panose="020B0600000101010101" pitchFamily="34" charset="-127"/>
              <a:cs typeface="Arial" panose="020B0604020202020204" pitchFamily="34" charset="0"/>
            </a:endParaRPr>
          </a:p>
        </p:txBody>
      </p:sp>
      <p:sp>
        <p:nvSpPr>
          <p:cNvPr id="57355" name="Text Box 16"/>
          <p:cNvSpPr txBox="1">
            <a:spLocks noChangeArrowheads="1"/>
          </p:cNvSpPr>
          <p:nvPr/>
        </p:nvSpPr>
        <p:spPr bwMode="auto">
          <a:xfrm>
            <a:off x="1331913" y="2852738"/>
            <a:ext cx="1728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400" b="1">
                <a:solidFill>
                  <a:srgbClr val="0033CC"/>
                </a:solidFill>
                <a:latin typeface="Arial" panose="020B0604020202020204" pitchFamily="34" charset="0"/>
                <a:ea typeface="Gulim" panose="020B0600000101010101" pitchFamily="34" charset="-127"/>
                <a:cs typeface="Arial" panose="020B0604020202020204" pitchFamily="34" charset="0"/>
              </a:rPr>
              <a:t>SPICE Model</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a:xfrm>
            <a:off x="179388" y="404813"/>
            <a:ext cx="8642350" cy="638175"/>
          </a:xfrm>
        </p:spPr>
        <p:txBody>
          <a:bodyPr/>
          <a:lstStyle/>
          <a:p>
            <a:pPr eaLnBrk="1" hangingPunct="1"/>
            <a:r>
              <a:rPr lang="en-GB" altLang="ko-KR" b="1" smtClean="0">
                <a:solidFill>
                  <a:schemeClr val="tx1"/>
                </a:solidFill>
              </a:rPr>
              <a:t>Improvement of LED response</a:t>
            </a:r>
          </a:p>
        </p:txBody>
      </p:sp>
      <p:sp>
        <p:nvSpPr>
          <p:cNvPr id="58371" name="Rectangle 3"/>
          <p:cNvSpPr>
            <a:spLocks noGrp="1" noChangeArrowheads="1"/>
          </p:cNvSpPr>
          <p:nvPr>
            <p:ph type="body" idx="4294967295"/>
          </p:nvPr>
        </p:nvSpPr>
        <p:spPr>
          <a:xfrm>
            <a:off x="468313" y="1285875"/>
            <a:ext cx="8207375" cy="558800"/>
          </a:xfrm>
        </p:spPr>
        <p:txBody>
          <a:bodyPr/>
          <a:lstStyle/>
          <a:p>
            <a:pPr eaLnBrk="1" hangingPunct="1"/>
            <a:r>
              <a:rPr lang="en-GB" altLang="ko-KR" sz="1600" b="1" smtClean="0"/>
              <a:t>Using blue-response only (blue filtering)</a:t>
            </a:r>
          </a:p>
        </p:txBody>
      </p:sp>
      <p:sp>
        <p:nvSpPr>
          <p:cNvPr id="58372" name="Text Box 6"/>
          <p:cNvSpPr txBox="1">
            <a:spLocks noChangeArrowheads="1"/>
          </p:cNvSpPr>
          <p:nvPr/>
        </p:nvSpPr>
        <p:spPr bwMode="auto">
          <a:xfrm>
            <a:off x="7956550" y="6237288"/>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0"/>
              </a:spcBef>
              <a:buClrTx/>
              <a:buFontTx/>
              <a:buNone/>
            </a:pPr>
            <a:r>
              <a:rPr kumimoji="0" lang="en-GB" altLang="ko-KR" sz="1400">
                <a:latin typeface="Arial" panose="020B0604020202020204" pitchFamily="34" charset="0"/>
                <a:ea typeface="Gulim" panose="020B0600000101010101" pitchFamily="34" charset="-127"/>
                <a:cs typeface="Arial" panose="020B0604020202020204" pitchFamily="34" charset="0"/>
              </a:rPr>
              <a:t>Page 10</a:t>
            </a:r>
          </a:p>
        </p:txBody>
      </p:sp>
      <p:grpSp>
        <p:nvGrpSpPr>
          <p:cNvPr id="58373" name="Group 8"/>
          <p:cNvGrpSpPr>
            <a:grpSpLocks/>
          </p:cNvGrpSpPr>
          <p:nvPr/>
        </p:nvGrpSpPr>
        <p:grpSpPr bwMode="auto">
          <a:xfrm>
            <a:off x="755650" y="1917700"/>
            <a:ext cx="3529013" cy="2160588"/>
            <a:chOff x="612" y="1207"/>
            <a:chExt cx="1950" cy="1271"/>
          </a:xfrm>
        </p:grpSpPr>
        <p:grpSp>
          <p:nvGrpSpPr>
            <p:cNvPr id="58386" name="Group 9"/>
            <p:cNvGrpSpPr>
              <a:grpSpLocks/>
            </p:cNvGrpSpPr>
            <p:nvPr/>
          </p:nvGrpSpPr>
          <p:grpSpPr bwMode="auto">
            <a:xfrm>
              <a:off x="612" y="1207"/>
              <a:ext cx="1950" cy="1271"/>
              <a:chOff x="612" y="1207"/>
              <a:chExt cx="1815" cy="1126"/>
            </a:xfrm>
          </p:grpSpPr>
          <p:pic>
            <p:nvPicPr>
              <p:cNvPr id="58388" name="Picture 10"/>
              <p:cNvPicPr>
                <a:picLocks noChangeAspect="1" noChangeArrowheads="1"/>
              </p:cNvPicPr>
              <p:nvPr/>
            </p:nvPicPr>
            <p:blipFill>
              <a:blip r:embed="rId2" cstate="print">
                <a:lum contrast="12000"/>
                <a:extLst>
                  <a:ext uri="{28A0092B-C50C-407E-A947-70E740481C1C}">
                    <a14:useLocalDpi xmlns:a14="http://schemas.microsoft.com/office/drawing/2010/main" val="0"/>
                  </a:ext>
                </a:extLst>
              </a:blip>
              <a:srcRect/>
              <a:stretch>
                <a:fillRect/>
              </a:stretch>
            </p:blipFill>
            <p:spPr bwMode="auto">
              <a:xfrm>
                <a:off x="612" y="1207"/>
                <a:ext cx="1815" cy="112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8389" name="Line 11"/>
              <p:cNvSpPr>
                <a:spLocks noChangeShapeType="1"/>
              </p:cNvSpPr>
              <p:nvPr/>
            </p:nvSpPr>
            <p:spPr bwMode="auto">
              <a:xfrm>
                <a:off x="1066" y="1389"/>
                <a:ext cx="0" cy="771"/>
              </a:xfrm>
              <a:prstGeom prst="line">
                <a:avLst/>
              </a:prstGeom>
              <a:noFill/>
              <a:ln w="9525">
                <a:solidFill>
                  <a:srgbClr val="2117E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0" name="Line 12"/>
              <p:cNvSpPr>
                <a:spLocks noChangeShapeType="1"/>
              </p:cNvSpPr>
              <p:nvPr/>
            </p:nvSpPr>
            <p:spPr bwMode="auto">
              <a:xfrm>
                <a:off x="1247" y="1389"/>
                <a:ext cx="0" cy="590"/>
              </a:xfrm>
              <a:prstGeom prst="line">
                <a:avLst/>
              </a:prstGeom>
              <a:noFill/>
              <a:ln w="9525">
                <a:solidFill>
                  <a:srgbClr val="2117E3"/>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91" name="Line 13"/>
              <p:cNvSpPr>
                <a:spLocks noChangeShapeType="1"/>
              </p:cNvSpPr>
              <p:nvPr/>
            </p:nvSpPr>
            <p:spPr bwMode="auto">
              <a:xfrm>
                <a:off x="1066" y="1434"/>
                <a:ext cx="181" cy="0"/>
              </a:xfrm>
              <a:prstGeom prst="line">
                <a:avLst/>
              </a:prstGeom>
              <a:noFill/>
              <a:ln w="9525">
                <a:solidFill>
                  <a:srgbClr val="2117E3"/>
                </a:solidFill>
                <a:round/>
                <a:headEnd type="arrow" w="sm" len="sm"/>
                <a:tailEnd type="arrow" w="sm" len="sm"/>
              </a:ln>
              <a:extLst>
                <a:ext uri="{909E8E84-426E-40DD-AFC4-6F175D3DCCD1}">
                  <a14:hiddenFill xmlns:a14="http://schemas.microsoft.com/office/drawing/2010/main">
                    <a:noFill/>
                  </a14:hiddenFill>
                </a:ext>
              </a:extLst>
            </p:spPr>
            <p:txBody>
              <a:bodyPr/>
              <a:lstStyle/>
              <a:p>
                <a:endParaRPr lang="zh-CN" altLang="en-US"/>
              </a:p>
            </p:txBody>
          </p:sp>
        </p:grpSp>
        <p:pic>
          <p:nvPicPr>
            <p:cNvPr id="58387"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3" y="1298"/>
              <a:ext cx="499" cy="466"/>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grpSp>
      <p:pic>
        <p:nvPicPr>
          <p:cNvPr id="58374" name="Picture 15"/>
          <p:cNvPicPr>
            <a:picLocks noChangeAspect="1" noChangeArrowheads="1"/>
          </p:cNvPicPr>
          <p:nvPr/>
        </p:nvPicPr>
        <p:blipFill>
          <a:blip r:embed="rId4">
            <a:clrChange>
              <a:clrFrom>
                <a:srgbClr val="FFFFFF"/>
              </a:clrFrom>
              <a:clrTo>
                <a:srgbClr val="FFFFFF">
                  <a:alpha val="0"/>
                </a:srgbClr>
              </a:clrTo>
            </a:clrChange>
            <a:lum bright="100000" contrast="-52000"/>
            <a:extLst>
              <a:ext uri="{28A0092B-C50C-407E-A947-70E740481C1C}">
                <a14:useLocalDpi xmlns:a14="http://schemas.microsoft.com/office/drawing/2010/main" val="0"/>
              </a:ext>
            </a:extLst>
          </a:blip>
          <a:srcRect/>
          <a:stretch>
            <a:fillRect/>
          </a:stretch>
        </p:blipFill>
        <p:spPr bwMode="auto">
          <a:xfrm>
            <a:off x="4859338" y="3160713"/>
            <a:ext cx="3167062"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5" name="Picture 16"/>
          <p:cNvPicPr>
            <a:picLocks noChangeAspect="1" noChangeArrowheads="1"/>
          </p:cNvPicPr>
          <p:nvPr/>
        </p:nvPicPr>
        <p:blipFill>
          <a:blip r:embed="rId5">
            <a:clrChange>
              <a:clrFrom>
                <a:srgbClr val="FEFEFE"/>
              </a:clrFrom>
              <a:clrTo>
                <a:srgbClr val="FEFEFE">
                  <a:alpha val="0"/>
                </a:srgbClr>
              </a:clrTo>
            </a:clrChange>
            <a:lum bright="100000" contrast="2000"/>
            <a:grayscl/>
            <a:extLst>
              <a:ext uri="{28A0092B-C50C-407E-A947-70E740481C1C}">
                <a14:useLocalDpi xmlns:a14="http://schemas.microsoft.com/office/drawing/2010/main" val="0"/>
              </a:ext>
            </a:extLst>
          </a:blip>
          <a:srcRect/>
          <a:stretch>
            <a:fillRect/>
          </a:stretch>
        </p:blipFill>
        <p:spPr bwMode="auto">
          <a:xfrm>
            <a:off x="4859338" y="1773238"/>
            <a:ext cx="316865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6" name="AutoShape 17"/>
          <p:cNvSpPr>
            <a:spLocks noChangeArrowheads="1"/>
          </p:cNvSpPr>
          <p:nvPr/>
        </p:nvSpPr>
        <p:spPr bwMode="auto">
          <a:xfrm>
            <a:off x="6300788" y="2781300"/>
            <a:ext cx="288925" cy="360363"/>
          </a:xfrm>
          <a:prstGeom prst="downArrow">
            <a:avLst>
              <a:gd name="adj1" fmla="val 46157"/>
              <a:gd name="adj2" fmla="val 39560"/>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endParaRPr kumimoji="0" lang="en-US" altLang="zh-CN" sz="2800">
              <a:latin typeface="Times New Roman" panose="02020603050405020304" pitchFamily="18" charset="0"/>
            </a:endParaRPr>
          </a:p>
        </p:txBody>
      </p:sp>
      <p:sp>
        <p:nvSpPr>
          <p:cNvPr id="58377" name="Text Box 18"/>
          <p:cNvSpPr txBox="1">
            <a:spLocks noChangeArrowheads="1"/>
          </p:cNvSpPr>
          <p:nvPr/>
        </p:nvSpPr>
        <p:spPr bwMode="auto">
          <a:xfrm>
            <a:off x="7399338" y="1908175"/>
            <a:ext cx="576262" cy="284163"/>
          </a:xfrm>
          <a:prstGeom prst="rect">
            <a:avLst/>
          </a:prstGeom>
          <a:solidFill>
            <a:srgbClr val="3333FF"/>
          </a:solidFill>
          <a:ln w="9525">
            <a:solidFill>
              <a:srgbClr val="3333FF"/>
            </a:solidFill>
            <a:miter lim="800000"/>
            <a:headEnd/>
            <a:tailEnd/>
          </a:ln>
        </p:spPr>
        <p:txBody>
          <a:bodyPr lIns="0" r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200">
                <a:latin typeface="Arial" panose="020B0604020202020204" pitchFamily="34" charset="0"/>
                <a:ea typeface="Gulim" panose="020B0600000101010101" pitchFamily="34" charset="-127"/>
                <a:cs typeface="Arial" panose="020B0604020202020204" pitchFamily="34" charset="0"/>
              </a:rPr>
              <a:t>~130 ns</a:t>
            </a:r>
          </a:p>
        </p:txBody>
      </p:sp>
      <p:sp>
        <p:nvSpPr>
          <p:cNvPr id="58378" name="Text Box 19"/>
          <p:cNvSpPr txBox="1">
            <a:spLocks noChangeArrowheads="1"/>
          </p:cNvSpPr>
          <p:nvPr/>
        </p:nvSpPr>
        <p:spPr bwMode="auto">
          <a:xfrm>
            <a:off x="7451725" y="3286125"/>
            <a:ext cx="504825" cy="284163"/>
          </a:xfrm>
          <a:prstGeom prst="rect">
            <a:avLst/>
          </a:prstGeom>
          <a:solidFill>
            <a:srgbClr val="3333FF"/>
          </a:solidFill>
          <a:ln w="9525">
            <a:solidFill>
              <a:srgbClr val="3333FF"/>
            </a:solidFill>
            <a:miter lim="800000"/>
            <a:headEnd/>
            <a:tailEnd/>
          </a:ln>
        </p:spPr>
        <p:txBody>
          <a:bodyPr lIns="0" r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200">
                <a:latin typeface="Arial" panose="020B0604020202020204" pitchFamily="34" charset="0"/>
                <a:ea typeface="Gulim" panose="020B0600000101010101" pitchFamily="34" charset="-127"/>
                <a:cs typeface="Arial" panose="020B0604020202020204" pitchFamily="34" charset="0"/>
              </a:rPr>
              <a:t>~25 ns</a:t>
            </a:r>
          </a:p>
        </p:txBody>
      </p:sp>
      <p:sp>
        <p:nvSpPr>
          <p:cNvPr id="58379" name="Line 20"/>
          <p:cNvSpPr>
            <a:spLocks noChangeShapeType="1"/>
          </p:cNvSpPr>
          <p:nvPr/>
        </p:nvSpPr>
        <p:spPr bwMode="auto">
          <a:xfrm flipH="1">
            <a:off x="7451725" y="2205038"/>
            <a:ext cx="144463" cy="144462"/>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0" name="Line 21"/>
          <p:cNvSpPr>
            <a:spLocks noChangeShapeType="1"/>
          </p:cNvSpPr>
          <p:nvPr/>
        </p:nvSpPr>
        <p:spPr bwMode="auto">
          <a:xfrm flipH="1">
            <a:off x="7437438" y="3582988"/>
            <a:ext cx="215900" cy="215900"/>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81" name="Text Box 22"/>
          <p:cNvSpPr txBox="1">
            <a:spLocks noChangeArrowheads="1"/>
          </p:cNvSpPr>
          <p:nvPr/>
        </p:nvSpPr>
        <p:spPr bwMode="auto">
          <a:xfrm>
            <a:off x="971550" y="4149725"/>
            <a:ext cx="3240088"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600" b="1">
                <a:latin typeface="Arial" panose="020B0604020202020204" pitchFamily="34" charset="0"/>
                <a:ea typeface="Gulim" panose="020B0600000101010101" pitchFamily="34" charset="-127"/>
                <a:cs typeface="Arial" panose="020B0604020202020204" pitchFamily="34" charset="0"/>
              </a:rPr>
              <a:t>Measured optical spectrum</a:t>
            </a:r>
          </a:p>
        </p:txBody>
      </p:sp>
      <p:sp>
        <p:nvSpPr>
          <p:cNvPr id="58382" name="Text Box 23"/>
          <p:cNvSpPr txBox="1">
            <a:spLocks noChangeArrowheads="1"/>
          </p:cNvSpPr>
          <p:nvPr/>
        </p:nvSpPr>
        <p:spPr bwMode="auto">
          <a:xfrm>
            <a:off x="4859338" y="4149725"/>
            <a:ext cx="31686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600" b="1">
                <a:latin typeface="Arial" panose="020B0604020202020204" pitchFamily="34" charset="0"/>
                <a:ea typeface="Gulim" panose="020B0600000101010101" pitchFamily="34" charset="-127"/>
                <a:cs typeface="Arial" panose="020B0604020202020204" pitchFamily="34" charset="0"/>
              </a:rPr>
              <a:t>Measured impulse response</a:t>
            </a:r>
          </a:p>
        </p:txBody>
      </p:sp>
      <p:sp>
        <p:nvSpPr>
          <p:cNvPr id="58383" name="Rectangle 24"/>
          <p:cNvSpPr>
            <a:spLocks noChangeArrowheads="1"/>
          </p:cNvSpPr>
          <p:nvPr/>
        </p:nvSpPr>
        <p:spPr bwMode="auto">
          <a:xfrm>
            <a:off x="1476375" y="4652963"/>
            <a:ext cx="719931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r>
              <a:rPr kumimoji="0" lang="en-GB" altLang="ko-KR" sz="1200" b="1"/>
              <a:t>Issue: Only 10% of signal power is recovered</a:t>
            </a:r>
          </a:p>
          <a:p>
            <a:pPr eaLnBrk="1" hangingPunct="1">
              <a:buFontTx/>
              <a:buNone/>
            </a:pPr>
            <a:r>
              <a:rPr kumimoji="0" lang="en-GB" altLang="ko-KR" sz="1200" b="1"/>
              <a:t>	</a:t>
            </a:r>
            <a:r>
              <a:rPr kumimoji="0" lang="en-GB" altLang="ko-KR" sz="1200" b="1">
                <a:sym typeface="Symbol" panose="05050102010706020507" pitchFamily="18" charset="2"/>
              </a:rPr>
              <a:t> Reducing SNR, link distance</a:t>
            </a:r>
          </a:p>
          <a:p>
            <a:pPr eaLnBrk="1" hangingPunct="1"/>
            <a:r>
              <a:rPr kumimoji="0" lang="en-GB" altLang="ko-KR" sz="1200" b="1"/>
              <a:t>LEDs with more blue energy [1] could be used to gain more filtered power, however the balance of white colour is shifted </a:t>
            </a:r>
            <a:endParaRPr kumimoji="0" lang="en-GB" altLang="ko-KR" sz="1200" b="1">
              <a:sym typeface="Symbol" panose="05050102010706020507" pitchFamily="18" charset="2"/>
            </a:endParaRPr>
          </a:p>
        </p:txBody>
      </p:sp>
      <p:sp>
        <p:nvSpPr>
          <p:cNvPr id="58384" name="Text Box 25"/>
          <p:cNvSpPr txBox="1">
            <a:spLocks noChangeArrowheads="1"/>
          </p:cNvSpPr>
          <p:nvPr/>
        </p:nvSpPr>
        <p:spPr bwMode="auto">
          <a:xfrm>
            <a:off x="6011863" y="3357563"/>
            <a:ext cx="863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200" b="1">
                <a:latin typeface="Arial" panose="020B0604020202020204" pitchFamily="34" charset="0"/>
                <a:ea typeface="Gulim" panose="020B0600000101010101" pitchFamily="34" charset="-127"/>
                <a:cs typeface="Arial" panose="020B0604020202020204" pitchFamily="34" charset="0"/>
              </a:rPr>
              <a:t>Blue filtering</a:t>
            </a:r>
          </a:p>
        </p:txBody>
      </p:sp>
      <p:sp>
        <p:nvSpPr>
          <p:cNvPr id="58385" name="Text Box 26"/>
          <p:cNvSpPr txBox="1">
            <a:spLocks noChangeArrowheads="1"/>
          </p:cNvSpPr>
          <p:nvPr/>
        </p:nvSpPr>
        <p:spPr bwMode="auto">
          <a:xfrm>
            <a:off x="2411413" y="5949950"/>
            <a:ext cx="532923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0"/>
              </a:spcBef>
              <a:buClrTx/>
              <a:buFontTx/>
              <a:buNone/>
            </a:pPr>
            <a:r>
              <a:rPr kumimoji="0" lang="en-GB" altLang="ko-KR" sz="1100">
                <a:latin typeface="Arial" panose="020B0604020202020204" pitchFamily="34" charset="0"/>
                <a:ea typeface="Gulim" panose="020B0600000101010101" pitchFamily="34" charset="-127"/>
                <a:cs typeface="Arial" panose="020B0604020202020204" pitchFamily="34" charset="0"/>
              </a:rPr>
              <a:t>[1] Grubor, J., et al., "Wireless high-speed data transmission with phosphorescent white-light LEDs", Proc. ECOC 07 (PDS 3.6), pp. 1-2. ECO [06.11], 16-20 Sep. 2007, Berlin, Germany</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179388" y="404813"/>
            <a:ext cx="8785225" cy="638175"/>
          </a:xfrm>
        </p:spPr>
        <p:txBody>
          <a:bodyPr/>
          <a:lstStyle/>
          <a:p>
            <a:pPr eaLnBrk="1" hangingPunct="1"/>
            <a:r>
              <a:rPr lang="en-GB" altLang="ko-KR" b="1" smtClean="0">
                <a:solidFill>
                  <a:schemeClr val="tx1"/>
                </a:solidFill>
              </a:rPr>
              <a:t>Improvement of channel response</a:t>
            </a:r>
          </a:p>
        </p:txBody>
      </p:sp>
      <p:sp>
        <p:nvSpPr>
          <p:cNvPr id="59395" name="Rectangle 3"/>
          <p:cNvSpPr>
            <a:spLocks noGrp="1" noChangeArrowheads="1"/>
          </p:cNvSpPr>
          <p:nvPr>
            <p:ph type="body" idx="4294967295"/>
          </p:nvPr>
        </p:nvSpPr>
        <p:spPr>
          <a:xfrm>
            <a:off x="468313" y="1285875"/>
            <a:ext cx="8229600" cy="847725"/>
          </a:xfrm>
        </p:spPr>
        <p:txBody>
          <a:bodyPr/>
          <a:lstStyle/>
          <a:p>
            <a:pPr eaLnBrk="1" hangingPunct="1"/>
            <a:r>
              <a:rPr lang="en-GB" altLang="ko-KR" sz="1600" b="1" smtClean="0"/>
              <a:t>Receiver equalisation</a:t>
            </a:r>
          </a:p>
        </p:txBody>
      </p:sp>
      <p:sp>
        <p:nvSpPr>
          <p:cNvPr id="59396" name="Text Box 6"/>
          <p:cNvSpPr txBox="1">
            <a:spLocks noChangeArrowheads="1"/>
          </p:cNvSpPr>
          <p:nvPr/>
        </p:nvSpPr>
        <p:spPr bwMode="auto">
          <a:xfrm>
            <a:off x="7956550" y="6237288"/>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0"/>
              </a:spcBef>
              <a:buClrTx/>
              <a:buFontTx/>
              <a:buNone/>
            </a:pPr>
            <a:r>
              <a:rPr kumimoji="0" lang="en-GB" altLang="ko-KR" sz="1400">
                <a:latin typeface="Arial" panose="020B0604020202020204" pitchFamily="34" charset="0"/>
                <a:ea typeface="Gulim" panose="020B0600000101010101" pitchFamily="34" charset="-127"/>
                <a:cs typeface="Arial" panose="020B0604020202020204" pitchFamily="34" charset="0"/>
              </a:rPr>
              <a:t>Page 11</a:t>
            </a:r>
          </a:p>
        </p:txBody>
      </p:sp>
      <p:pic>
        <p:nvPicPr>
          <p:cNvPr id="59397" name="Picture 8"/>
          <p:cNvPicPr>
            <a:picLocks noChangeAspect="1" noChangeArrowheads="1"/>
          </p:cNvPicPr>
          <p:nvPr/>
        </p:nvPicPr>
        <p:blipFill>
          <a:blip r:embed="rId2">
            <a:clrChange>
              <a:clrFrom>
                <a:srgbClr val="FFFFFF"/>
              </a:clrFrom>
              <a:clrTo>
                <a:srgbClr val="FFFFFF">
                  <a:alpha val="0"/>
                </a:srgbClr>
              </a:clrTo>
            </a:clrChange>
            <a:lum bright="100000" contrast="-34000"/>
            <a:extLst>
              <a:ext uri="{28A0092B-C50C-407E-A947-70E740481C1C}">
                <a14:useLocalDpi xmlns:a14="http://schemas.microsoft.com/office/drawing/2010/main" val="0"/>
              </a:ext>
            </a:extLst>
          </a:blip>
          <a:srcRect/>
          <a:stretch>
            <a:fillRect/>
          </a:stretch>
        </p:blipFill>
        <p:spPr bwMode="auto">
          <a:xfrm>
            <a:off x="852488" y="2000250"/>
            <a:ext cx="3730625"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9"/>
          <p:cNvPicPr>
            <a:picLocks noChangeAspect="1" noChangeArrowheads="1"/>
          </p:cNvPicPr>
          <p:nvPr/>
        </p:nvPicPr>
        <p:blipFill>
          <a:blip r:embed="rId3">
            <a:clrChange>
              <a:clrFrom>
                <a:srgbClr val="FFFFFF"/>
              </a:clrFrom>
              <a:clrTo>
                <a:srgbClr val="FFFFFF">
                  <a:alpha val="0"/>
                </a:srgbClr>
              </a:clrTo>
            </a:clrChange>
            <a:lum bright="100000" contrast="14000"/>
            <a:extLst>
              <a:ext uri="{28A0092B-C50C-407E-A947-70E740481C1C}">
                <a14:useLocalDpi xmlns:a14="http://schemas.microsoft.com/office/drawing/2010/main" val="0"/>
              </a:ext>
            </a:extLst>
          </a:blip>
          <a:srcRect/>
          <a:stretch>
            <a:fillRect/>
          </a:stretch>
        </p:blipFill>
        <p:spPr bwMode="auto">
          <a:xfrm>
            <a:off x="4643438" y="2001838"/>
            <a:ext cx="3810000" cy="315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0"/>
          <p:cNvPicPr>
            <a:picLocks noChangeAspect="1" noChangeArrowheads="1"/>
          </p:cNvPicPr>
          <p:nvPr/>
        </p:nvPicPr>
        <p:blipFill>
          <a:blip r:embed="rId4" cstate="print">
            <a:clrChange>
              <a:clrFrom>
                <a:srgbClr val="FFFFFF"/>
              </a:clrFrom>
              <a:clrTo>
                <a:srgbClr val="FFFFFF">
                  <a:alpha val="0"/>
                </a:srgbClr>
              </a:clrTo>
            </a:clrChange>
            <a:lum bright="100000" contrast="100000"/>
            <a:extLst>
              <a:ext uri="{28A0092B-C50C-407E-A947-70E740481C1C}">
                <a14:useLocalDpi xmlns:a14="http://schemas.microsoft.com/office/drawing/2010/main" val="0"/>
              </a:ext>
            </a:extLst>
          </a:blip>
          <a:srcRect/>
          <a:stretch>
            <a:fillRect/>
          </a:stretch>
        </p:blipFill>
        <p:spPr bwMode="auto">
          <a:xfrm>
            <a:off x="2122488" y="2593975"/>
            <a:ext cx="1349375" cy="290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0" name="Text Box 11"/>
          <p:cNvSpPr txBox="1">
            <a:spLocks noChangeArrowheads="1"/>
          </p:cNvSpPr>
          <p:nvPr/>
        </p:nvSpPr>
        <p:spPr bwMode="auto">
          <a:xfrm>
            <a:off x="2051050" y="2349500"/>
            <a:ext cx="1763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000" b="1" u="sng">
                <a:latin typeface="Arial" panose="020B0604020202020204" pitchFamily="34" charset="0"/>
                <a:ea typeface="Gulim" panose="020B0600000101010101" pitchFamily="34" charset="-127"/>
                <a:cs typeface="Arial" panose="020B0604020202020204" pitchFamily="34" charset="0"/>
              </a:rPr>
              <a:t>Fitting falling time curve</a:t>
            </a:r>
          </a:p>
        </p:txBody>
      </p:sp>
      <p:pic>
        <p:nvPicPr>
          <p:cNvPr id="59401" name="Picture 12"/>
          <p:cNvPicPr>
            <a:picLocks noChangeAspect="1" noChangeArrowheads="1"/>
          </p:cNvPicPr>
          <p:nvPr/>
        </p:nvPicPr>
        <p:blipFill>
          <a:blip r:embed="rId5">
            <a:clrChange>
              <a:clrFrom>
                <a:srgbClr val="FFFFFF"/>
              </a:clrFrom>
              <a:clrTo>
                <a:srgbClr val="FFFFFF">
                  <a:alpha val="0"/>
                </a:srgbClr>
              </a:clrTo>
            </a:clrChange>
            <a:lum bright="100000" contrast="100000"/>
            <a:extLst>
              <a:ext uri="{28A0092B-C50C-407E-A947-70E740481C1C}">
                <a14:useLocalDpi xmlns:a14="http://schemas.microsoft.com/office/drawing/2010/main" val="0"/>
              </a:ext>
            </a:extLst>
          </a:blip>
          <a:srcRect/>
          <a:stretch>
            <a:fillRect/>
          </a:stretch>
        </p:blipFill>
        <p:spPr bwMode="auto">
          <a:xfrm>
            <a:off x="2128838" y="2809875"/>
            <a:ext cx="1503362"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2" name="Picture 13"/>
          <p:cNvPicPr>
            <a:picLocks noChangeAspect="1" noChangeArrowheads="1"/>
          </p:cNvPicPr>
          <p:nvPr/>
        </p:nvPicPr>
        <p:blipFill>
          <a:blip r:embed="rId6">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2193925" y="3486150"/>
            <a:ext cx="2141538" cy="46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403" name="Text Box 14"/>
          <p:cNvSpPr txBox="1">
            <a:spLocks noChangeArrowheads="1"/>
          </p:cNvSpPr>
          <p:nvPr/>
        </p:nvSpPr>
        <p:spPr bwMode="auto">
          <a:xfrm>
            <a:off x="2051050" y="3241675"/>
            <a:ext cx="1763713"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000" b="1" u="sng">
                <a:latin typeface="Arial" panose="020B0604020202020204" pitchFamily="34" charset="0"/>
                <a:ea typeface="Gulim" panose="020B0600000101010101" pitchFamily="34" charset="-127"/>
                <a:cs typeface="Arial" panose="020B0604020202020204" pitchFamily="34" charset="0"/>
              </a:rPr>
              <a:t>Equalization</a:t>
            </a:r>
          </a:p>
        </p:txBody>
      </p:sp>
      <p:sp>
        <p:nvSpPr>
          <p:cNvPr id="59404" name="Line 15"/>
          <p:cNvSpPr>
            <a:spLocks noChangeShapeType="1"/>
          </p:cNvSpPr>
          <p:nvPr/>
        </p:nvSpPr>
        <p:spPr bwMode="auto">
          <a:xfrm flipH="1">
            <a:off x="1763713" y="2852738"/>
            <a:ext cx="460375" cy="477837"/>
          </a:xfrm>
          <a:prstGeom prst="line">
            <a:avLst/>
          </a:prstGeom>
          <a:noFill/>
          <a:ln w="19050">
            <a:solidFill>
              <a:schemeClr val="bg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5" name="Text Box 16"/>
          <p:cNvSpPr txBox="1">
            <a:spLocks noChangeArrowheads="1"/>
          </p:cNvSpPr>
          <p:nvPr/>
        </p:nvSpPr>
        <p:spPr bwMode="auto">
          <a:xfrm>
            <a:off x="1187450" y="5229225"/>
            <a:ext cx="28797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600" b="1">
                <a:latin typeface="Arial" panose="020B0604020202020204" pitchFamily="34" charset="0"/>
                <a:ea typeface="Gulim" panose="020B0600000101010101" pitchFamily="34" charset="-127"/>
                <a:cs typeface="Arial" panose="020B0604020202020204" pitchFamily="34" charset="0"/>
              </a:rPr>
              <a:t>Measured LED impulse response</a:t>
            </a:r>
          </a:p>
        </p:txBody>
      </p:sp>
      <p:sp>
        <p:nvSpPr>
          <p:cNvPr id="59406" name="Text Box 17"/>
          <p:cNvSpPr txBox="1">
            <a:spLocks noChangeArrowheads="1"/>
          </p:cNvSpPr>
          <p:nvPr/>
        </p:nvSpPr>
        <p:spPr bwMode="auto">
          <a:xfrm>
            <a:off x="4859338" y="5300663"/>
            <a:ext cx="36798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600" b="1">
                <a:latin typeface="Arial" panose="020B0604020202020204" pitchFamily="34" charset="0"/>
                <a:ea typeface="Gulim" panose="020B0600000101010101" pitchFamily="34" charset="-127"/>
                <a:cs typeface="Arial" panose="020B0604020202020204" pitchFamily="34" charset="0"/>
              </a:rPr>
              <a:t>Improved LED transmission BW</a:t>
            </a:r>
          </a:p>
        </p:txBody>
      </p:sp>
      <p:sp>
        <p:nvSpPr>
          <p:cNvPr id="59407" name="Rectangle 18"/>
          <p:cNvSpPr>
            <a:spLocks noChangeArrowheads="1"/>
          </p:cNvSpPr>
          <p:nvPr/>
        </p:nvSpPr>
        <p:spPr bwMode="auto">
          <a:xfrm>
            <a:off x="611188" y="1844675"/>
            <a:ext cx="8281987"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endParaRPr kumimoji="0" lang="en-US" altLang="zh-CN" sz="280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p:cNvSpPr>
            <a:spLocks noGrp="1" noChangeArrowheads="1"/>
          </p:cNvSpPr>
          <p:nvPr>
            <p:ph type="title" idx="4294967295"/>
          </p:nvPr>
        </p:nvSpPr>
        <p:spPr>
          <a:xfrm>
            <a:off x="457200" y="115888"/>
            <a:ext cx="8229600" cy="936625"/>
          </a:xfrm>
        </p:spPr>
        <p:txBody>
          <a:bodyPr/>
          <a:lstStyle/>
          <a:p>
            <a:pPr eaLnBrk="1" hangingPunct="1"/>
            <a:r>
              <a:rPr lang="en-GB" altLang="ko-KR" b="1" smtClean="0">
                <a:solidFill>
                  <a:schemeClr val="tx1"/>
                </a:solidFill>
              </a:rPr>
              <a:t>Channel modelling</a:t>
            </a:r>
          </a:p>
        </p:txBody>
      </p:sp>
      <p:sp>
        <p:nvSpPr>
          <p:cNvPr id="61443" name="Rectangle 3"/>
          <p:cNvSpPr>
            <a:spLocks noGrp="1" noChangeArrowheads="1"/>
          </p:cNvSpPr>
          <p:nvPr>
            <p:ph type="body" idx="4294967295"/>
          </p:nvPr>
        </p:nvSpPr>
        <p:spPr>
          <a:xfrm>
            <a:off x="468313" y="1285875"/>
            <a:ext cx="8229600" cy="1350963"/>
          </a:xfrm>
        </p:spPr>
        <p:txBody>
          <a:bodyPr/>
          <a:lstStyle/>
          <a:p>
            <a:pPr eaLnBrk="1" hangingPunct="1"/>
            <a:r>
              <a:rPr lang="en-GB" altLang="ko-KR" sz="1600" b="1" dirty="0" smtClean="0"/>
              <a:t>Two propagation paths:</a:t>
            </a:r>
          </a:p>
          <a:p>
            <a:pPr eaLnBrk="1" hangingPunct="1"/>
            <a:r>
              <a:rPr lang="en-GB" altLang="ko-KR" sz="1400" b="1" u="sng" dirty="0" smtClean="0"/>
              <a:t>Line of sight (LOS):</a:t>
            </a:r>
            <a:r>
              <a:rPr lang="en-GB" altLang="ko-KR" sz="1400" b="1" dirty="0" smtClean="0"/>
              <a:t> strong paths calculated using the illumination patterns from LED arrays</a:t>
            </a:r>
          </a:p>
          <a:p>
            <a:pPr eaLnBrk="1" hangingPunct="1"/>
            <a:r>
              <a:rPr lang="en-GB" altLang="ko-KR" sz="1400" b="1" u="sng" dirty="0" smtClean="0"/>
              <a:t>Diffuse (</a:t>
            </a:r>
            <a:r>
              <a:rPr lang="zh-CN" altLang="en-US" sz="1400" dirty="0"/>
              <a:t>漫射</a:t>
            </a:r>
            <a:r>
              <a:rPr lang="en-GB" altLang="ko-KR" sz="1400" b="1" u="sng" dirty="0" smtClean="0"/>
              <a:t>):</a:t>
            </a:r>
            <a:r>
              <a:rPr lang="en-GB" altLang="ko-KR" sz="1400" b="1" dirty="0" smtClean="0"/>
              <a:t> modelled by assuming the room is equivalent to an integrating sphere</a:t>
            </a:r>
          </a:p>
          <a:p>
            <a:pPr eaLnBrk="1" hangingPunct="1"/>
            <a:r>
              <a:rPr lang="en-GB" altLang="ko-KR" sz="1400" b="1" dirty="0" smtClean="0"/>
              <a:t>Channel impulse response is calculated for each point in the room</a:t>
            </a:r>
          </a:p>
        </p:txBody>
      </p:sp>
      <p:sp>
        <p:nvSpPr>
          <p:cNvPr id="61444" name="Text Box 6"/>
          <p:cNvSpPr txBox="1">
            <a:spLocks noChangeArrowheads="1"/>
          </p:cNvSpPr>
          <p:nvPr/>
        </p:nvSpPr>
        <p:spPr bwMode="auto">
          <a:xfrm>
            <a:off x="7956550" y="6237288"/>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0"/>
              </a:spcBef>
              <a:buClrTx/>
              <a:buFontTx/>
              <a:buNone/>
            </a:pPr>
            <a:r>
              <a:rPr kumimoji="0" lang="en-GB" altLang="ko-KR" sz="1400">
                <a:latin typeface="Arial" panose="020B0604020202020204" pitchFamily="34" charset="0"/>
                <a:ea typeface="Gulim" panose="020B0600000101010101" pitchFamily="34" charset="-127"/>
                <a:cs typeface="Arial" panose="020B0604020202020204" pitchFamily="34" charset="0"/>
              </a:rPr>
              <a:t>Page 6</a:t>
            </a:r>
          </a:p>
        </p:txBody>
      </p:sp>
      <p:pic>
        <p:nvPicPr>
          <p:cNvPr id="6144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3141663"/>
            <a:ext cx="7272338"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p:txBody>
          <a:bodyPr/>
          <a:lstStyle/>
          <a:p>
            <a:pPr eaLnBrk="1" hangingPunct="1"/>
            <a:r>
              <a:rPr lang="en-GB" altLang="ko-KR" smtClean="0"/>
              <a:t>VLC modelling</a:t>
            </a:r>
            <a:endParaRPr lang="en-US" altLang="ko-KR" smtClean="0"/>
          </a:p>
        </p:txBody>
      </p:sp>
      <p:pic>
        <p:nvPicPr>
          <p:cNvPr id="62467" name="Picture 3" descr="room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412875"/>
            <a:ext cx="4321175" cy="450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8" name="Picture 4" descr="room ceiling mod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7763" y="1268413"/>
            <a:ext cx="2392362"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69" name="Picture 5" descr="single LED model_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4149725"/>
            <a:ext cx="2925763" cy="223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pPr eaLnBrk="1" hangingPunct="1"/>
            <a:r>
              <a:rPr lang="en-US" altLang="ko-KR" smtClean="0"/>
              <a:t>Room Power Distribution </a:t>
            </a:r>
          </a:p>
        </p:txBody>
      </p:sp>
      <p:sp>
        <p:nvSpPr>
          <p:cNvPr id="63491" name="Rectangle 3"/>
          <p:cNvSpPr>
            <a:spLocks noGrp="1" noChangeArrowheads="1"/>
          </p:cNvSpPr>
          <p:nvPr>
            <p:ph type="body" idx="4294967295"/>
          </p:nvPr>
        </p:nvSpPr>
        <p:spPr>
          <a:xfrm>
            <a:off x="755650" y="1412875"/>
            <a:ext cx="3390900" cy="2795588"/>
          </a:xfrm>
        </p:spPr>
        <p:txBody>
          <a:bodyPr/>
          <a:lstStyle/>
          <a:p>
            <a:pPr eaLnBrk="1" hangingPunct="1"/>
            <a:r>
              <a:rPr lang="en-US" altLang="ko-KR" b="1" smtClean="0"/>
              <a:t>Assume </a:t>
            </a:r>
          </a:p>
          <a:p>
            <a:pPr lvl="1" eaLnBrk="1" hangingPunct="1"/>
            <a:r>
              <a:rPr lang="en-GB" altLang="ko-KR" b="1" smtClean="0"/>
              <a:t>1% modulation of typical illumination power</a:t>
            </a:r>
          </a:p>
          <a:p>
            <a:pPr lvl="1" eaLnBrk="1" hangingPunct="1"/>
            <a:r>
              <a:rPr lang="en-GB" altLang="ko-KR" b="1" smtClean="0"/>
              <a:t>Typical receiver performance</a:t>
            </a:r>
          </a:p>
          <a:p>
            <a:pPr eaLnBrk="1" hangingPunct="1"/>
            <a:r>
              <a:rPr lang="en-GB" altLang="ko-KR" b="1" smtClean="0"/>
              <a:t>Conclusions</a:t>
            </a:r>
          </a:p>
          <a:p>
            <a:pPr lvl="1" eaLnBrk="1" hangingPunct="1"/>
            <a:r>
              <a:rPr lang="en-US" altLang="ko-KR" b="1" smtClean="0"/>
              <a:t>Very high SNR available</a:t>
            </a:r>
          </a:p>
          <a:p>
            <a:pPr lvl="2" eaLnBrk="1" hangingPunct="1"/>
            <a:r>
              <a:rPr lang="en-US" altLang="ko-KR" b="1" smtClean="0"/>
              <a:t>SNRmin  = 38.50dB</a:t>
            </a:r>
          </a:p>
          <a:p>
            <a:pPr lvl="2" eaLnBrk="1" hangingPunct="1"/>
            <a:r>
              <a:rPr lang="en-US" altLang="ko-KR" b="1" smtClean="0"/>
              <a:t>SNRmax = 49.41dB</a:t>
            </a:r>
          </a:p>
          <a:p>
            <a:pPr lvl="1" eaLnBrk="1" hangingPunct="1"/>
            <a:r>
              <a:rPr lang="en-GB" altLang="ko-KR" b="1" smtClean="0"/>
              <a:t>Modulation limited by source bandwidth</a:t>
            </a:r>
          </a:p>
        </p:txBody>
      </p:sp>
      <p:pic>
        <p:nvPicPr>
          <p:cNvPr id="63492" name="Picture 4" descr="SNR_distribution_10Mbits_100_60_60_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620838"/>
            <a:ext cx="4970463" cy="442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p:txBody>
          <a:bodyPr/>
          <a:lstStyle/>
          <a:p>
            <a:pPr eaLnBrk="1" hangingPunct="1"/>
            <a:r>
              <a:rPr lang="en-GB" altLang="ko-KR" b="1" smtClean="0"/>
              <a:t>Noise sources</a:t>
            </a:r>
          </a:p>
        </p:txBody>
      </p:sp>
      <p:sp>
        <p:nvSpPr>
          <p:cNvPr id="64515" name="Rectangle 3"/>
          <p:cNvSpPr>
            <a:spLocks noGrp="1" noChangeArrowheads="1"/>
          </p:cNvSpPr>
          <p:nvPr>
            <p:ph type="body" idx="4294967295"/>
          </p:nvPr>
        </p:nvSpPr>
        <p:spPr>
          <a:xfrm>
            <a:off x="827088" y="1484313"/>
            <a:ext cx="7397750" cy="3810000"/>
          </a:xfrm>
        </p:spPr>
        <p:txBody>
          <a:bodyPr/>
          <a:lstStyle/>
          <a:p>
            <a:pPr eaLnBrk="1" hangingPunct="1">
              <a:lnSpc>
                <a:spcPct val="90000"/>
              </a:lnSpc>
            </a:pPr>
            <a:r>
              <a:rPr lang="en-GB" altLang="ko-KR" b="1" dirty="0" smtClean="0"/>
              <a:t>Optical noise</a:t>
            </a:r>
          </a:p>
          <a:p>
            <a:pPr lvl="1" eaLnBrk="1" hangingPunct="1">
              <a:lnSpc>
                <a:spcPct val="90000"/>
              </a:lnSpc>
            </a:pPr>
            <a:r>
              <a:rPr lang="en-GB" altLang="ko-KR" b="1" dirty="0" smtClean="0"/>
              <a:t>Daylight</a:t>
            </a:r>
          </a:p>
          <a:p>
            <a:pPr lvl="2" eaLnBrk="1" hangingPunct="1">
              <a:lnSpc>
                <a:spcPct val="90000"/>
              </a:lnSpc>
            </a:pPr>
            <a:r>
              <a:rPr lang="en-GB" altLang="ko-KR" b="1" dirty="0" smtClean="0"/>
              <a:t>Generates DC photocurrent (</a:t>
            </a:r>
            <a:r>
              <a:rPr lang="zh-CN" altLang="en-US" b="1" dirty="0" smtClean="0"/>
              <a:t>光电流</a:t>
            </a:r>
            <a:r>
              <a:rPr lang="en-GB" altLang="ko-KR" b="1" dirty="0" smtClean="0"/>
              <a:t>)</a:t>
            </a:r>
          </a:p>
          <a:p>
            <a:pPr lvl="3" eaLnBrk="1" hangingPunct="1">
              <a:lnSpc>
                <a:spcPct val="90000"/>
              </a:lnSpc>
            </a:pPr>
            <a:r>
              <a:rPr lang="en-GB" altLang="ko-KR" b="1" dirty="0" smtClean="0"/>
              <a:t>Blocked at receiver due to AC coupling </a:t>
            </a:r>
          </a:p>
          <a:p>
            <a:pPr lvl="3" eaLnBrk="1" hangingPunct="1">
              <a:lnSpc>
                <a:spcPct val="90000"/>
              </a:lnSpc>
            </a:pPr>
            <a:r>
              <a:rPr lang="en-GB" altLang="ko-KR" b="1" dirty="0" smtClean="0"/>
              <a:t>Creates shot noise</a:t>
            </a:r>
          </a:p>
          <a:p>
            <a:pPr lvl="1" eaLnBrk="1" hangingPunct="1">
              <a:lnSpc>
                <a:spcPct val="90000"/>
              </a:lnSpc>
            </a:pPr>
            <a:r>
              <a:rPr lang="en-GB" altLang="ko-KR" b="1" dirty="0" smtClean="0"/>
              <a:t>Other optical sources</a:t>
            </a:r>
          </a:p>
          <a:p>
            <a:pPr lvl="2" eaLnBrk="1" hangingPunct="1">
              <a:lnSpc>
                <a:spcPct val="90000"/>
              </a:lnSpc>
            </a:pPr>
            <a:r>
              <a:rPr lang="en-GB" altLang="ko-KR" b="1" dirty="0" smtClean="0"/>
              <a:t>Fluorescent, Incandescent (</a:t>
            </a:r>
            <a:r>
              <a:rPr lang="zh-CN" altLang="en-US" b="1" dirty="0" smtClean="0"/>
              <a:t>荧光</a:t>
            </a:r>
            <a:r>
              <a:rPr lang="en-US" altLang="zh-CN" b="1" dirty="0" smtClean="0"/>
              <a:t>,</a:t>
            </a:r>
            <a:r>
              <a:rPr lang="zh-CN" altLang="en-US" b="1" dirty="0" smtClean="0"/>
              <a:t>白炽</a:t>
            </a:r>
            <a:r>
              <a:rPr lang="en-GB" altLang="ko-KR" b="1" dirty="0" smtClean="0"/>
              <a:t>)</a:t>
            </a:r>
          </a:p>
          <a:p>
            <a:pPr lvl="3" eaLnBrk="1" hangingPunct="1">
              <a:lnSpc>
                <a:spcPct val="90000"/>
              </a:lnSpc>
            </a:pPr>
            <a:r>
              <a:rPr lang="en-GB" altLang="ko-KR" b="1" dirty="0" smtClean="0"/>
              <a:t>Creates electrical interference photocurrent harmonics</a:t>
            </a:r>
          </a:p>
          <a:p>
            <a:pPr lvl="1" eaLnBrk="1" hangingPunct="1">
              <a:lnSpc>
                <a:spcPct val="90000"/>
              </a:lnSpc>
            </a:pPr>
            <a:r>
              <a:rPr lang="en-GB" altLang="ko-KR" b="1" dirty="0" smtClean="0"/>
              <a:t>Mitigated by</a:t>
            </a:r>
          </a:p>
          <a:p>
            <a:pPr lvl="2" eaLnBrk="1" hangingPunct="1">
              <a:lnSpc>
                <a:spcPct val="90000"/>
              </a:lnSpc>
            </a:pPr>
            <a:r>
              <a:rPr lang="en-GB" altLang="ko-KR" b="1" dirty="0" smtClean="0"/>
              <a:t>Optical filtering </a:t>
            </a:r>
          </a:p>
          <a:p>
            <a:pPr lvl="3" eaLnBrk="1" hangingPunct="1">
              <a:lnSpc>
                <a:spcPct val="90000"/>
              </a:lnSpc>
            </a:pPr>
            <a:r>
              <a:rPr lang="en-GB" altLang="ko-KR" b="1" dirty="0" smtClean="0"/>
              <a:t>Wavelength is in band of desired signal</a:t>
            </a:r>
          </a:p>
          <a:p>
            <a:pPr lvl="2" eaLnBrk="1" hangingPunct="1">
              <a:lnSpc>
                <a:spcPct val="90000"/>
              </a:lnSpc>
            </a:pPr>
            <a:r>
              <a:rPr lang="en-GB" altLang="ko-KR" b="1" dirty="0" smtClean="0"/>
              <a:t>Electrical filtering</a:t>
            </a:r>
          </a:p>
          <a:p>
            <a:pPr eaLnBrk="1" hangingPunct="1">
              <a:lnSpc>
                <a:spcPct val="90000"/>
              </a:lnSpc>
              <a:buFontTx/>
              <a:buNone/>
            </a:pPr>
            <a:endParaRPr lang="en-GB" altLang="ko-KR" b="1" dirty="0" smtClean="0"/>
          </a:p>
          <a:p>
            <a:pPr lvl="1" eaLnBrk="1" hangingPunct="1">
              <a:lnSpc>
                <a:spcPct val="90000"/>
              </a:lnSpc>
            </a:pPr>
            <a:endParaRPr lang="en-GB" altLang="ko-KR" b="1" dirty="0" smtClean="0"/>
          </a:p>
          <a:p>
            <a:pPr lvl="1" eaLnBrk="1" hangingPunct="1">
              <a:lnSpc>
                <a:spcPct val="90000"/>
              </a:lnSpc>
              <a:buFontTx/>
              <a:buNone/>
            </a:pPr>
            <a:endParaRPr lang="en-US" altLang="ko-KR" b="1"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6"/>
          <p:cNvSpPr>
            <a:spLocks noChangeArrowheads="1"/>
          </p:cNvSpPr>
          <p:nvPr/>
        </p:nvSpPr>
        <p:spPr bwMode="auto">
          <a:xfrm>
            <a:off x="6227763" y="1341438"/>
            <a:ext cx="2592387" cy="45370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endParaRPr kumimoji="0" lang="en-US" altLang="zh-CN" sz="2800">
              <a:latin typeface="Times New Roman" panose="02020603050405020304" pitchFamily="18" charset="0"/>
            </a:endParaRPr>
          </a:p>
        </p:txBody>
      </p:sp>
      <p:sp>
        <p:nvSpPr>
          <p:cNvPr id="65539" name="Rectangle 2"/>
          <p:cNvSpPr>
            <a:spLocks noGrp="1" noChangeArrowheads="1"/>
          </p:cNvSpPr>
          <p:nvPr>
            <p:ph type="title" idx="4294967295"/>
          </p:nvPr>
        </p:nvSpPr>
        <p:spPr/>
        <p:txBody>
          <a:bodyPr/>
          <a:lstStyle/>
          <a:p>
            <a:pPr eaLnBrk="1" hangingPunct="1"/>
            <a:r>
              <a:rPr lang="en-GB" altLang="ko-KR" smtClean="0"/>
              <a:t>Optical receiver</a:t>
            </a:r>
          </a:p>
        </p:txBody>
      </p:sp>
      <p:sp>
        <p:nvSpPr>
          <p:cNvPr id="65540" name="Rectangle 3"/>
          <p:cNvSpPr>
            <a:spLocks noGrp="1" noChangeArrowheads="1"/>
          </p:cNvSpPr>
          <p:nvPr>
            <p:ph type="body" sz="half" idx="4294967295"/>
          </p:nvPr>
        </p:nvSpPr>
        <p:spPr>
          <a:xfrm>
            <a:off x="900113" y="1341438"/>
            <a:ext cx="5307012" cy="3978275"/>
          </a:xfrm>
        </p:spPr>
        <p:txBody>
          <a:bodyPr/>
          <a:lstStyle/>
          <a:p>
            <a:pPr eaLnBrk="1" hangingPunct="1"/>
            <a:r>
              <a:rPr lang="en-GB" altLang="ko-KR" sz="1800" dirty="0" smtClean="0"/>
              <a:t>Receiver consists of</a:t>
            </a:r>
          </a:p>
          <a:p>
            <a:pPr lvl="1" eaLnBrk="1" hangingPunct="1"/>
            <a:r>
              <a:rPr lang="en-GB" altLang="ko-KR" sz="1400" dirty="0" smtClean="0"/>
              <a:t>Optical filter</a:t>
            </a:r>
          </a:p>
          <a:p>
            <a:pPr lvl="2" eaLnBrk="1" hangingPunct="1"/>
            <a:r>
              <a:rPr lang="en-GB" altLang="ko-KR" sz="1400" dirty="0" smtClean="0"/>
              <a:t>Rejects ‘out-of-band’ ambient illumination noise</a:t>
            </a:r>
          </a:p>
          <a:p>
            <a:pPr lvl="1" eaLnBrk="1" hangingPunct="1"/>
            <a:r>
              <a:rPr lang="en-GB" altLang="ko-KR" sz="1400" dirty="0" smtClean="0"/>
              <a:t>Lens system or concentrator </a:t>
            </a:r>
            <a:r>
              <a:rPr lang="en-US" altLang="ko-KR" sz="1400" dirty="0" smtClean="0"/>
              <a:t>(</a:t>
            </a:r>
            <a:r>
              <a:rPr lang="zh-CN" altLang="en-US" sz="1400" dirty="0"/>
              <a:t>透镜系统或聚光镜</a:t>
            </a:r>
            <a:r>
              <a:rPr lang="en-US" altLang="ko-KR" sz="1400" dirty="0" smtClean="0"/>
              <a:t>)</a:t>
            </a:r>
            <a:endParaRPr lang="en-GB" altLang="ko-KR" sz="1400" dirty="0" smtClean="0"/>
          </a:p>
          <a:p>
            <a:pPr lvl="2" eaLnBrk="1" hangingPunct="1"/>
            <a:r>
              <a:rPr lang="en-GB" altLang="ko-KR" sz="1400" dirty="0" smtClean="0"/>
              <a:t>Collects and focuses radiation </a:t>
            </a:r>
          </a:p>
          <a:p>
            <a:pPr lvl="1" eaLnBrk="1" hangingPunct="1"/>
            <a:r>
              <a:rPr lang="en-GB" altLang="ko-KR" sz="1400" dirty="0" smtClean="0"/>
              <a:t>Photodetector (</a:t>
            </a:r>
            <a:r>
              <a:rPr lang="zh-CN" altLang="en-US" sz="1400" dirty="0"/>
              <a:t>光电</a:t>
            </a:r>
            <a:r>
              <a:rPr lang="zh-CN" altLang="en-US" sz="1400" dirty="0" smtClean="0"/>
              <a:t>探测器</a:t>
            </a:r>
            <a:r>
              <a:rPr lang="en-US" altLang="zh-CN" sz="1400" dirty="0"/>
              <a:t>,</a:t>
            </a:r>
            <a:r>
              <a:rPr lang="en-GB" altLang="ko-KR" sz="1400" dirty="0" smtClean="0"/>
              <a:t>or array of detectors)</a:t>
            </a:r>
          </a:p>
          <a:p>
            <a:pPr lvl="2" eaLnBrk="1" hangingPunct="1"/>
            <a:r>
              <a:rPr lang="en-GB" altLang="ko-KR" sz="1400" dirty="0" smtClean="0"/>
              <a:t>Converts optical </a:t>
            </a:r>
            <a:r>
              <a:rPr lang="en-GB" altLang="ko-KR" sz="1400" i="1" dirty="0" smtClean="0"/>
              <a:t>power</a:t>
            </a:r>
            <a:r>
              <a:rPr lang="en-GB" altLang="ko-KR" sz="1400" dirty="0" smtClean="0"/>
              <a:t> to </a:t>
            </a:r>
            <a:r>
              <a:rPr lang="en-GB" altLang="ko-KR" sz="1400" i="1" dirty="0" smtClean="0"/>
              <a:t>photocurrent</a:t>
            </a:r>
            <a:endParaRPr lang="en-GB" altLang="ko-KR" sz="1400" dirty="0" smtClean="0"/>
          </a:p>
          <a:p>
            <a:pPr lvl="3" eaLnBrk="1" hangingPunct="1"/>
            <a:r>
              <a:rPr lang="en-GB" altLang="ko-KR" sz="1400" dirty="0" smtClean="0"/>
              <a:t>Incoherent detection</a:t>
            </a:r>
          </a:p>
          <a:p>
            <a:pPr lvl="1" eaLnBrk="1" hangingPunct="1"/>
            <a:r>
              <a:rPr lang="en-GB" altLang="ko-KR" sz="1400" dirty="0" smtClean="0"/>
              <a:t>Preamplifier (</a:t>
            </a:r>
            <a:r>
              <a:rPr lang="zh-CN" altLang="en-US" sz="1400" dirty="0" smtClean="0"/>
              <a:t>前置放大器</a:t>
            </a:r>
            <a:r>
              <a:rPr lang="en-US" altLang="zh-CN" sz="1400" dirty="0" smtClean="0"/>
              <a:t>, </a:t>
            </a:r>
            <a:r>
              <a:rPr lang="en-GB" altLang="ko-KR" sz="1400" dirty="0" smtClean="0"/>
              <a:t>or number of preamplifiers)</a:t>
            </a:r>
          </a:p>
          <a:p>
            <a:pPr lvl="2" eaLnBrk="1" hangingPunct="1"/>
            <a:r>
              <a:rPr lang="en-GB" altLang="ko-KR" sz="1400" dirty="0" smtClean="0"/>
              <a:t>Determines system noise performance</a:t>
            </a:r>
          </a:p>
          <a:p>
            <a:pPr lvl="1" eaLnBrk="1" hangingPunct="1"/>
            <a:r>
              <a:rPr lang="en-GB" altLang="ko-KR" sz="1400" dirty="0" smtClean="0"/>
              <a:t>Post-amplifier and subsequent processing</a:t>
            </a:r>
          </a:p>
        </p:txBody>
      </p:sp>
      <p:graphicFrame>
        <p:nvGraphicFramePr>
          <p:cNvPr id="65541" name="Object 4"/>
          <p:cNvGraphicFramePr>
            <a:graphicFrameLocks noGrp="1" noChangeAspect="1"/>
          </p:cNvGraphicFramePr>
          <p:nvPr>
            <p:ph sz="half" idx="4294967295"/>
          </p:nvPr>
        </p:nvGraphicFramePr>
        <p:xfrm>
          <a:off x="6372225" y="1412875"/>
          <a:ext cx="2290763" cy="4103688"/>
        </p:xfrm>
        <a:graphic>
          <a:graphicData uri="http://schemas.openxmlformats.org/presentationml/2006/ole">
            <mc:AlternateContent xmlns:mc="http://schemas.openxmlformats.org/markup-compatibility/2006">
              <mc:Choice xmlns:v="urn:schemas-microsoft-com:vml" Requires="v">
                <p:oleObj spid="_x0000_s65609" name="Drawing" r:id="rId3" imgW="645176" imgH="1136930" progId="FLW3Drawing">
                  <p:embed/>
                </p:oleObj>
              </mc:Choice>
              <mc:Fallback>
                <p:oleObj name="Drawing" r:id="rId3" imgW="645176" imgH="1136930" progId="FLW3Drawing">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2225" y="1412875"/>
                        <a:ext cx="2290763" cy="4103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5542" name="Rectangle 5"/>
          <p:cNvSpPr>
            <a:spLocks noChangeArrowheads="1"/>
          </p:cNvSpPr>
          <p:nvPr/>
        </p:nvSpPr>
        <p:spPr bwMode="auto">
          <a:xfrm>
            <a:off x="6227763" y="1341438"/>
            <a:ext cx="2592387"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endParaRPr kumimoji="0" lang="en-US" altLang="zh-CN" sz="2800">
              <a:latin typeface="Times New Roman" panose="02020603050405020304" pitchFamily="18" charset="0"/>
            </a:endParaRPr>
          </a:p>
        </p:txBody>
      </p:sp>
    </p:spTree>
  </p:cSld>
  <p:clrMapOvr>
    <a:masterClrMapping/>
  </p:clrMapOvr>
  <p:transition advTm="39890"/>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6562" name="Rectangle 3"/>
          <p:cNvSpPr>
            <a:spLocks noGrp="1" noChangeArrowheads="1"/>
          </p:cNvSpPr>
          <p:nvPr>
            <p:ph type="title" idx="4294967295"/>
          </p:nvPr>
        </p:nvSpPr>
        <p:spPr/>
        <p:txBody>
          <a:bodyPr/>
          <a:lstStyle/>
          <a:p>
            <a:pPr eaLnBrk="1" hangingPunct="1"/>
            <a:r>
              <a:rPr lang="en-GB" altLang="ko-KR" dirty="0" smtClean="0"/>
              <a:t>Optical receiver: constant radiance theorem (</a:t>
            </a:r>
            <a:r>
              <a:rPr lang="zh-CN" altLang="en-US" dirty="0"/>
              <a:t>常辐射定理</a:t>
            </a:r>
            <a:r>
              <a:rPr lang="en-GB" altLang="ko-KR" dirty="0" smtClean="0"/>
              <a:t>)</a:t>
            </a:r>
          </a:p>
        </p:txBody>
      </p:sp>
      <p:sp>
        <p:nvSpPr>
          <p:cNvPr id="66563" name="Rectangle 4"/>
          <p:cNvSpPr>
            <a:spLocks noGrp="1" noChangeArrowheads="1"/>
          </p:cNvSpPr>
          <p:nvPr>
            <p:ph type="body" sz="half" idx="4294967295"/>
          </p:nvPr>
        </p:nvSpPr>
        <p:spPr>
          <a:xfrm>
            <a:off x="900113" y="1341438"/>
            <a:ext cx="4535487" cy="3978275"/>
          </a:xfrm>
        </p:spPr>
        <p:txBody>
          <a:bodyPr/>
          <a:lstStyle/>
          <a:p>
            <a:pPr eaLnBrk="1" hangingPunct="1"/>
            <a:r>
              <a:rPr lang="en-GB" altLang="ko-KR" sz="1800" dirty="0" smtClean="0"/>
              <a:t>Optical ‘gain’ of receiver limited by required field of view (FOV,</a:t>
            </a:r>
            <a:r>
              <a:rPr lang="zh-CN" altLang="en-US" sz="1800" dirty="0" smtClean="0"/>
              <a:t>可见</a:t>
            </a:r>
            <a:r>
              <a:rPr lang="zh-CN" altLang="en-US" sz="1800" dirty="0"/>
              <a:t>区</a:t>
            </a:r>
            <a:r>
              <a:rPr lang="en-GB" altLang="ko-KR" sz="1800" dirty="0" smtClean="0"/>
              <a:t>)</a:t>
            </a:r>
          </a:p>
        </p:txBody>
      </p:sp>
      <p:sp>
        <p:nvSpPr>
          <p:cNvPr id="66564" name="Line 24"/>
          <p:cNvSpPr>
            <a:spLocks noChangeShapeType="1"/>
          </p:cNvSpPr>
          <p:nvPr/>
        </p:nvSpPr>
        <p:spPr bwMode="auto">
          <a:xfrm flipH="1">
            <a:off x="7740650" y="1628775"/>
            <a:ext cx="1223963" cy="1079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6565" name="Line 26"/>
          <p:cNvSpPr>
            <a:spLocks noChangeShapeType="1"/>
          </p:cNvSpPr>
          <p:nvPr/>
        </p:nvSpPr>
        <p:spPr bwMode="auto">
          <a:xfrm flipV="1">
            <a:off x="7740650" y="1628775"/>
            <a:ext cx="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6566" name="Text Box 27"/>
          <p:cNvSpPr txBox="1">
            <a:spLocks noChangeArrowheads="1"/>
          </p:cNvSpPr>
          <p:nvPr/>
        </p:nvSpPr>
        <p:spPr bwMode="auto">
          <a:xfrm>
            <a:off x="7885113" y="1916113"/>
            <a:ext cx="6492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GB" altLang="ko-KR" sz="2800">
                <a:latin typeface="Symbol" panose="05050102010706020507" pitchFamily="18" charset="2"/>
              </a:rPr>
              <a:t>W</a:t>
            </a:r>
            <a:r>
              <a:rPr kumimoji="0" lang="en-GB" altLang="ko-KR" sz="2800" baseline="-25000">
                <a:latin typeface="Times New Roman" panose="02020603050405020304" pitchFamily="18" charset="0"/>
              </a:rPr>
              <a:t>i</a:t>
            </a:r>
            <a:endParaRPr kumimoji="0" lang="en-US" altLang="ko-KR" sz="2800">
              <a:latin typeface="Symbol" panose="05050102010706020507" pitchFamily="18" charset="2"/>
            </a:endParaRPr>
          </a:p>
        </p:txBody>
      </p:sp>
      <p:sp>
        <p:nvSpPr>
          <p:cNvPr id="66567" name="Line 28"/>
          <p:cNvSpPr>
            <a:spLocks noChangeShapeType="1"/>
          </p:cNvSpPr>
          <p:nvPr/>
        </p:nvSpPr>
        <p:spPr bwMode="auto">
          <a:xfrm flipV="1">
            <a:off x="5867400" y="5013325"/>
            <a:ext cx="0" cy="10795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6568" name="Line 29"/>
          <p:cNvSpPr>
            <a:spLocks noChangeShapeType="1"/>
          </p:cNvSpPr>
          <p:nvPr/>
        </p:nvSpPr>
        <p:spPr bwMode="auto">
          <a:xfrm flipH="1">
            <a:off x="4572000" y="5084763"/>
            <a:ext cx="129698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lIns="0" tIns="0" rIns="0" bIns="0">
            <a:spAutoFit/>
          </a:bodyPr>
          <a:lstStyle/>
          <a:p>
            <a:endParaRPr lang="zh-CN" altLang="en-US"/>
          </a:p>
        </p:txBody>
      </p:sp>
      <p:sp>
        <p:nvSpPr>
          <p:cNvPr id="66569" name="Text Box 31"/>
          <p:cNvSpPr txBox="1">
            <a:spLocks noChangeArrowheads="1"/>
          </p:cNvSpPr>
          <p:nvPr/>
        </p:nvSpPr>
        <p:spPr bwMode="auto">
          <a:xfrm>
            <a:off x="5148263" y="5157788"/>
            <a:ext cx="649287"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GB" altLang="ko-KR" sz="2800">
                <a:latin typeface="Symbol" panose="05050102010706020507" pitchFamily="18" charset="2"/>
              </a:rPr>
              <a:t>W</a:t>
            </a:r>
            <a:r>
              <a:rPr kumimoji="0" lang="en-GB" altLang="ko-KR" sz="2800" baseline="-25000">
                <a:latin typeface="Symbol" panose="05050102010706020507" pitchFamily="18" charset="2"/>
              </a:rPr>
              <a:t>o</a:t>
            </a:r>
            <a:endParaRPr kumimoji="0" lang="en-US" altLang="ko-KR" sz="2800">
              <a:latin typeface="Symbol" panose="05050102010706020507" pitchFamily="18" charset="2"/>
            </a:endParaRPr>
          </a:p>
        </p:txBody>
      </p:sp>
      <p:sp>
        <p:nvSpPr>
          <p:cNvPr id="66570" name="Text Box 32"/>
          <p:cNvSpPr txBox="1">
            <a:spLocks noChangeArrowheads="1"/>
          </p:cNvSpPr>
          <p:nvPr/>
        </p:nvSpPr>
        <p:spPr bwMode="auto">
          <a:xfrm>
            <a:off x="6372225" y="2060575"/>
            <a:ext cx="8651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GB" altLang="ko-KR" sz="2800">
                <a:latin typeface="Times New Roman" panose="02020603050405020304" pitchFamily="18" charset="0"/>
              </a:rPr>
              <a:t>A</a:t>
            </a:r>
            <a:r>
              <a:rPr kumimoji="0" lang="en-GB" altLang="ko-KR" sz="2800" baseline="-25000">
                <a:latin typeface="Times New Roman" panose="02020603050405020304" pitchFamily="18" charset="0"/>
              </a:rPr>
              <a:t>i</a:t>
            </a:r>
            <a:endParaRPr kumimoji="0" lang="en-US" altLang="ko-KR" sz="2800">
              <a:latin typeface="Times New Roman" panose="02020603050405020304" pitchFamily="18" charset="0"/>
            </a:endParaRPr>
          </a:p>
        </p:txBody>
      </p:sp>
      <p:sp>
        <p:nvSpPr>
          <p:cNvPr id="66571" name="Text Box 33"/>
          <p:cNvSpPr txBox="1">
            <a:spLocks noChangeArrowheads="1"/>
          </p:cNvSpPr>
          <p:nvPr/>
        </p:nvSpPr>
        <p:spPr bwMode="auto">
          <a:xfrm>
            <a:off x="6156325" y="5229225"/>
            <a:ext cx="865188"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GB" altLang="ko-KR" sz="2800">
                <a:latin typeface="Times New Roman" panose="02020603050405020304" pitchFamily="18" charset="0"/>
              </a:rPr>
              <a:t>A</a:t>
            </a:r>
            <a:r>
              <a:rPr kumimoji="0" lang="en-GB" altLang="ko-KR" sz="2800" baseline="-25000">
                <a:latin typeface="Times New Roman" panose="02020603050405020304" pitchFamily="18" charset="0"/>
              </a:rPr>
              <a:t>o</a:t>
            </a:r>
            <a:endParaRPr kumimoji="0" lang="en-US" altLang="ko-KR" sz="2800">
              <a:latin typeface="Times New Roman" panose="02020603050405020304" pitchFamily="18" charset="0"/>
            </a:endParaRPr>
          </a:p>
        </p:txBody>
      </p:sp>
      <p:sp>
        <p:nvSpPr>
          <p:cNvPr id="66572" name="Freeform 14"/>
          <p:cNvSpPr>
            <a:spLocks/>
          </p:cNvSpPr>
          <p:nvPr/>
        </p:nvSpPr>
        <p:spPr bwMode="auto">
          <a:xfrm>
            <a:off x="5148263" y="2708275"/>
            <a:ext cx="2665412" cy="2376488"/>
          </a:xfrm>
          <a:custGeom>
            <a:avLst/>
            <a:gdLst>
              <a:gd name="T0" fmla="*/ 665917 w 1529"/>
              <a:gd name="T1" fmla="*/ 2376488 h 1168"/>
              <a:gd name="T2" fmla="*/ 1996008 w 1529"/>
              <a:gd name="T3" fmla="*/ 2376488 h 1168"/>
              <a:gd name="T4" fmla="*/ 2665412 w 1529"/>
              <a:gd name="T5" fmla="*/ 0 h 1168"/>
              <a:gd name="T6" fmla="*/ 0 w 1529"/>
              <a:gd name="T7" fmla="*/ 0 h 1168"/>
              <a:gd name="T8" fmla="*/ 665917 w 1529"/>
              <a:gd name="T9" fmla="*/ 2376488 h 1168"/>
              <a:gd name="T10" fmla="*/ 0 60000 65536"/>
              <a:gd name="T11" fmla="*/ 0 60000 65536"/>
              <a:gd name="T12" fmla="*/ 0 60000 65536"/>
              <a:gd name="T13" fmla="*/ 0 60000 65536"/>
              <a:gd name="T14" fmla="*/ 0 60000 65536"/>
              <a:gd name="T15" fmla="*/ 0 w 1529"/>
              <a:gd name="T16" fmla="*/ 0 h 1168"/>
              <a:gd name="T17" fmla="*/ 1529 w 1529"/>
              <a:gd name="T18" fmla="*/ 1168 h 1168"/>
            </a:gdLst>
            <a:ahLst/>
            <a:cxnLst>
              <a:cxn ang="T10">
                <a:pos x="T0" y="T1"/>
              </a:cxn>
              <a:cxn ang="T11">
                <a:pos x="T2" y="T3"/>
              </a:cxn>
              <a:cxn ang="T12">
                <a:pos x="T4" y="T5"/>
              </a:cxn>
              <a:cxn ang="T13">
                <a:pos x="T6" y="T7"/>
              </a:cxn>
              <a:cxn ang="T14">
                <a:pos x="T8" y="T9"/>
              </a:cxn>
            </a:cxnLst>
            <a:rect l="T15" t="T16" r="T17" b="T18"/>
            <a:pathLst>
              <a:path w="1529" h="1168">
                <a:moveTo>
                  <a:pt x="382" y="1168"/>
                </a:moveTo>
                <a:lnTo>
                  <a:pt x="1145" y="1168"/>
                </a:lnTo>
                <a:lnTo>
                  <a:pt x="1529" y="0"/>
                </a:lnTo>
                <a:lnTo>
                  <a:pt x="0" y="0"/>
                </a:lnTo>
                <a:lnTo>
                  <a:pt x="382" y="1168"/>
                </a:lnTo>
                <a:close/>
              </a:path>
            </a:pathLst>
          </a:custGeom>
          <a:solidFill>
            <a:srgbClr val="64DFFB"/>
          </a:solidFill>
          <a:ln w="1588">
            <a:solidFill>
              <a:srgbClr val="000000"/>
            </a:solidFill>
            <a:round/>
            <a:headEnd/>
            <a:tailEnd/>
          </a:ln>
        </p:spPr>
        <p:txBody>
          <a:bodyPr/>
          <a:lstStyle/>
          <a:p>
            <a:endParaRPr lang="zh-CN" altLang="en-US"/>
          </a:p>
        </p:txBody>
      </p:sp>
      <p:sp>
        <p:nvSpPr>
          <p:cNvPr id="66573" name="Text Box 34"/>
          <p:cNvSpPr txBox="1">
            <a:spLocks noChangeArrowheads="1"/>
          </p:cNvSpPr>
          <p:nvPr/>
        </p:nvSpPr>
        <p:spPr bwMode="auto">
          <a:xfrm>
            <a:off x="1042988" y="2565400"/>
            <a:ext cx="2232025" cy="170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GB" altLang="ko-KR" sz="2800">
                <a:latin typeface="Times New Roman" panose="02020603050405020304" pitchFamily="18" charset="0"/>
              </a:rPr>
              <a:t>A</a:t>
            </a:r>
            <a:r>
              <a:rPr kumimoji="0" lang="en-GB" altLang="ko-KR" sz="2800" baseline="-25000">
                <a:latin typeface="Times New Roman" panose="02020603050405020304" pitchFamily="18" charset="0"/>
              </a:rPr>
              <a:t>i</a:t>
            </a:r>
            <a:r>
              <a:rPr kumimoji="0" lang="en-GB" altLang="ko-KR" sz="2800">
                <a:latin typeface="Symbol" panose="05050102010706020507" pitchFamily="18" charset="2"/>
              </a:rPr>
              <a:t>W</a:t>
            </a:r>
            <a:r>
              <a:rPr kumimoji="0" lang="en-GB" altLang="ko-KR" sz="2800" baseline="-25000">
                <a:latin typeface="Times New Roman" panose="02020603050405020304" pitchFamily="18" charset="0"/>
              </a:rPr>
              <a:t>i</a:t>
            </a:r>
            <a:r>
              <a:rPr kumimoji="0" lang="en-GB" altLang="ko-KR" sz="2800">
                <a:latin typeface="Times New Roman" panose="02020603050405020304" pitchFamily="18" charset="0"/>
              </a:rPr>
              <a:t>&lt;=A</a:t>
            </a:r>
            <a:r>
              <a:rPr kumimoji="0" lang="en-GB" altLang="ko-KR" sz="2800" baseline="-25000">
                <a:latin typeface="Times New Roman" panose="02020603050405020304" pitchFamily="18" charset="0"/>
              </a:rPr>
              <a:t>o</a:t>
            </a:r>
            <a:r>
              <a:rPr kumimoji="0" lang="en-GB" altLang="ko-KR" sz="2800">
                <a:latin typeface="Symbol" panose="05050102010706020507" pitchFamily="18" charset="2"/>
              </a:rPr>
              <a:t>W</a:t>
            </a:r>
            <a:r>
              <a:rPr kumimoji="0" lang="en-GB" altLang="ko-KR" sz="2800" baseline="-25000">
                <a:latin typeface="Symbol" panose="05050102010706020507" pitchFamily="18" charset="2"/>
              </a:rPr>
              <a:t>o</a:t>
            </a:r>
            <a:endParaRPr kumimoji="0" lang="en-US" altLang="ko-KR" sz="2800">
              <a:latin typeface="Symbol" panose="05050102010706020507" pitchFamily="18" charset="2"/>
            </a:endParaRPr>
          </a:p>
          <a:p>
            <a:pPr>
              <a:spcBef>
                <a:spcPct val="50000"/>
              </a:spcBef>
              <a:buClrTx/>
              <a:buFontTx/>
              <a:buNone/>
            </a:pPr>
            <a:endParaRPr kumimoji="0" lang="en-US" altLang="ko-KR" sz="2800">
              <a:latin typeface="Times New Roman" panose="02020603050405020304" pitchFamily="18" charset="0"/>
            </a:endParaRPr>
          </a:p>
          <a:p>
            <a:pPr>
              <a:spcBef>
                <a:spcPct val="50000"/>
              </a:spcBef>
              <a:buClrTx/>
              <a:buFontTx/>
              <a:buNone/>
            </a:pPr>
            <a:endParaRPr kumimoji="0" lang="en-US" altLang="ko-KR" sz="2800">
              <a:latin typeface="Times New Roman" panose="02020603050405020304" pitchFamily="18" charset="0"/>
            </a:endParaRPr>
          </a:p>
        </p:txBody>
      </p:sp>
      <p:sp>
        <p:nvSpPr>
          <p:cNvPr id="66574" name="Text Box 36"/>
          <p:cNvSpPr txBox="1">
            <a:spLocks noChangeArrowheads="1"/>
          </p:cNvSpPr>
          <p:nvPr/>
        </p:nvSpPr>
        <p:spPr bwMode="auto">
          <a:xfrm>
            <a:off x="1042988" y="3573463"/>
            <a:ext cx="2232025" cy="170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GB" altLang="ko-KR" sz="2800">
                <a:latin typeface="Times New Roman" panose="02020603050405020304" pitchFamily="18" charset="0"/>
              </a:rPr>
              <a:t>A</a:t>
            </a:r>
            <a:r>
              <a:rPr kumimoji="0" lang="en-GB" altLang="ko-KR" sz="2800" baseline="-25000">
                <a:latin typeface="Times New Roman" panose="02020603050405020304" pitchFamily="18" charset="0"/>
              </a:rPr>
              <a:t>i</a:t>
            </a:r>
            <a:r>
              <a:rPr kumimoji="0" lang="en-GB" altLang="ko-KR" sz="2800">
                <a:latin typeface="Symbol" panose="05050102010706020507" pitchFamily="18" charset="2"/>
              </a:rPr>
              <a:t>W</a:t>
            </a:r>
            <a:r>
              <a:rPr kumimoji="0" lang="en-GB" altLang="ko-KR" sz="2800" baseline="-25000">
                <a:latin typeface="Times New Roman" panose="02020603050405020304" pitchFamily="18" charset="0"/>
              </a:rPr>
              <a:t>i</a:t>
            </a:r>
            <a:r>
              <a:rPr kumimoji="0" lang="en-GB" altLang="ko-KR" sz="2800">
                <a:latin typeface="Times New Roman" panose="02020603050405020304" pitchFamily="18" charset="0"/>
              </a:rPr>
              <a:t>&lt;=A</a:t>
            </a:r>
            <a:r>
              <a:rPr kumimoji="0" lang="en-GB" altLang="ko-KR" sz="2800" baseline="-25000">
                <a:latin typeface="Times New Roman" panose="02020603050405020304" pitchFamily="18" charset="0"/>
              </a:rPr>
              <a:t>o</a:t>
            </a:r>
            <a:r>
              <a:rPr kumimoji="0" lang="en-GB" altLang="ko-KR" sz="2800">
                <a:latin typeface="Symbol" panose="05050102010706020507" pitchFamily="18" charset="2"/>
              </a:rPr>
              <a:t>2p</a:t>
            </a:r>
            <a:endParaRPr kumimoji="0" lang="en-US" altLang="ko-KR" sz="2800">
              <a:latin typeface="Symbol" panose="05050102010706020507" pitchFamily="18" charset="2"/>
            </a:endParaRPr>
          </a:p>
          <a:p>
            <a:pPr>
              <a:spcBef>
                <a:spcPct val="50000"/>
              </a:spcBef>
              <a:buClrTx/>
              <a:buFontTx/>
              <a:buNone/>
            </a:pPr>
            <a:endParaRPr kumimoji="0" lang="en-US" altLang="ko-KR" sz="2800">
              <a:latin typeface="Times New Roman" panose="02020603050405020304" pitchFamily="18" charset="0"/>
            </a:endParaRPr>
          </a:p>
          <a:p>
            <a:pPr>
              <a:spcBef>
                <a:spcPct val="50000"/>
              </a:spcBef>
              <a:buClrTx/>
              <a:buFontTx/>
              <a:buNone/>
            </a:pPr>
            <a:endParaRPr kumimoji="0" lang="en-US" altLang="ko-KR" sz="2800">
              <a:latin typeface="Times New Roman" panose="02020603050405020304" pitchFamily="18" charset="0"/>
            </a:endParaRPr>
          </a:p>
        </p:txBody>
      </p:sp>
    </p:spTree>
  </p:cSld>
  <p:clrMapOvr>
    <a:masterClrMapping/>
  </p:clrMapOvr>
  <p:transition advTm="3989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Grp="1" noChangeArrowheads="1"/>
          </p:cNvSpPr>
          <p:nvPr>
            <p:ph type="title"/>
          </p:nvPr>
        </p:nvSpPr>
        <p:spPr bwMode="auto">
          <a:xfrm>
            <a:off x="71438" y="63500"/>
            <a:ext cx="8153400" cy="5000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eaLnBrk="1" hangingPunct="1"/>
            <a:r>
              <a:rPr lang="en-US" altLang="ko-KR" dirty="0" smtClean="0">
                <a:latin typeface="HY헤드라인M" pitchFamily="18" charset="-127"/>
                <a:ea typeface="HY헤드라인M" pitchFamily="18" charset="-127"/>
              </a:rPr>
              <a:t>VLC introduction </a:t>
            </a:r>
            <a:r>
              <a:rPr lang="zh-CN" altLang="en-US" dirty="0" smtClean="0">
                <a:latin typeface="HY헤드라인M" pitchFamily="18" charset="-127"/>
                <a:ea typeface="HY헤드라인M" pitchFamily="18" charset="-127"/>
              </a:rPr>
              <a:t>（</a:t>
            </a:r>
            <a:r>
              <a:rPr lang="en-US" altLang="zh-CN" dirty="0" smtClean="0">
                <a:latin typeface="HY헤드라인M" pitchFamily="18" charset="-127"/>
                <a:ea typeface="HY헤드라인M" pitchFamily="18" charset="-127"/>
              </a:rPr>
              <a:t>2</a:t>
            </a:r>
            <a:r>
              <a:rPr lang="zh-CN" altLang="en-US" dirty="0" smtClean="0">
                <a:latin typeface="HY헤드라인M" pitchFamily="18" charset="-127"/>
                <a:ea typeface="HY헤드라인M" pitchFamily="18" charset="-127"/>
              </a:rPr>
              <a:t>）</a:t>
            </a:r>
            <a:endParaRPr lang="en-US" altLang="ko-KR" dirty="0" smtClean="0">
              <a:latin typeface="HY헤드라인M" pitchFamily="18" charset="-127"/>
              <a:ea typeface="HY헤드라인M" pitchFamily="18" charset="-127"/>
            </a:endParaRPr>
          </a:p>
        </p:txBody>
      </p:sp>
      <p:sp>
        <p:nvSpPr>
          <p:cNvPr id="16387" name="Text Box 68"/>
          <p:cNvSpPr txBox="1">
            <a:spLocks noChangeArrowheads="1"/>
          </p:cNvSpPr>
          <p:nvPr/>
        </p:nvSpPr>
        <p:spPr bwMode="auto">
          <a:xfrm>
            <a:off x="298450" y="919163"/>
            <a:ext cx="8377238" cy="5678487"/>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latinLnBrk="1">
              <a:spcBef>
                <a:spcPct val="20000"/>
              </a:spcBef>
              <a:buClr>
                <a:schemeClr val="tx1"/>
              </a:buClr>
              <a:buFont typeface="Wingdings" panose="05000000000000000000" pitchFamily="2" charset="2"/>
              <a:buBlip>
                <a:blip r:embed="rId2"/>
              </a:buBlip>
              <a:defRPr kumimoji="1">
                <a:solidFill>
                  <a:schemeClr val="tx1"/>
                </a:solidFill>
                <a:latin typeface="HY헤드라인M" pitchFamily="18" charset="-127"/>
                <a:ea typeface="HY헤드라인M" pitchFamily="18" charset="-127"/>
              </a:defRPr>
            </a:lvl1pPr>
            <a:lvl2pPr marL="742950" indent="-285750" latinLnBrk="1">
              <a:spcBef>
                <a:spcPct val="20000"/>
              </a:spcBef>
              <a:buClr>
                <a:schemeClr val="tx1"/>
              </a:buClr>
              <a:buSzPct val="80000"/>
              <a:buFont typeface="Monotype Sorts" pitchFamily="2" charset="2"/>
              <a:buBlip>
                <a:blip r:embed="rId3"/>
              </a:buBlip>
              <a:defRPr kumimoji="1" sz="1600">
                <a:solidFill>
                  <a:schemeClr val="tx1"/>
                </a:solidFill>
                <a:latin typeface="HY헤드라인M" pitchFamily="18" charset="-127"/>
                <a:ea typeface="HY헤드라인M" pitchFamily="18"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HY헤드라인M" pitchFamily="18" charset="-127"/>
                <a:ea typeface="HY헤드라인M" pitchFamily="18"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HY헤드라인M" pitchFamily="18" charset="-127"/>
                <a:ea typeface="HY헤드라인M" pitchFamily="18" charset="-127"/>
              </a:defRPr>
            </a:lvl4pPr>
            <a:lvl5pPr marL="2057400" indent="-228600" latinLnBrk="1">
              <a:spcBef>
                <a:spcPct val="20000"/>
              </a:spcBef>
              <a:buClr>
                <a:schemeClr val="accent2"/>
              </a:buClr>
              <a:buChar char="•"/>
              <a:defRPr kumimoji="1" sz="1400">
                <a:solidFill>
                  <a:schemeClr val="tx1"/>
                </a:solidFill>
                <a:latin typeface="HY헤드라인M" pitchFamily="18" charset="-127"/>
                <a:ea typeface="HY헤드라인M" pitchFamily="18"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9pPr>
          </a:lstStyle>
          <a:p>
            <a:pPr eaLnBrk="1" hangingPunct="1">
              <a:lnSpc>
                <a:spcPct val="130000"/>
              </a:lnSpc>
              <a:spcBef>
                <a:spcPct val="50000"/>
              </a:spcBef>
              <a:spcAft>
                <a:spcPct val="5000"/>
              </a:spcAft>
              <a:buClrTx/>
              <a:buFontTx/>
              <a:buBlip>
                <a:blip r:embed="rId4"/>
              </a:buBlip>
            </a:pPr>
            <a:r>
              <a:rPr lang="en-US" altLang="ko-KR" sz="2000" b="1" dirty="0" smtClean="0">
                <a:solidFill>
                  <a:srgbClr val="000000"/>
                </a:solidFill>
                <a:latin typeface="Arial" panose="020B0604020202020204" pitchFamily="34" charset="0"/>
              </a:rPr>
              <a:t>General </a:t>
            </a:r>
            <a:r>
              <a:rPr lang="en-US" altLang="ko-KR" sz="2000" b="1" dirty="0">
                <a:solidFill>
                  <a:srgbClr val="000000"/>
                </a:solidFill>
                <a:latin typeface="Arial" panose="020B0604020202020204" pitchFamily="34" charset="0"/>
              </a:rPr>
              <a:t>Characteristic </a:t>
            </a:r>
          </a:p>
          <a:p>
            <a:pPr lvl="1" eaLnBrk="1" hangingPunct="1">
              <a:lnSpc>
                <a:spcPct val="130000"/>
              </a:lnSpc>
              <a:spcBef>
                <a:spcPct val="50000"/>
              </a:spcBef>
              <a:spcAft>
                <a:spcPct val="5000"/>
              </a:spcAft>
              <a:buClrTx/>
              <a:buSzTx/>
              <a:buFontTx/>
              <a:buBlip>
                <a:blip r:embed="rId5"/>
              </a:buBlip>
            </a:pPr>
            <a:r>
              <a:rPr lang="en-US" altLang="ko-KR" sz="2000" dirty="0">
                <a:solidFill>
                  <a:srgbClr val="FF0000"/>
                </a:solidFill>
                <a:latin typeface="Arial" panose="020B0604020202020204" pitchFamily="34" charset="0"/>
              </a:rPr>
              <a:t>Visibility</a:t>
            </a:r>
            <a:r>
              <a:rPr lang="en-US" altLang="ko-KR" sz="2000" dirty="0">
                <a:solidFill>
                  <a:srgbClr val="000000"/>
                </a:solidFill>
                <a:latin typeface="Arial" panose="020B0604020202020204" pitchFamily="34" charset="0"/>
              </a:rPr>
              <a:t> : Aesthetically </a:t>
            </a:r>
            <a:r>
              <a:rPr lang="en-US" altLang="ko-KR" sz="2000" dirty="0" smtClean="0">
                <a:solidFill>
                  <a:srgbClr val="000000"/>
                </a:solidFill>
                <a:latin typeface="Arial" panose="020B0604020202020204" pitchFamily="34" charset="0"/>
              </a:rPr>
              <a:t>pleasing (</a:t>
            </a:r>
            <a:r>
              <a:rPr lang="zh-CN" altLang="en-US" sz="2000" dirty="0">
                <a:solidFill>
                  <a:srgbClr val="000000"/>
                </a:solidFill>
                <a:latin typeface="Arial" panose="020B0604020202020204" pitchFamily="34" charset="0"/>
              </a:rPr>
              <a:t>美观</a:t>
            </a:r>
            <a:r>
              <a:rPr lang="en-US" altLang="ko-KR" sz="2000" dirty="0" smtClean="0">
                <a:solidFill>
                  <a:srgbClr val="000000"/>
                </a:solidFill>
                <a:latin typeface="Arial" panose="020B0604020202020204" pitchFamily="34" charset="0"/>
              </a:rPr>
              <a:t>)</a:t>
            </a:r>
            <a:endParaRPr lang="en-US" altLang="ko-KR" sz="2000" dirty="0">
              <a:solidFill>
                <a:srgbClr val="000000"/>
              </a:solidFill>
              <a:latin typeface="Arial" panose="020B0604020202020204" pitchFamily="34" charset="0"/>
            </a:endParaRPr>
          </a:p>
          <a:p>
            <a:pPr lvl="1" eaLnBrk="1" hangingPunct="1">
              <a:lnSpc>
                <a:spcPct val="130000"/>
              </a:lnSpc>
              <a:spcBef>
                <a:spcPct val="50000"/>
              </a:spcBef>
              <a:spcAft>
                <a:spcPct val="5000"/>
              </a:spcAft>
              <a:buClrTx/>
              <a:buSzTx/>
              <a:buFontTx/>
              <a:buBlip>
                <a:blip r:embed="rId5"/>
              </a:buBlip>
            </a:pPr>
            <a:r>
              <a:rPr lang="en-US" altLang="ko-KR" sz="2000" dirty="0">
                <a:solidFill>
                  <a:srgbClr val="FF0000"/>
                </a:solidFill>
                <a:latin typeface="Arial" panose="020B0604020202020204" pitchFamily="34" charset="0"/>
              </a:rPr>
              <a:t>Security</a:t>
            </a:r>
            <a:r>
              <a:rPr lang="en-US" altLang="ko-KR" sz="2000" dirty="0">
                <a:solidFill>
                  <a:srgbClr val="000000"/>
                </a:solidFill>
                <a:latin typeface="Arial" panose="020B0604020202020204" pitchFamily="34" charset="0"/>
              </a:rPr>
              <a:t> : </a:t>
            </a:r>
            <a:r>
              <a:rPr lang="en-US" altLang="ko-KR" sz="2000" dirty="0">
                <a:solidFill>
                  <a:srgbClr val="CC3300"/>
                </a:solidFill>
                <a:latin typeface="Arial" panose="020B0604020202020204" pitchFamily="34" charset="0"/>
              </a:rPr>
              <a:t>What You See Is What You Send.</a:t>
            </a:r>
            <a:r>
              <a:rPr lang="en-US" altLang="ko-KR" sz="2000" dirty="0">
                <a:latin typeface="Arial" panose="020B0604020202020204" pitchFamily="34" charset="0"/>
              </a:rPr>
              <a:t> </a:t>
            </a:r>
            <a:endParaRPr lang="en-US" altLang="ko-KR" sz="2000" dirty="0">
              <a:solidFill>
                <a:srgbClr val="CC3300"/>
              </a:solidFill>
              <a:latin typeface="Arial" panose="020B0604020202020204" pitchFamily="34" charset="0"/>
            </a:endParaRPr>
          </a:p>
          <a:p>
            <a:pPr lvl="1" eaLnBrk="1" hangingPunct="1">
              <a:lnSpc>
                <a:spcPct val="130000"/>
              </a:lnSpc>
              <a:spcBef>
                <a:spcPct val="50000"/>
              </a:spcBef>
              <a:spcAft>
                <a:spcPct val="5000"/>
              </a:spcAft>
              <a:buClrTx/>
              <a:buSzTx/>
              <a:buFontTx/>
              <a:buBlip>
                <a:blip r:embed="rId5"/>
              </a:buBlip>
            </a:pPr>
            <a:r>
              <a:rPr lang="en-US" altLang="ko-KR" sz="2000" dirty="0">
                <a:solidFill>
                  <a:srgbClr val="FF0000"/>
                </a:solidFill>
                <a:latin typeface="Arial" panose="020B0604020202020204" pitchFamily="34" charset="0"/>
              </a:rPr>
              <a:t>Health</a:t>
            </a:r>
            <a:r>
              <a:rPr lang="en-US" altLang="ko-KR" sz="2000" dirty="0">
                <a:solidFill>
                  <a:srgbClr val="000000"/>
                </a:solidFill>
                <a:latin typeface="Arial" panose="020B0604020202020204" pitchFamily="34" charset="0"/>
              </a:rPr>
              <a:t> : Harmless for human </a:t>
            </a:r>
            <a:r>
              <a:rPr lang="en-US" altLang="ko-KR" sz="2000" dirty="0">
                <a:latin typeface="Arial" panose="020B0604020202020204" pitchFamily="34" charset="0"/>
              </a:rPr>
              <a:t>body and electronic devices </a:t>
            </a:r>
            <a:endParaRPr lang="en-US" altLang="ko-KR" sz="2000" dirty="0">
              <a:solidFill>
                <a:srgbClr val="000000"/>
              </a:solidFill>
              <a:latin typeface="Arial" panose="020B0604020202020204" pitchFamily="34" charset="0"/>
            </a:endParaRPr>
          </a:p>
          <a:p>
            <a:pPr lvl="1" eaLnBrk="1" hangingPunct="1">
              <a:lnSpc>
                <a:spcPct val="130000"/>
              </a:lnSpc>
              <a:spcBef>
                <a:spcPct val="50000"/>
              </a:spcBef>
              <a:spcAft>
                <a:spcPct val="5000"/>
              </a:spcAft>
              <a:buClrTx/>
              <a:buSzTx/>
              <a:buFontTx/>
              <a:buBlip>
                <a:blip r:embed="rId5"/>
              </a:buBlip>
            </a:pPr>
            <a:r>
              <a:rPr lang="en-US" altLang="ko-KR" sz="2000" dirty="0">
                <a:solidFill>
                  <a:srgbClr val="FF0000"/>
                </a:solidFill>
                <a:latin typeface="Arial" panose="020B0604020202020204" pitchFamily="34" charset="0"/>
              </a:rPr>
              <a:t>Unregulated</a:t>
            </a:r>
            <a:r>
              <a:rPr lang="en-US" altLang="ko-KR" sz="2000" dirty="0">
                <a:solidFill>
                  <a:srgbClr val="000000"/>
                </a:solidFill>
                <a:latin typeface="Arial" panose="020B0604020202020204" pitchFamily="34" charset="0"/>
              </a:rPr>
              <a:t> : </a:t>
            </a:r>
            <a:r>
              <a:rPr lang="en-US" altLang="ko-KR" sz="2000" dirty="0">
                <a:latin typeface="Arial" panose="020B0604020202020204" pitchFamily="34" charset="0"/>
              </a:rPr>
              <a:t>no room to use more radio </a:t>
            </a:r>
            <a:r>
              <a:rPr lang="en-US" altLang="ko-KR" sz="2000" dirty="0" smtClean="0">
                <a:latin typeface="Arial" panose="020B0604020202020204" pitchFamily="34" charset="0"/>
              </a:rPr>
              <a:t>frequency</a:t>
            </a:r>
            <a:r>
              <a:rPr lang="zh-CN" altLang="en-US" sz="2000" dirty="0" smtClean="0">
                <a:latin typeface="Arial" panose="020B0604020202020204" pitchFamily="34" charset="0"/>
              </a:rPr>
              <a:t>（无管制）</a:t>
            </a:r>
            <a:r>
              <a:rPr lang="en-US" altLang="ko-KR" sz="2000" dirty="0" smtClean="0">
                <a:latin typeface="Arial" panose="020B0604020202020204" pitchFamily="34" charset="0"/>
              </a:rPr>
              <a:t> </a:t>
            </a:r>
            <a:endParaRPr lang="en-US" altLang="ko-KR" sz="2000" dirty="0">
              <a:latin typeface="Arial" panose="020B0604020202020204" pitchFamily="34" charset="0"/>
            </a:endParaRPr>
          </a:p>
          <a:p>
            <a:pPr lvl="1" eaLnBrk="1" hangingPunct="1">
              <a:lnSpc>
                <a:spcPct val="130000"/>
              </a:lnSpc>
              <a:spcBef>
                <a:spcPct val="50000"/>
              </a:spcBef>
              <a:spcAft>
                <a:spcPct val="5000"/>
              </a:spcAft>
              <a:buClrTx/>
              <a:buSzTx/>
              <a:buFontTx/>
              <a:buBlip>
                <a:blip r:embed="rId5"/>
              </a:buBlip>
            </a:pPr>
            <a:r>
              <a:rPr lang="en-US" altLang="ko-KR" sz="2000" dirty="0">
                <a:solidFill>
                  <a:srgbClr val="FF0000"/>
                </a:solidFill>
                <a:latin typeface="Arial" panose="020B0604020202020204" pitchFamily="34" charset="0"/>
              </a:rPr>
              <a:t>Using in the restricted area </a:t>
            </a:r>
            <a:r>
              <a:rPr lang="en-US" altLang="ko-KR" sz="2000" dirty="0">
                <a:solidFill>
                  <a:srgbClr val="000000"/>
                </a:solidFill>
                <a:latin typeface="Arial" panose="020B0604020202020204" pitchFamily="34" charset="0"/>
              </a:rPr>
              <a:t>: aircraft, spaceship, hospital</a:t>
            </a:r>
          </a:p>
          <a:p>
            <a:pPr lvl="1" eaLnBrk="1" hangingPunct="1">
              <a:lnSpc>
                <a:spcPct val="130000"/>
              </a:lnSpc>
              <a:spcBef>
                <a:spcPct val="50000"/>
              </a:spcBef>
              <a:spcAft>
                <a:spcPct val="5000"/>
              </a:spcAft>
              <a:buClrTx/>
              <a:buSzTx/>
              <a:buFontTx/>
              <a:buBlip>
                <a:blip r:embed="rId5"/>
              </a:buBlip>
            </a:pPr>
            <a:r>
              <a:rPr lang="en-US" altLang="ko-KR" sz="2000" dirty="0">
                <a:solidFill>
                  <a:srgbClr val="FF0000"/>
                </a:solidFill>
                <a:latin typeface="Arial" panose="020B0604020202020204" pitchFamily="34" charset="0"/>
              </a:rPr>
              <a:t>Eye safety</a:t>
            </a:r>
            <a:endParaRPr lang="en-US" altLang="ko-KR" sz="2000" dirty="0">
              <a:solidFill>
                <a:srgbClr val="FF0000"/>
              </a:solidFill>
            </a:endParaRPr>
          </a:p>
        </p:txBody>
      </p:sp>
    </p:spTree>
    <p:extLst>
      <p:ext uri="{BB962C8B-B14F-4D97-AF65-F5344CB8AC3E}">
        <p14:creationId xmlns:p14="http://schemas.microsoft.com/office/powerpoint/2010/main" val="35063739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7586" name="Rectangle 68"/>
          <p:cNvSpPr>
            <a:spLocks noChangeArrowheads="1"/>
          </p:cNvSpPr>
          <p:nvPr/>
        </p:nvSpPr>
        <p:spPr bwMode="auto">
          <a:xfrm>
            <a:off x="6084888" y="1484313"/>
            <a:ext cx="2879725" cy="432117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endParaRPr kumimoji="0" lang="en-US" altLang="zh-CN" sz="2800">
              <a:latin typeface="Times New Roman" panose="02020603050405020304" pitchFamily="18" charset="0"/>
            </a:endParaRPr>
          </a:p>
        </p:txBody>
      </p:sp>
      <p:sp>
        <p:nvSpPr>
          <p:cNvPr id="67587" name="Rectangle 67"/>
          <p:cNvSpPr>
            <a:spLocks noChangeArrowheads="1"/>
          </p:cNvSpPr>
          <p:nvPr/>
        </p:nvSpPr>
        <p:spPr bwMode="auto">
          <a:xfrm>
            <a:off x="2411413" y="3789363"/>
            <a:ext cx="2232025" cy="115252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endParaRPr kumimoji="0" lang="en-US" altLang="zh-CN" sz="2800">
              <a:latin typeface="Times New Roman" panose="02020603050405020304" pitchFamily="18" charset="0"/>
            </a:endParaRPr>
          </a:p>
        </p:txBody>
      </p:sp>
      <p:sp>
        <p:nvSpPr>
          <p:cNvPr id="67588" name="Rectangle 2"/>
          <p:cNvSpPr>
            <a:spLocks noGrp="1" noChangeArrowheads="1"/>
          </p:cNvSpPr>
          <p:nvPr>
            <p:ph type="title" idx="4294967295"/>
          </p:nvPr>
        </p:nvSpPr>
        <p:spPr/>
        <p:txBody>
          <a:bodyPr/>
          <a:lstStyle/>
          <a:p>
            <a:pPr eaLnBrk="1" hangingPunct="1"/>
            <a:r>
              <a:rPr lang="en-GB" altLang="ko-KR" dirty="0" smtClean="0"/>
              <a:t>Receiver performance: figure of merit (</a:t>
            </a:r>
            <a:r>
              <a:rPr lang="zh-CN" altLang="en-US" dirty="0" smtClean="0"/>
              <a:t>品质因数</a:t>
            </a:r>
            <a:r>
              <a:rPr lang="en-GB" altLang="ko-KR" dirty="0" smtClean="0"/>
              <a:t>)</a:t>
            </a:r>
          </a:p>
        </p:txBody>
      </p:sp>
      <p:sp>
        <p:nvSpPr>
          <p:cNvPr id="67589" name="Rectangle 3"/>
          <p:cNvSpPr>
            <a:spLocks noGrp="1" noChangeArrowheads="1"/>
          </p:cNvSpPr>
          <p:nvPr>
            <p:ph type="body" sz="half" idx="4294967295"/>
          </p:nvPr>
        </p:nvSpPr>
        <p:spPr>
          <a:xfrm>
            <a:off x="539750" y="1341438"/>
            <a:ext cx="5545138" cy="3810000"/>
          </a:xfrm>
        </p:spPr>
        <p:txBody>
          <a:bodyPr/>
          <a:lstStyle/>
          <a:p>
            <a:pPr eaLnBrk="1" hangingPunct="1"/>
            <a:r>
              <a:rPr lang="en-GB" altLang="ko-KR" sz="1800" dirty="0" smtClean="0"/>
              <a:t>Receiver Figure of Merit (FOM)</a:t>
            </a:r>
          </a:p>
          <a:p>
            <a:pPr lvl="1" eaLnBrk="1" hangingPunct="1"/>
            <a:r>
              <a:rPr lang="en-US" altLang="ko-KR" sz="1400" dirty="0" err="1" smtClean="0"/>
              <a:t>Fibre</a:t>
            </a:r>
            <a:r>
              <a:rPr lang="en-US" altLang="ko-KR" sz="1400" dirty="0" smtClean="0"/>
              <a:t> systems</a:t>
            </a:r>
          </a:p>
          <a:p>
            <a:pPr lvl="2" eaLnBrk="1" hangingPunct="1"/>
            <a:r>
              <a:rPr lang="en-US" altLang="ko-KR" sz="1400" dirty="0" smtClean="0"/>
              <a:t>Performance determined by sensitivity (given sufficient detector area)</a:t>
            </a:r>
          </a:p>
          <a:p>
            <a:pPr lvl="2" eaLnBrk="1" hangingPunct="1"/>
            <a:r>
              <a:rPr lang="en-US" altLang="ko-KR" sz="1400" dirty="0" smtClean="0"/>
              <a:t>FOV usually not relevant</a:t>
            </a:r>
          </a:p>
          <a:p>
            <a:pPr lvl="1" eaLnBrk="1" hangingPunct="1"/>
            <a:r>
              <a:rPr lang="en-US" altLang="ko-KR" sz="1400" dirty="0" smtClean="0"/>
              <a:t>Free space systems</a:t>
            </a:r>
          </a:p>
          <a:p>
            <a:pPr lvl="2" eaLnBrk="1" hangingPunct="1"/>
            <a:r>
              <a:rPr lang="en-US" altLang="ko-KR" sz="1400" dirty="0" err="1" smtClean="0"/>
              <a:t>Etendue</a:t>
            </a:r>
            <a:r>
              <a:rPr lang="en-US" altLang="ko-KR" sz="1400" dirty="0" smtClean="0"/>
              <a:t> crucial determinant</a:t>
            </a:r>
          </a:p>
        </p:txBody>
      </p:sp>
      <p:graphicFrame>
        <p:nvGraphicFramePr>
          <p:cNvPr id="67590" name="Object 6"/>
          <p:cNvGraphicFramePr>
            <a:graphicFrameLocks noChangeAspect="1"/>
          </p:cNvGraphicFramePr>
          <p:nvPr/>
        </p:nvGraphicFramePr>
        <p:xfrm>
          <a:off x="2484438" y="3860800"/>
          <a:ext cx="1905000" cy="835025"/>
        </p:xfrm>
        <a:graphic>
          <a:graphicData uri="http://schemas.openxmlformats.org/presentationml/2006/ole">
            <mc:AlternateContent xmlns:mc="http://schemas.openxmlformats.org/markup-compatibility/2006">
              <mc:Choice xmlns:v="urn:schemas-microsoft-com:vml" Requires="v">
                <p:oleObj spid="_x0000_s67674" name="Equation" r:id="rId3" imgW="1129810" imgH="495085" progId="Equation.3">
                  <p:embed/>
                </p:oleObj>
              </mc:Choice>
              <mc:Fallback>
                <p:oleObj name="Equation" r:id="rId3" imgW="1129810" imgH="495085"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3860800"/>
                        <a:ext cx="1905000"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7591" name="Freeform 11"/>
          <p:cNvSpPr>
            <a:spLocks/>
          </p:cNvSpPr>
          <p:nvPr/>
        </p:nvSpPr>
        <p:spPr bwMode="auto">
          <a:xfrm>
            <a:off x="6454775" y="2963863"/>
            <a:ext cx="966788" cy="828675"/>
          </a:xfrm>
          <a:custGeom>
            <a:avLst/>
            <a:gdLst>
              <a:gd name="T0" fmla="*/ 966788 w 1219"/>
              <a:gd name="T1" fmla="*/ 410769 h 1045"/>
              <a:gd name="T2" fmla="*/ 729651 w 1219"/>
              <a:gd name="T3" fmla="*/ 0 h 1045"/>
              <a:gd name="T4" fmla="*/ 236344 w 1219"/>
              <a:gd name="T5" fmla="*/ 0 h 1045"/>
              <a:gd name="T6" fmla="*/ 0 w 1219"/>
              <a:gd name="T7" fmla="*/ 404425 h 1045"/>
              <a:gd name="T8" fmla="*/ 242688 w 1219"/>
              <a:gd name="T9" fmla="*/ 828675 h 1045"/>
              <a:gd name="T10" fmla="*/ 724100 w 1219"/>
              <a:gd name="T11" fmla="*/ 827089 h 1045"/>
              <a:gd name="T12" fmla="*/ 966788 w 1219"/>
              <a:gd name="T13" fmla="*/ 410769 h 1045"/>
              <a:gd name="T14" fmla="*/ 0 60000 65536"/>
              <a:gd name="T15" fmla="*/ 0 60000 65536"/>
              <a:gd name="T16" fmla="*/ 0 60000 65536"/>
              <a:gd name="T17" fmla="*/ 0 60000 65536"/>
              <a:gd name="T18" fmla="*/ 0 60000 65536"/>
              <a:gd name="T19" fmla="*/ 0 60000 65536"/>
              <a:gd name="T20" fmla="*/ 0 60000 65536"/>
              <a:gd name="T21" fmla="*/ 0 w 1219"/>
              <a:gd name="T22" fmla="*/ 0 h 1045"/>
              <a:gd name="T23" fmla="*/ 1219 w 1219"/>
              <a:gd name="T24" fmla="*/ 1045 h 10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9" h="1045">
                <a:moveTo>
                  <a:pt x="1219" y="518"/>
                </a:moveTo>
                <a:lnTo>
                  <a:pt x="920" y="0"/>
                </a:lnTo>
                <a:lnTo>
                  <a:pt x="298" y="0"/>
                </a:lnTo>
                <a:lnTo>
                  <a:pt x="0" y="510"/>
                </a:lnTo>
                <a:lnTo>
                  <a:pt x="306" y="1045"/>
                </a:lnTo>
                <a:lnTo>
                  <a:pt x="913" y="1043"/>
                </a:lnTo>
                <a:lnTo>
                  <a:pt x="1219" y="518"/>
                </a:lnTo>
                <a:close/>
              </a:path>
            </a:pathLst>
          </a:custGeom>
          <a:solidFill>
            <a:srgbClr val="00FFFF"/>
          </a:solidFill>
          <a:ln w="9525">
            <a:solidFill>
              <a:srgbClr val="000000"/>
            </a:solidFill>
            <a:round/>
            <a:headEnd/>
            <a:tailEnd/>
          </a:ln>
        </p:spPr>
        <p:txBody>
          <a:bodyPr/>
          <a:lstStyle/>
          <a:p>
            <a:endParaRPr lang="zh-CN" altLang="en-US"/>
          </a:p>
        </p:txBody>
      </p:sp>
      <p:sp>
        <p:nvSpPr>
          <p:cNvPr id="67592" name="Rectangle 12"/>
          <p:cNvSpPr>
            <a:spLocks noChangeArrowheads="1"/>
          </p:cNvSpPr>
          <p:nvPr/>
        </p:nvSpPr>
        <p:spPr bwMode="auto">
          <a:xfrm>
            <a:off x="6659563" y="3213100"/>
            <a:ext cx="617537"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US" altLang="ko-KR" sz="1200">
                <a:solidFill>
                  <a:srgbClr val="000000"/>
                </a:solidFill>
                <a:latin typeface="Arial" panose="020B0604020202020204" pitchFamily="34" charset="0"/>
              </a:rPr>
              <a:t>Detector </a:t>
            </a:r>
            <a:endParaRPr kumimoji="0" lang="en-US" altLang="ko-KR" sz="2800">
              <a:latin typeface="Arial" panose="020B0604020202020204" pitchFamily="34" charset="0"/>
            </a:endParaRPr>
          </a:p>
        </p:txBody>
      </p:sp>
      <p:sp>
        <p:nvSpPr>
          <p:cNvPr id="67593" name="Rectangle 13"/>
          <p:cNvSpPr>
            <a:spLocks noChangeArrowheads="1"/>
          </p:cNvSpPr>
          <p:nvPr/>
        </p:nvSpPr>
        <p:spPr bwMode="auto">
          <a:xfrm>
            <a:off x="6715125" y="3379788"/>
            <a:ext cx="363538"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US" altLang="ko-KR" sz="1200">
                <a:solidFill>
                  <a:srgbClr val="000000"/>
                </a:solidFill>
                <a:latin typeface="Arial" panose="020B0604020202020204" pitchFamily="34" charset="0"/>
              </a:rPr>
              <a:t>Area </a:t>
            </a:r>
            <a:endParaRPr kumimoji="0" lang="en-US" altLang="ko-KR" sz="2800">
              <a:latin typeface="Arial" panose="020B0604020202020204" pitchFamily="34" charset="0"/>
            </a:endParaRPr>
          </a:p>
        </p:txBody>
      </p:sp>
      <p:sp>
        <p:nvSpPr>
          <p:cNvPr id="67594" name="Rectangle 14"/>
          <p:cNvSpPr>
            <a:spLocks noChangeArrowheads="1"/>
          </p:cNvSpPr>
          <p:nvPr/>
        </p:nvSpPr>
        <p:spPr bwMode="auto">
          <a:xfrm>
            <a:off x="7058025" y="3373438"/>
            <a:ext cx="101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US" altLang="ko-KR" sz="1200" i="1">
                <a:solidFill>
                  <a:srgbClr val="000000"/>
                </a:solidFill>
                <a:latin typeface="Arial" panose="020B0604020202020204" pitchFamily="34" charset="0"/>
              </a:rPr>
              <a:t>A</a:t>
            </a:r>
            <a:endParaRPr kumimoji="0" lang="en-US" altLang="ko-KR" sz="2800">
              <a:latin typeface="Arial" panose="020B0604020202020204" pitchFamily="34" charset="0"/>
            </a:endParaRPr>
          </a:p>
        </p:txBody>
      </p:sp>
      <p:sp>
        <p:nvSpPr>
          <p:cNvPr id="67595" name="Rectangle 15"/>
          <p:cNvSpPr>
            <a:spLocks noChangeArrowheads="1"/>
          </p:cNvSpPr>
          <p:nvPr/>
        </p:nvSpPr>
        <p:spPr bwMode="auto">
          <a:xfrm>
            <a:off x="6469063" y="2686050"/>
            <a:ext cx="935037" cy="1063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endParaRPr kumimoji="0" lang="en-US" altLang="zh-CN" sz="2800">
              <a:latin typeface="Times New Roman" panose="02020603050405020304" pitchFamily="18" charset="0"/>
            </a:endParaRPr>
          </a:p>
        </p:txBody>
      </p:sp>
      <p:sp>
        <p:nvSpPr>
          <p:cNvPr id="67596" name="Freeform 16"/>
          <p:cNvSpPr>
            <a:spLocks/>
          </p:cNvSpPr>
          <p:nvPr/>
        </p:nvSpPr>
        <p:spPr bwMode="auto">
          <a:xfrm>
            <a:off x="6465888" y="2300288"/>
            <a:ext cx="931862" cy="379412"/>
          </a:xfrm>
          <a:custGeom>
            <a:avLst/>
            <a:gdLst>
              <a:gd name="T0" fmla="*/ 931862 w 1176"/>
              <a:gd name="T1" fmla="*/ 379412 h 478"/>
              <a:gd name="T2" fmla="*/ 905713 w 1176"/>
              <a:gd name="T3" fmla="*/ 292100 h 478"/>
              <a:gd name="T4" fmla="*/ 866885 w 1176"/>
              <a:gd name="T5" fmla="*/ 214312 h 478"/>
              <a:gd name="T6" fmla="*/ 817756 w 1176"/>
              <a:gd name="T7" fmla="*/ 149225 h 478"/>
              <a:gd name="T8" fmla="*/ 758326 w 1176"/>
              <a:gd name="T9" fmla="*/ 95250 h 478"/>
              <a:gd name="T10" fmla="*/ 691765 w 1176"/>
              <a:gd name="T11" fmla="*/ 53975 h 478"/>
              <a:gd name="T12" fmla="*/ 619657 w 1176"/>
              <a:gd name="T13" fmla="*/ 23812 h 478"/>
              <a:gd name="T14" fmla="*/ 544379 w 1176"/>
              <a:gd name="T15" fmla="*/ 6350 h 478"/>
              <a:gd name="T16" fmla="*/ 466723 w 1176"/>
              <a:gd name="T17" fmla="*/ 0 h 478"/>
              <a:gd name="T18" fmla="*/ 428688 w 1176"/>
              <a:gd name="T19" fmla="*/ 794 h 478"/>
              <a:gd name="T20" fmla="*/ 389861 w 1176"/>
              <a:gd name="T21" fmla="*/ 4762 h 478"/>
              <a:gd name="T22" fmla="*/ 314583 w 1176"/>
              <a:gd name="T23" fmla="*/ 22225 h 478"/>
              <a:gd name="T24" fmla="*/ 243267 w 1176"/>
              <a:gd name="T25" fmla="*/ 51594 h 478"/>
              <a:gd name="T26" fmla="*/ 175913 w 1176"/>
              <a:gd name="T27" fmla="*/ 93662 h 478"/>
              <a:gd name="T28" fmla="*/ 117275 w 1176"/>
              <a:gd name="T29" fmla="*/ 146844 h 478"/>
              <a:gd name="T30" fmla="*/ 67354 w 1176"/>
              <a:gd name="T31" fmla="*/ 211931 h 478"/>
              <a:gd name="T32" fmla="*/ 27734 w 1176"/>
              <a:gd name="T33" fmla="*/ 289718 h 478"/>
              <a:gd name="T34" fmla="*/ 0 w 1176"/>
              <a:gd name="T35" fmla="*/ 379412 h 47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76"/>
              <a:gd name="T55" fmla="*/ 0 h 478"/>
              <a:gd name="T56" fmla="*/ 1176 w 1176"/>
              <a:gd name="T57" fmla="*/ 478 h 47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76" h="478">
                <a:moveTo>
                  <a:pt x="1176" y="478"/>
                </a:moveTo>
                <a:lnTo>
                  <a:pt x="1143" y="368"/>
                </a:lnTo>
                <a:lnTo>
                  <a:pt x="1094" y="270"/>
                </a:lnTo>
                <a:lnTo>
                  <a:pt x="1032" y="188"/>
                </a:lnTo>
                <a:lnTo>
                  <a:pt x="957" y="120"/>
                </a:lnTo>
                <a:lnTo>
                  <a:pt x="873" y="68"/>
                </a:lnTo>
                <a:lnTo>
                  <a:pt x="782" y="30"/>
                </a:lnTo>
                <a:lnTo>
                  <a:pt x="687" y="8"/>
                </a:lnTo>
                <a:lnTo>
                  <a:pt x="589" y="0"/>
                </a:lnTo>
                <a:lnTo>
                  <a:pt x="541" y="1"/>
                </a:lnTo>
                <a:lnTo>
                  <a:pt x="492" y="6"/>
                </a:lnTo>
                <a:lnTo>
                  <a:pt x="397" y="28"/>
                </a:lnTo>
                <a:lnTo>
                  <a:pt x="307" y="65"/>
                </a:lnTo>
                <a:lnTo>
                  <a:pt x="222" y="118"/>
                </a:lnTo>
                <a:lnTo>
                  <a:pt x="148" y="185"/>
                </a:lnTo>
                <a:lnTo>
                  <a:pt x="85" y="267"/>
                </a:lnTo>
                <a:lnTo>
                  <a:pt x="35" y="365"/>
                </a:lnTo>
                <a:lnTo>
                  <a:pt x="0" y="478"/>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597" name="Line 17"/>
          <p:cNvSpPr>
            <a:spLocks noChangeShapeType="1"/>
          </p:cNvSpPr>
          <p:nvPr/>
        </p:nvSpPr>
        <p:spPr bwMode="auto">
          <a:xfrm>
            <a:off x="6897688" y="2076450"/>
            <a:ext cx="0" cy="60325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8" name="Line 18"/>
          <p:cNvSpPr>
            <a:spLocks noChangeShapeType="1"/>
          </p:cNvSpPr>
          <p:nvPr/>
        </p:nvSpPr>
        <p:spPr bwMode="auto">
          <a:xfrm flipV="1">
            <a:off x="6937375" y="2157413"/>
            <a:ext cx="661988" cy="4905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599" name="Freeform 19"/>
          <p:cNvSpPr>
            <a:spLocks/>
          </p:cNvSpPr>
          <p:nvPr/>
        </p:nvSpPr>
        <p:spPr bwMode="auto">
          <a:xfrm>
            <a:off x="6907213" y="2584450"/>
            <a:ext cx="104775" cy="85725"/>
          </a:xfrm>
          <a:custGeom>
            <a:avLst/>
            <a:gdLst>
              <a:gd name="T0" fmla="*/ 104775 w 131"/>
              <a:gd name="T1" fmla="*/ 43256 h 109"/>
              <a:gd name="T2" fmla="*/ 0 w 131"/>
              <a:gd name="T3" fmla="*/ 85725 h 109"/>
              <a:gd name="T4" fmla="*/ 71983 w 131"/>
              <a:gd name="T5" fmla="*/ 0 h 109"/>
              <a:gd name="T6" fmla="*/ 104775 w 131"/>
              <a:gd name="T7" fmla="*/ 43256 h 109"/>
              <a:gd name="T8" fmla="*/ 0 60000 65536"/>
              <a:gd name="T9" fmla="*/ 0 60000 65536"/>
              <a:gd name="T10" fmla="*/ 0 60000 65536"/>
              <a:gd name="T11" fmla="*/ 0 60000 65536"/>
              <a:gd name="T12" fmla="*/ 0 w 131"/>
              <a:gd name="T13" fmla="*/ 0 h 109"/>
              <a:gd name="T14" fmla="*/ 131 w 131"/>
              <a:gd name="T15" fmla="*/ 109 h 109"/>
            </a:gdLst>
            <a:ahLst/>
            <a:cxnLst>
              <a:cxn ang="T8">
                <a:pos x="T0" y="T1"/>
              </a:cxn>
              <a:cxn ang="T9">
                <a:pos x="T2" y="T3"/>
              </a:cxn>
              <a:cxn ang="T10">
                <a:pos x="T4" y="T5"/>
              </a:cxn>
              <a:cxn ang="T11">
                <a:pos x="T6" y="T7"/>
              </a:cxn>
            </a:cxnLst>
            <a:rect l="T12" t="T13" r="T14" b="T15"/>
            <a:pathLst>
              <a:path w="131" h="109">
                <a:moveTo>
                  <a:pt x="131" y="55"/>
                </a:moveTo>
                <a:lnTo>
                  <a:pt x="0" y="109"/>
                </a:lnTo>
                <a:lnTo>
                  <a:pt x="90" y="0"/>
                </a:lnTo>
                <a:lnTo>
                  <a:pt x="131" y="55"/>
                </a:lnTo>
                <a:close/>
              </a:path>
            </a:pathLst>
          </a:custGeom>
          <a:solidFill>
            <a:srgbClr val="000000"/>
          </a:solidFill>
          <a:ln w="19050">
            <a:solidFill>
              <a:srgbClr val="000000"/>
            </a:solidFill>
            <a:round/>
            <a:headEnd/>
            <a:tailEnd/>
          </a:ln>
        </p:spPr>
        <p:txBody>
          <a:bodyPr/>
          <a:lstStyle/>
          <a:p>
            <a:endParaRPr lang="zh-CN" altLang="en-US"/>
          </a:p>
        </p:txBody>
      </p:sp>
      <p:sp>
        <p:nvSpPr>
          <p:cNvPr id="67600" name="Freeform 20"/>
          <p:cNvSpPr>
            <a:spLocks/>
          </p:cNvSpPr>
          <p:nvPr/>
        </p:nvSpPr>
        <p:spPr bwMode="auto">
          <a:xfrm>
            <a:off x="6381750" y="4078288"/>
            <a:ext cx="1098550" cy="752475"/>
          </a:xfrm>
          <a:custGeom>
            <a:avLst/>
            <a:gdLst>
              <a:gd name="T0" fmla="*/ 0 w 1383"/>
              <a:gd name="T1" fmla="*/ 0 h 949"/>
              <a:gd name="T2" fmla="*/ 1098550 w 1383"/>
              <a:gd name="T3" fmla="*/ 0 h 949"/>
              <a:gd name="T4" fmla="*/ 550466 w 1383"/>
              <a:gd name="T5" fmla="*/ 752475 h 949"/>
              <a:gd name="T6" fmla="*/ 0 w 1383"/>
              <a:gd name="T7" fmla="*/ 0 h 949"/>
              <a:gd name="T8" fmla="*/ 0 60000 65536"/>
              <a:gd name="T9" fmla="*/ 0 60000 65536"/>
              <a:gd name="T10" fmla="*/ 0 60000 65536"/>
              <a:gd name="T11" fmla="*/ 0 60000 65536"/>
              <a:gd name="T12" fmla="*/ 0 w 1383"/>
              <a:gd name="T13" fmla="*/ 0 h 949"/>
              <a:gd name="T14" fmla="*/ 1383 w 1383"/>
              <a:gd name="T15" fmla="*/ 949 h 949"/>
            </a:gdLst>
            <a:ahLst/>
            <a:cxnLst>
              <a:cxn ang="T8">
                <a:pos x="T0" y="T1"/>
              </a:cxn>
              <a:cxn ang="T9">
                <a:pos x="T2" y="T3"/>
              </a:cxn>
              <a:cxn ang="T10">
                <a:pos x="T4" y="T5"/>
              </a:cxn>
              <a:cxn ang="T11">
                <a:pos x="T6" y="T7"/>
              </a:cxn>
            </a:cxnLst>
            <a:rect l="T12" t="T13" r="T14" b="T15"/>
            <a:pathLst>
              <a:path w="1383" h="949">
                <a:moveTo>
                  <a:pt x="0" y="0"/>
                </a:moveTo>
                <a:lnTo>
                  <a:pt x="1383" y="0"/>
                </a:lnTo>
                <a:lnTo>
                  <a:pt x="693" y="949"/>
                </a:lnTo>
                <a:lnTo>
                  <a:pt x="0" y="0"/>
                </a:lnTo>
                <a:close/>
              </a:path>
            </a:pathLst>
          </a:custGeom>
          <a:solidFill>
            <a:srgbClr val="C0C0C0"/>
          </a:solidFill>
          <a:ln w="9525">
            <a:solidFill>
              <a:srgbClr val="000000"/>
            </a:solidFill>
            <a:round/>
            <a:headEnd/>
            <a:tailEnd/>
          </a:ln>
        </p:spPr>
        <p:txBody>
          <a:bodyPr/>
          <a:lstStyle/>
          <a:p>
            <a:endParaRPr lang="zh-CN" altLang="en-US"/>
          </a:p>
        </p:txBody>
      </p:sp>
      <p:sp>
        <p:nvSpPr>
          <p:cNvPr id="67601" name="Rectangle 21"/>
          <p:cNvSpPr>
            <a:spLocks noChangeArrowheads="1"/>
          </p:cNvSpPr>
          <p:nvPr/>
        </p:nvSpPr>
        <p:spPr bwMode="auto">
          <a:xfrm>
            <a:off x="6653213" y="4095750"/>
            <a:ext cx="684212"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US" altLang="ko-KR" sz="1200" dirty="0">
                <a:solidFill>
                  <a:srgbClr val="000000"/>
                </a:solidFill>
                <a:latin typeface="Arial" panose="020B0604020202020204" pitchFamily="34" charset="0"/>
              </a:rPr>
              <a:t>Receiver  </a:t>
            </a:r>
            <a:endParaRPr kumimoji="0" lang="en-US" altLang="ko-KR" sz="2800" dirty="0">
              <a:latin typeface="Arial" panose="020B0604020202020204" pitchFamily="34" charset="0"/>
            </a:endParaRPr>
          </a:p>
        </p:txBody>
      </p:sp>
      <p:sp>
        <p:nvSpPr>
          <p:cNvPr id="67602" name="Rectangle 22"/>
          <p:cNvSpPr>
            <a:spLocks noChangeArrowheads="1"/>
          </p:cNvSpPr>
          <p:nvPr/>
        </p:nvSpPr>
        <p:spPr bwMode="auto">
          <a:xfrm>
            <a:off x="6634163" y="4249738"/>
            <a:ext cx="7016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US" altLang="ko-KR" sz="1200" dirty="0">
                <a:solidFill>
                  <a:srgbClr val="000000"/>
                </a:solidFill>
                <a:latin typeface="Arial" panose="020B0604020202020204" pitchFamily="34" charset="0"/>
              </a:rPr>
              <a:t>sensitivity </a:t>
            </a:r>
            <a:endParaRPr kumimoji="0" lang="en-US" altLang="ko-KR" sz="2800" dirty="0">
              <a:latin typeface="Arial" panose="020B0604020202020204" pitchFamily="34" charset="0"/>
            </a:endParaRPr>
          </a:p>
        </p:txBody>
      </p:sp>
      <p:sp>
        <p:nvSpPr>
          <p:cNvPr id="67603" name="Rectangle 23"/>
          <p:cNvSpPr>
            <a:spLocks noChangeArrowheads="1"/>
          </p:cNvSpPr>
          <p:nvPr/>
        </p:nvSpPr>
        <p:spPr bwMode="auto">
          <a:xfrm>
            <a:off x="6770688" y="4411663"/>
            <a:ext cx="346075"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US" altLang="ko-KR" sz="1200" i="1" dirty="0" err="1">
                <a:solidFill>
                  <a:srgbClr val="000000"/>
                </a:solidFill>
                <a:latin typeface="Arial" panose="020B0604020202020204" pitchFamily="34" charset="0"/>
              </a:rPr>
              <a:t>Pmin</a:t>
            </a:r>
            <a:endParaRPr kumimoji="0" lang="en-US" altLang="ko-KR" sz="2800" dirty="0">
              <a:latin typeface="Arial" panose="020B0604020202020204" pitchFamily="34" charset="0"/>
            </a:endParaRPr>
          </a:p>
        </p:txBody>
      </p:sp>
      <p:sp>
        <p:nvSpPr>
          <p:cNvPr id="67604" name="Rectangle 24"/>
          <p:cNvSpPr>
            <a:spLocks noChangeArrowheads="1"/>
          </p:cNvSpPr>
          <p:nvPr/>
        </p:nvSpPr>
        <p:spPr bwMode="auto">
          <a:xfrm>
            <a:off x="7235825" y="1844675"/>
            <a:ext cx="1289050"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US" altLang="ko-KR" sz="1200">
                <a:solidFill>
                  <a:srgbClr val="000000"/>
                </a:solidFill>
                <a:latin typeface="Arial" panose="020B0604020202020204" pitchFamily="34" charset="0"/>
              </a:rPr>
              <a:t>Field of view  2</a:t>
            </a:r>
            <a:r>
              <a:rPr kumimoji="0" lang="en-US" altLang="ko-KR" sz="1200">
                <a:solidFill>
                  <a:srgbClr val="000000"/>
                </a:solidFill>
                <a:latin typeface="Symbol" panose="05050102010706020507" pitchFamily="18" charset="2"/>
              </a:rPr>
              <a:t>p </a:t>
            </a:r>
            <a:r>
              <a:rPr kumimoji="0" lang="en-US" altLang="ko-KR" sz="1200">
                <a:solidFill>
                  <a:srgbClr val="000000"/>
                </a:solidFill>
                <a:latin typeface="Arial" panose="020B0604020202020204" pitchFamily="34" charset="0"/>
              </a:rPr>
              <a:t>Sr</a:t>
            </a:r>
            <a:endParaRPr kumimoji="0" lang="en-US" altLang="ko-KR" sz="2800">
              <a:solidFill>
                <a:srgbClr val="000000"/>
              </a:solidFill>
              <a:latin typeface="Arial" panose="020B0604020202020204" pitchFamily="34" charset="0"/>
            </a:endParaRPr>
          </a:p>
        </p:txBody>
      </p:sp>
      <p:sp>
        <p:nvSpPr>
          <p:cNvPr id="67605" name="Line 28"/>
          <p:cNvSpPr>
            <a:spLocks noChangeShapeType="1"/>
          </p:cNvSpPr>
          <p:nvPr/>
        </p:nvSpPr>
        <p:spPr bwMode="auto">
          <a:xfrm flipH="1">
            <a:off x="6902450" y="3789363"/>
            <a:ext cx="11113" cy="63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6" name="Line 29"/>
          <p:cNvSpPr>
            <a:spLocks noChangeShapeType="1"/>
          </p:cNvSpPr>
          <p:nvPr/>
        </p:nvSpPr>
        <p:spPr bwMode="auto">
          <a:xfrm>
            <a:off x="6923088" y="3795713"/>
            <a:ext cx="0" cy="287337"/>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7" name="Rectangle 63"/>
          <p:cNvSpPr>
            <a:spLocks noChangeArrowheads="1"/>
          </p:cNvSpPr>
          <p:nvPr/>
        </p:nvSpPr>
        <p:spPr bwMode="auto">
          <a:xfrm>
            <a:off x="7740650" y="3284538"/>
            <a:ext cx="846138"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spcBef>
                <a:spcPct val="50000"/>
              </a:spcBef>
              <a:buClrTx/>
              <a:buFontTx/>
              <a:buNone/>
            </a:pPr>
            <a:r>
              <a:rPr kumimoji="0" lang="en-US" altLang="ko-KR" sz="1400">
                <a:solidFill>
                  <a:srgbClr val="000000"/>
                </a:solidFill>
                <a:latin typeface="Arial" panose="020B0604020202020204" pitchFamily="34" charset="0"/>
              </a:rPr>
              <a:t>Bit rate </a:t>
            </a:r>
            <a:r>
              <a:rPr kumimoji="0" lang="en-US" altLang="ko-KR" sz="1400" i="1">
                <a:solidFill>
                  <a:srgbClr val="000000"/>
                </a:solidFill>
                <a:latin typeface="Arial" panose="020B0604020202020204" pitchFamily="34" charset="0"/>
              </a:rPr>
              <a:t>R</a:t>
            </a:r>
            <a:r>
              <a:rPr kumimoji="0" lang="en-US" altLang="ko-KR" sz="1400" i="1" baseline="-25000">
                <a:solidFill>
                  <a:srgbClr val="000000"/>
                </a:solidFill>
                <a:latin typeface="Arial" panose="020B0604020202020204" pitchFamily="34" charset="0"/>
              </a:rPr>
              <a:t>b</a:t>
            </a:r>
            <a:r>
              <a:rPr kumimoji="0" lang="en-US" altLang="ko-KR" sz="1200">
                <a:solidFill>
                  <a:srgbClr val="000000"/>
                </a:solidFill>
                <a:latin typeface="Arial" panose="020B0604020202020204" pitchFamily="34" charset="0"/>
              </a:rPr>
              <a:t> </a:t>
            </a:r>
            <a:endParaRPr kumimoji="0" lang="en-US" altLang="ko-KR" sz="2800">
              <a:solidFill>
                <a:srgbClr val="000000"/>
              </a:solidFill>
              <a:latin typeface="Arial" panose="020B0604020202020204" pitchFamily="34" charset="0"/>
            </a:endParaRPr>
          </a:p>
        </p:txBody>
      </p:sp>
    </p:spTree>
  </p:cSld>
  <p:clrMapOvr>
    <a:masterClrMapping/>
  </p:clrMapOvr>
  <p:transition advTm="0"/>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8610" name="Rectangle 2"/>
          <p:cNvSpPr>
            <a:spLocks noGrp="1" noChangeArrowheads="1"/>
          </p:cNvSpPr>
          <p:nvPr>
            <p:ph type="title" idx="4294967295"/>
          </p:nvPr>
        </p:nvSpPr>
        <p:spPr>
          <a:xfrm>
            <a:off x="107950" y="404813"/>
            <a:ext cx="9144000" cy="566737"/>
          </a:xfrm>
        </p:spPr>
        <p:txBody>
          <a:bodyPr/>
          <a:lstStyle/>
          <a:p>
            <a:pPr eaLnBrk="1" hangingPunct="1"/>
            <a:r>
              <a:rPr lang="en-GB" altLang="ko-KR" b="1" smtClean="0">
                <a:solidFill>
                  <a:schemeClr val="tx1"/>
                </a:solidFill>
              </a:rPr>
              <a:t>Typical link: components</a:t>
            </a:r>
          </a:p>
        </p:txBody>
      </p:sp>
      <p:sp>
        <p:nvSpPr>
          <p:cNvPr id="68611" name="Text Box 5"/>
          <p:cNvSpPr txBox="1">
            <a:spLocks noChangeArrowheads="1"/>
          </p:cNvSpPr>
          <p:nvPr/>
        </p:nvSpPr>
        <p:spPr bwMode="auto">
          <a:xfrm>
            <a:off x="7956550" y="6237288"/>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0"/>
              </a:spcBef>
              <a:buClrTx/>
              <a:buFontTx/>
              <a:buNone/>
            </a:pPr>
            <a:r>
              <a:rPr kumimoji="0" lang="en-GB" altLang="ko-KR" sz="1400">
                <a:latin typeface="Arial" panose="020B0604020202020204" pitchFamily="34" charset="0"/>
                <a:ea typeface="Gulim" panose="020B0600000101010101" pitchFamily="34" charset="-127"/>
                <a:cs typeface="Arial" panose="020B0604020202020204" pitchFamily="34" charset="0"/>
              </a:rPr>
              <a:t>Page 22</a:t>
            </a:r>
          </a:p>
        </p:txBody>
      </p:sp>
      <p:pic>
        <p:nvPicPr>
          <p:cNvPr id="68612" name="Picture 7" descr="DSC079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2133600"/>
            <a:ext cx="1858963" cy="347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13" name="Picture 8" descr="DSC079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1725" y="1341438"/>
            <a:ext cx="1263650" cy="152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4" name="Text Box 9"/>
          <p:cNvSpPr txBox="1">
            <a:spLocks noChangeArrowheads="1"/>
          </p:cNvSpPr>
          <p:nvPr/>
        </p:nvSpPr>
        <p:spPr bwMode="auto">
          <a:xfrm>
            <a:off x="250825" y="1985963"/>
            <a:ext cx="2305050"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600" b="1" u="sng">
                <a:latin typeface="Arial" panose="020B0604020202020204" pitchFamily="34" charset="0"/>
                <a:ea typeface="Gulim" panose="020B0600000101010101" pitchFamily="34" charset="-127"/>
                <a:cs typeface="Arial" panose="020B0604020202020204" pitchFamily="34" charset="0"/>
              </a:rPr>
              <a:t>Transmitter</a:t>
            </a:r>
            <a:r>
              <a:rPr kumimoji="0" lang="en-GB" altLang="ko-KR" sz="1600">
                <a:latin typeface="Arial" panose="020B0604020202020204" pitchFamily="34" charset="0"/>
                <a:ea typeface="Gulim" panose="020B0600000101010101" pitchFamily="34" charset="-127"/>
                <a:cs typeface="Arial" panose="020B0604020202020204" pitchFamily="34" charset="0"/>
              </a:rPr>
              <a:t> </a:t>
            </a:r>
          </a:p>
          <a:p>
            <a:pPr eaLnBrk="1" hangingPunct="1">
              <a:spcBef>
                <a:spcPct val="5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16 Luxeon LEDs</a:t>
            </a:r>
          </a:p>
          <a:p>
            <a:pPr eaLnBrk="1" hangingPunct="1">
              <a:spcBef>
                <a:spcPct val="5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P</a:t>
            </a:r>
            <a:r>
              <a:rPr kumimoji="0" lang="en-GB" altLang="ko-KR" sz="1600" baseline="-25000">
                <a:latin typeface="Arial" panose="020B0604020202020204" pitchFamily="34" charset="0"/>
                <a:ea typeface="Gulim" panose="020B0600000101010101" pitchFamily="34" charset="-127"/>
                <a:cs typeface="Arial" panose="020B0604020202020204" pitchFamily="34" charset="0"/>
              </a:rPr>
              <a:t>ILLUM</a:t>
            </a:r>
            <a:r>
              <a:rPr kumimoji="0" lang="en-GB" altLang="ko-KR" sz="1600">
                <a:latin typeface="Arial" panose="020B0604020202020204" pitchFamily="34" charset="0"/>
                <a:ea typeface="Gulim" panose="020B0600000101010101" pitchFamily="34" charset="-127"/>
                <a:cs typeface="Arial" panose="020B0604020202020204" pitchFamily="34" charset="0"/>
              </a:rPr>
              <a:t> = 1.5W</a:t>
            </a:r>
          </a:p>
          <a:p>
            <a:pPr eaLnBrk="1" hangingPunct="1">
              <a:spcBef>
                <a:spcPct val="5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LED pitch = 60 mm</a:t>
            </a:r>
          </a:p>
          <a:p>
            <a:pPr eaLnBrk="1" hangingPunct="1">
              <a:spcBef>
                <a:spcPct val="5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I</a:t>
            </a:r>
            <a:r>
              <a:rPr kumimoji="0" lang="en-GB" altLang="ko-KR" sz="1600" baseline="-25000">
                <a:latin typeface="Arial" panose="020B0604020202020204" pitchFamily="34" charset="0"/>
                <a:ea typeface="Gulim" panose="020B0600000101010101" pitchFamily="34" charset="-127"/>
                <a:cs typeface="Arial" panose="020B0604020202020204" pitchFamily="34" charset="0"/>
              </a:rPr>
              <a:t>DC</a:t>
            </a:r>
            <a:r>
              <a:rPr kumimoji="0" lang="en-GB" altLang="ko-KR" sz="1600">
                <a:latin typeface="Arial" panose="020B0604020202020204" pitchFamily="34" charset="0"/>
                <a:ea typeface="Gulim" panose="020B0600000101010101" pitchFamily="34" charset="-127"/>
                <a:cs typeface="Arial" panose="020B0604020202020204" pitchFamily="34" charset="0"/>
              </a:rPr>
              <a:t> = 220 mA</a:t>
            </a:r>
          </a:p>
          <a:p>
            <a:pPr eaLnBrk="1" hangingPunct="1">
              <a:spcBef>
                <a:spcPct val="5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Mod-index = 0.1</a:t>
            </a:r>
          </a:p>
          <a:p>
            <a:pPr eaLnBrk="1" hangingPunct="1">
              <a:spcBef>
                <a:spcPct val="5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45</a:t>
            </a:r>
            <a:r>
              <a:rPr kumimoji="0" lang="en-GB" altLang="ko-KR" sz="1600" baseline="30000">
                <a:latin typeface="Arial" panose="020B0604020202020204" pitchFamily="34" charset="0"/>
                <a:ea typeface="Gulim" panose="020B0600000101010101" pitchFamily="34" charset="-127"/>
                <a:cs typeface="Arial" panose="020B0604020202020204" pitchFamily="34" charset="0"/>
              </a:rPr>
              <a:t>o</a:t>
            </a:r>
            <a:r>
              <a:rPr kumimoji="0" lang="en-GB" altLang="ko-KR" sz="1600">
                <a:latin typeface="Arial" panose="020B0604020202020204" pitchFamily="34" charset="0"/>
                <a:ea typeface="Gulim" panose="020B0600000101010101" pitchFamily="34" charset="-127"/>
                <a:cs typeface="Arial" panose="020B0604020202020204" pitchFamily="34" charset="0"/>
              </a:rPr>
              <a:t> wide-beam lens</a:t>
            </a:r>
          </a:p>
          <a:p>
            <a:pPr eaLnBrk="1" hangingPunct="1">
              <a:spcBef>
                <a:spcPct val="5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7 resonant freq.</a:t>
            </a:r>
          </a:p>
          <a:p>
            <a:pPr eaLnBrk="1" hangingPunct="1">
              <a:spcBef>
                <a:spcPct val="5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Flat BW of 25 MHz</a:t>
            </a:r>
            <a:endParaRPr kumimoji="0" lang="en-US" altLang="ko-KR" sz="1600">
              <a:latin typeface="Arial" panose="020B0604020202020204" pitchFamily="34" charset="0"/>
              <a:ea typeface="Gulim" panose="020B0600000101010101" pitchFamily="34" charset="-127"/>
              <a:cs typeface="Arial" panose="020B0604020202020204" pitchFamily="34" charset="0"/>
              <a:sym typeface="Symbol" panose="05050102010706020507" pitchFamily="18" charset="2"/>
            </a:endParaRPr>
          </a:p>
        </p:txBody>
      </p:sp>
      <p:sp>
        <p:nvSpPr>
          <p:cNvPr id="68615" name="Text Box 10"/>
          <p:cNvSpPr txBox="1">
            <a:spLocks noChangeArrowheads="1"/>
          </p:cNvSpPr>
          <p:nvPr/>
        </p:nvSpPr>
        <p:spPr bwMode="auto">
          <a:xfrm>
            <a:off x="323850" y="1268413"/>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2400" b="1" u="sng">
                <a:latin typeface="Arial" panose="020B0604020202020204" pitchFamily="34" charset="0"/>
                <a:ea typeface="Gulim" panose="020B0600000101010101" pitchFamily="34" charset="-127"/>
                <a:cs typeface="Arial" panose="020B0604020202020204" pitchFamily="34" charset="0"/>
              </a:rPr>
              <a:t>Transmitter and receiver specifications</a:t>
            </a:r>
          </a:p>
        </p:txBody>
      </p:sp>
      <p:sp>
        <p:nvSpPr>
          <p:cNvPr id="68616" name="Line 11"/>
          <p:cNvSpPr>
            <a:spLocks noChangeShapeType="1"/>
          </p:cNvSpPr>
          <p:nvPr/>
        </p:nvSpPr>
        <p:spPr bwMode="auto">
          <a:xfrm flipV="1">
            <a:off x="4211638" y="1628775"/>
            <a:ext cx="2592387" cy="792163"/>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7" name="Line 12"/>
          <p:cNvSpPr>
            <a:spLocks noChangeShapeType="1"/>
          </p:cNvSpPr>
          <p:nvPr/>
        </p:nvSpPr>
        <p:spPr bwMode="auto">
          <a:xfrm>
            <a:off x="4211638" y="3860800"/>
            <a:ext cx="2592387" cy="1008063"/>
          </a:xfrm>
          <a:prstGeom prst="line">
            <a:avLst/>
          </a:prstGeom>
          <a:noFill/>
          <a:ln w="19050">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618" name="Line 13"/>
          <p:cNvSpPr>
            <a:spLocks noChangeShapeType="1"/>
          </p:cNvSpPr>
          <p:nvPr/>
        </p:nvSpPr>
        <p:spPr bwMode="auto">
          <a:xfrm>
            <a:off x="6789738" y="1628775"/>
            <a:ext cx="0" cy="3240088"/>
          </a:xfrm>
          <a:prstGeom prst="line">
            <a:avLst/>
          </a:prstGeom>
          <a:noFill/>
          <a:ln w="19050">
            <a:solidFill>
              <a:schemeClr val="bg1"/>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8619" name="Text Box 14"/>
          <p:cNvSpPr txBox="1">
            <a:spLocks noChangeArrowheads="1"/>
          </p:cNvSpPr>
          <p:nvPr/>
        </p:nvSpPr>
        <p:spPr bwMode="auto">
          <a:xfrm>
            <a:off x="5435600" y="2084388"/>
            <a:ext cx="15113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2</a:t>
            </a:r>
            <a:r>
              <a:rPr kumimoji="0" lang="en-GB" altLang="ko-KR" sz="1600">
                <a:latin typeface="Arial" panose="020B0604020202020204" pitchFamily="34" charset="0"/>
                <a:ea typeface="Gulim" panose="020B0600000101010101" pitchFamily="34" charset="-127"/>
                <a:cs typeface="Arial" panose="020B0604020202020204" pitchFamily="34" charset="0"/>
                <a:sym typeface="Symbol" panose="05050102010706020507" pitchFamily="18" charset="2"/>
              </a:rPr>
              <a:t></a:t>
            </a:r>
            <a:r>
              <a:rPr kumimoji="0" lang="en-GB" altLang="ko-KR" sz="1600">
                <a:latin typeface="Arial" panose="020B0604020202020204" pitchFamily="34" charset="0"/>
                <a:ea typeface="Gulim" panose="020B0600000101010101" pitchFamily="34" charset="-127"/>
                <a:cs typeface="Arial" panose="020B0604020202020204" pitchFamily="34" charset="0"/>
              </a:rPr>
              <a:t>R</a:t>
            </a:r>
            <a:r>
              <a:rPr kumimoji="0" lang="en-GB" altLang="ko-KR" sz="1600" baseline="-25000">
                <a:latin typeface="Arial" panose="020B0604020202020204" pitchFamily="34" charset="0"/>
                <a:ea typeface="Gulim" panose="020B0600000101010101" pitchFamily="34" charset="-127"/>
                <a:cs typeface="Arial" panose="020B0604020202020204" pitchFamily="34" charset="0"/>
              </a:rPr>
              <a:t>illum</a:t>
            </a:r>
            <a:r>
              <a:rPr kumimoji="0" lang="en-GB" altLang="ko-KR" sz="1600">
                <a:latin typeface="Arial" panose="020B0604020202020204" pitchFamily="34" charset="0"/>
                <a:ea typeface="Gulim" panose="020B0600000101010101" pitchFamily="34" charset="-127"/>
                <a:cs typeface="Arial" panose="020B0604020202020204" pitchFamily="34" charset="0"/>
              </a:rPr>
              <a:t> = 3 m</a:t>
            </a:r>
          </a:p>
        </p:txBody>
      </p:sp>
      <p:sp>
        <p:nvSpPr>
          <p:cNvPr id="68620" name="Line 15"/>
          <p:cNvSpPr>
            <a:spLocks noChangeShapeType="1"/>
          </p:cNvSpPr>
          <p:nvPr/>
        </p:nvSpPr>
        <p:spPr bwMode="auto">
          <a:xfrm>
            <a:off x="4211638" y="3141663"/>
            <a:ext cx="2592387" cy="0"/>
          </a:xfrm>
          <a:prstGeom prst="line">
            <a:avLst/>
          </a:prstGeom>
          <a:noFill/>
          <a:ln w="19050">
            <a:solidFill>
              <a:schemeClr val="bg1"/>
            </a:solidFill>
            <a:round/>
            <a:headEnd type="arrow" w="lg" len="lg"/>
            <a:tailEnd type="arrow" w="lg" len="lg"/>
          </a:ln>
          <a:extLst>
            <a:ext uri="{909E8E84-426E-40DD-AFC4-6F175D3DCCD1}">
              <a14:hiddenFill xmlns:a14="http://schemas.microsoft.com/office/drawing/2010/main">
                <a:noFill/>
              </a14:hiddenFill>
            </a:ext>
          </a:extLst>
        </p:spPr>
        <p:txBody>
          <a:bodyPr/>
          <a:lstStyle/>
          <a:p>
            <a:endParaRPr lang="zh-CN" altLang="en-US"/>
          </a:p>
        </p:txBody>
      </p:sp>
      <p:sp>
        <p:nvSpPr>
          <p:cNvPr id="68621" name="Text Box 16"/>
          <p:cNvSpPr txBox="1">
            <a:spLocks noChangeArrowheads="1"/>
          </p:cNvSpPr>
          <p:nvPr/>
        </p:nvSpPr>
        <p:spPr bwMode="auto">
          <a:xfrm>
            <a:off x="4932363" y="2732088"/>
            <a:ext cx="12239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L</a:t>
            </a:r>
            <a:r>
              <a:rPr kumimoji="0" lang="en-GB" altLang="ko-KR" sz="1600" baseline="-25000">
                <a:latin typeface="Arial" panose="020B0604020202020204" pitchFamily="34" charset="0"/>
                <a:ea typeface="Gulim" panose="020B0600000101010101" pitchFamily="34" charset="-127"/>
                <a:cs typeface="Arial" panose="020B0604020202020204" pitchFamily="34" charset="0"/>
              </a:rPr>
              <a:t>LOS</a:t>
            </a:r>
            <a:r>
              <a:rPr kumimoji="0" lang="en-GB" altLang="ko-KR" sz="1600">
                <a:latin typeface="Arial" panose="020B0604020202020204" pitchFamily="34" charset="0"/>
                <a:ea typeface="Gulim" panose="020B0600000101010101" pitchFamily="34" charset="-127"/>
                <a:cs typeface="Arial" panose="020B0604020202020204" pitchFamily="34" charset="0"/>
              </a:rPr>
              <a:t> = 2 m</a:t>
            </a:r>
          </a:p>
        </p:txBody>
      </p:sp>
      <p:sp>
        <p:nvSpPr>
          <p:cNvPr id="68622" name="Text Box 17"/>
          <p:cNvSpPr txBox="1">
            <a:spLocks noChangeArrowheads="1"/>
          </p:cNvSpPr>
          <p:nvPr/>
        </p:nvSpPr>
        <p:spPr bwMode="auto">
          <a:xfrm>
            <a:off x="7054850" y="2928938"/>
            <a:ext cx="2089150" cy="287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30000"/>
              </a:spcBef>
              <a:buClrTx/>
              <a:buFontTx/>
              <a:buNone/>
            </a:pPr>
            <a:r>
              <a:rPr kumimoji="0" lang="en-GB" altLang="ko-KR" sz="1600" b="1" u="sng">
                <a:latin typeface="Arial" panose="020B0604020202020204" pitchFamily="34" charset="0"/>
                <a:ea typeface="Gulim" panose="020B0600000101010101" pitchFamily="34" charset="-127"/>
                <a:cs typeface="Arial" panose="020B0604020202020204" pitchFamily="34" charset="0"/>
              </a:rPr>
              <a:t>Receiver</a:t>
            </a:r>
          </a:p>
          <a:p>
            <a:pPr eaLnBrk="1" hangingPunct="1">
              <a:spcBef>
                <a:spcPct val="3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Concentration lens </a:t>
            </a:r>
          </a:p>
          <a:p>
            <a:pPr eaLnBrk="1" hangingPunct="1">
              <a:spcBef>
                <a:spcPct val="30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      D = 50mm</a:t>
            </a:r>
          </a:p>
          <a:p>
            <a:pPr eaLnBrk="1" hangingPunct="1">
              <a:spcBef>
                <a:spcPct val="30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       F = 60mm</a:t>
            </a:r>
          </a:p>
          <a:p>
            <a:pPr eaLnBrk="1" hangingPunct="1">
              <a:spcBef>
                <a:spcPct val="3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Detection area</a:t>
            </a:r>
          </a:p>
          <a:p>
            <a:pPr eaLnBrk="1" hangingPunct="1">
              <a:spcBef>
                <a:spcPct val="30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       35 mm</a:t>
            </a:r>
            <a:r>
              <a:rPr kumimoji="0" lang="en-GB" altLang="ko-KR" sz="1600" baseline="30000">
                <a:latin typeface="Arial" panose="020B0604020202020204" pitchFamily="34" charset="0"/>
                <a:ea typeface="Gulim" panose="020B0600000101010101" pitchFamily="34" charset="-127"/>
                <a:cs typeface="Arial" panose="020B0604020202020204" pitchFamily="34" charset="0"/>
              </a:rPr>
              <a:t>2</a:t>
            </a:r>
          </a:p>
          <a:p>
            <a:pPr eaLnBrk="1" hangingPunct="1">
              <a:spcBef>
                <a:spcPct val="3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Pre-Amp</a:t>
            </a:r>
          </a:p>
          <a:p>
            <a:pPr eaLnBrk="1" hangingPunct="1">
              <a:spcBef>
                <a:spcPct val="30000"/>
              </a:spcBef>
              <a:buClrTx/>
              <a:buFontTx/>
              <a:buChar char="•"/>
            </a:pPr>
            <a:r>
              <a:rPr kumimoji="0" lang="en-GB" altLang="ko-KR" sz="1600">
                <a:latin typeface="Arial" panose="020B0604020202020204" pitchFamily="34" charset="0"/>
                <a:ea typeface="Gulim" panose="020B0600000101010101" pitchFamily="34" charset="-127"/>
                <a:cs typeface="Arial" panose="020B0604020202020204" pitchFamily="34" charset="0"/>
              </a:rPr>
              <a:t> Post-Amp </a:t>
            </a:r>
          </a:p>
          <a:p>
            <a:pPr eaLnBrk="1" hangingPunct="1">
              <a:spcBef>
                <a:spcPct val="30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   (ampl. limiting)</a:t>
            </a:r>
          </a:p>
        </p:txBody>
      </p:sp>
      <p:sp>
        <p:nvSpPr>
          <p:cNvPr id="68623" name="Text Box 18"/>
          <p:cNvSpPr txBox="1">
            <a:spLocks noChangeArrowheads="1"/>
          </p:cNvSpPr>
          <p:nvPr/>
        </p:nvSpPr>
        <p:spPr bwMode="auto">
          <a:xfrm>
            <a:off x="4716463" y="4365625"/>
            <a:ext cx="13684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endParaRPr kumimoji="0" lang="en-US" altLang="zh-CN" sz="1800">
              <a:solidFill>
                <a:schemeClr val="tx1"/>
              </a:solidFill>
              <a:latin typeface="Arial" panose="020B0604020202020204" pitchFamily="34" charset="0"/>
              <a:cs typeface="Arial" panose="020B0604020202020204" pitchFamily="34" charset="0"/>
            </a:endParaRPr>
          </a:p>
        </p:txBody>
      </p:sp>
      <p:sp>
        <p:nvSpPr>
          <p:cNvPr id="68624" name="Text Box 19"/>
          <p:cNvSpPr txBox="1">
            <a:spLocks noChangeArrowheads="1"/>
          </p:cNvSpPr>
          <p:nvPr/>
        </p:nvSpPr>
        <p:spPr bwMode="auto">
          <a:xfrm>
            <a:off x="4643438" y="4508500"/>
            <a:ext cx="1655762" cy="125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25000"/>
              </a:spcBef>
              <a:buClrTx/>
              <a:buFontTx/>
              <a:buNone/>
            </a:pPr>
            <a:r>
              <a:rPr kumimoji="0" lang="en-GB" altLang="ko-KR" sz="1600" b="1" u="sng">
                <a:latin typeface="Arial" panose="020B0604020202020204" pitchFamily="34" charset="0"/>
                <a:ea typeface="Gulim" panose="020B0600000101010101" pitchFamily="34" charset="-127"/>
                <a:cs typeface="Arial" panose="020B0604020202020204" pitchFamily="34" charset="0"/>
              </a:rPr>
              <a:t>Range</a:t>
            </a:r>
          </a:p>
          <a:p>
            <a:pPr eaLnBrk="1" hangingPunct="1">
              <a:spcBef>
                <a:spcPct val="25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L = 2 m</a:t>
            </a:r>
          </a:p>
          <a:p>
            <a:pPr eaLnBrk="1" hangingPunct="1">
              <a:spcBef>
                <a:spcPct val="25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R</a:t>
            </a:r>
            <a:r>
              <a:rPr kumimoji="0" lang="en-GB" altLang="ko-KR" sz="1600" baseline="-25000">
                <a:latin typeface="Arial" panose="020B0604020202020204" pitchFamily="34" charset="0"/>
                <a:ea typeface="Gulim" panose="020B0600000101010101" pitchFamily="34" charset="-127"/>
                <a:cs typeface="Arial" panose="020B0604020202020204" pitchFamily="34" charset="0"/>
              </a:rPr>
              <a:t>illum</a:t>
            </a:r>
            <a:r>
              <a:rPr kumimoji="0" lang="en-GB" altLang="ko-KR" sz="1600">
                <a:latin typeface="Arial" panose="020B0604020202020204" pitchFamily="34" charset="0"/>
                <a:ea typeface="Gulim" panose="020B0600000101010101" pitchFamily="34" charset="-127"/>
                <a:cs typeface="Arial" panose="020B0604020202020204" pitchFamily="34" charset="0"/>
              </a:rPr>
              <a:t> = 1.5 m</a:t>
            </a:r>
          </a:p>
          <a:p>
            <a:pPr eaLnBrk="1" hangingPunct="1">
              <a:spcBef>
                <a:spcPct val="25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R</a:t>
            </a:r>
            <a:r>
              <a:rPr kumimoji="0" lang="en-GB" altLang="ko-KR" sz="1600" baseline="-25000">
                <a:latin typeface="Arial" panose="020B0604020202020204" pitchFamily="34" charset="0"/>
                <a:ea typeface="Gulim" panose="020B0600000101010101" pitchFamily="34" charset="-127"/>
                <a:cs typeface="Arial" panose="020B0604020202020204" pitchFamily="34" charset="0"/>
              </a:rPr>
              <a:t>comm</a:t>
            </a:r>
            <a:r>
              <a:rPr kumimoji="0" lang="en-GB" altLang="ko-KR" sz="1600">
                <a:latin typeface="Arial" panose="020B0604020202020204" pitchFamily="34" charset="0"/>
                <a:ea typeface="Gulim" panose="020B0600000101010101" pitchFamily="34" charset="-127"/>
                <a:cs typeface="Arial" panose="020B0604020202020204" pitchFamily="34" charset="0"/>
              </a:rPr>
              <a:t> = 0.5 m</a:t>
            </a: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250825" y="549275"/>
            <a:ext cx="9144000" cy="493713"/>
          </a:xfrm>
        </p:spPr>
        <p:txBody>
          <a:bodyPr/>
          <a:lstStyle/>
          <a:p>
            <a:pPr eaLnBrk="1" hangingPunct="1"/>
            <a:r>
              <a:rPr lang="en-GB" altLang="ko-KR" b="1" smtClean="0">
                <a:solidFill>
                  <a:schemeClr val="tx1"/>
                </a:solidFill>
              </a:rPr>
              <a:t>Typical link: illumination</a:t>
            </a:r>
          </a:p>
        </p:txBody>
      </p:sp>
      <p:sp>
        <p:nvSpPr>
          <p:cNvPr id="69635" name="Text Box 7"/>
          <p:cNvSpPr txBox="1">
            <a:spLocks noChangeArrowheads="1"/>
          </p:cNvSpPr>
          <p:nvPr/>
        </p:nvSpPr>
        <p:spPr bwMode="auto">
          <a:xfrm>
            <a:off x="1835150" y="1268413"/>
            <a:ext cx="604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2400" b="1" u="sng">
                <a:latin typeface="Arial" panose="020B0604020202020204" pitchFamily="34" charset="0"/>
                <a:ea typeface="Gulim" panose="020B0600000101010101" pitchFamily="34" charset="-127"/>
                <a:cs typeface="Arial" panose="020B0604020202020204" pitchFamily="34" charset="0"/>
              </a:rPr>
              <a:t>Power distribution in receiving plane</a:t>
            </a:r>
          </a:p>
        </p:txBody>
      </p:sp>
      <p:pic>
        <p:nvPicPr>
          <p:cNvPr id="6963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150" y="1773238"/>
            <a:ext cx="5832475" cy="4383087"/>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06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319213"/>
            <a:ext cx="5040312" cy="376555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659" name="Rectangle 3"/>
          <p:cNvSpPr>
            <a:spLocks noGrp="1" noChangeArrowheads="1"/>
          </p:cNvSpPr>
          <p:nvPr>
            <p:ph type="title" idx="4294967295"/>
          </p:nvPr>
        </p:nvSpPr>
        <p:spPr>
          <a:xfrm>
            <a:off x="468313" y="404813"/>
            <a:ext cx="8229600" cy="638175"/>
          </a:xfrm>
        </p:spPr>
        <p:txBody>
          <a:bodyPr/>
          <a:lstStyle/>
          <a:p>
            <a:pPr eaLnBrk="1" hangingPunct="1"/>
            <a:r>
              <a:rPr lang="en-GB" altLang="ko-KR" b="1" smtClean="0">
                <a:solidFill>
                  <a:schemeClr val="tx1"/>
                </a:solidFill>
              </a:rPr>
              <a:t>Typical link: BER performance</a:t>
            </a:r>
          </a:p>
        </p:txBody>
      </p:sp>
      <p:sp>
        <p:nvSpPr>
          <p:cNvPr id="70660" name="Text Box 6"/>
          <p:cNvSpPr txBox="1">
            <a:spLocks noChangeArrowheads="1"/>
          </p:cNvSpPr>
          <p:nvPr/>
        </p:nvSpPr>
        <p:spPr bwMode="auto">
          <a:xfrm>
            <a:off x="7956550" y="6237288"/>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0"/>
              </a:spcBef>
              <a:buClrTx/>
              <a:buFontTx/>
              <a:buNone/>
            </a:pPr>
            <a:r>
              <a:rPr kumimoji="0" lang="en-GB" altLang="ko-KR" sz="1400">
                <a:latin typeface="Arial" panose="020B0604020202020204" pitchFamily="34" charset="0"/>
                <a:ea typeface="Gulim" panose="020B0600000101010101" pitchFamily="34" charset="-127"/>
                <a:cs typeface="Arial" panose="020B0604020202020204" pitchFamily="34" charset="0"/>
              </a:rPr>
              <a:t>Page 23</a:t>
            </a:r>
          </a:p>
        </p:txBody>
      </p:sp>
      <p:sp>
        <p:nvSpPr>
          <p:cNvPr id="70661" name="Text Box 8"/>
          <p:cNvSpPr txBox="1">
            <a:spLocks noChangeArrowheads="1"/>
          </p:cNvSpPr>
          <p:nvPr/>
        </p:nvSpPr>
        <p:spPr bwMode="auto">
          <a:xfrm>
            <a:off x="6950075" y="1236663"/>
            <a:ext cx="2159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10000"/>
              </a:spcBef>
              <a:buClrTx/>
              <a:buFontTx/>
              <a:buNone/>
            </a:pPr>
            <a:r>
              <a:rPr kumimoji="0" lang="en-GB" altLang="ko-KR" sz="2400" b="1">
                <a:latin typeface="Arial" panose="020B0604020202020204" pitchFamily="34" charset="0"/>
                <a:ea typeface="Gulim" panose="020B0600000101010101" pitchFamily="34" charset="-127"/>
                <a:cs typeface="Arial" panose="020B0604020202020204" pitchFamily="34" charset="0"/>
              </a:rPr>
              <a:t>Eye diagram</a:t>
            </a:r>
          </a:p>
        </p:txBody>
      </p:sp>
      <p:sp>
        <p:nvSpPr>
          <p:cNvPr id="70662" name="Text Box 9"/>
          <p:cNvSpPr txBox="1">
            <a:spLocks noChangeArrowheads="1"/>
          </p:cNvSpPr>
          <p:nvPr/>
        </p:nvSpPr>
        <p:spPr bwMode="auto">
          <a:xfrm>
            <a:off x="6084888" y="2052638"/>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800" b="1">
                <a:latin typeface="Arial" panose="020B0604020202020204" pitchFamily="34" charset="0"/>
                <a:ea typeface="Gulim" panose="020B0600000101010101" pitchFamily="34" charset="-127"/>
                <a:cs typeface="Arial" panose="020B0604020202020204" pitchFamily="34" charset="0"/>
              </a:rPr>
              <a:t>30 Mb/s</a:t>
            </a:r>
          </a:p>
        </p:txBody>
      </p:sp>
      <p:sp>
        <p:nvSpPr>
          <p:cNvPr id="70663" name="Text Box 10"/>
          <p:cNvSpPr txBox="1">
            <a:spLocks noChangeArrowheads="1"/>
          </p:cNvSpPr>
          <p:nvPr/>
        </p:nvSpPr>
        <p:spPr bwMode="auto">
          <a:xfrm>
            <a:off x="6083300" y="3205163"/>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800" b="1">
                <a:latin typeface="Arial" panose="020B0604020202020204" pitchFamily="34" charset="0"/>
                <a:ea typeface="Gulim" panose="020B0600000101010101" pitchFamily="34" charset="-127"/>
                <a:cs typeface="Arial" panose="020B0604020202020204" pitchFamily="34" charset="0"/>
              </a:rPr>
              <a:t>40 Mb/s</a:t>
            </a:r>
          </a:p>
        </p:txBody>
      </p:sp>
      <p:sp>
        <p:nvSpPr>
          <p:cNvPr id="70664" name="Text Box 11"/>
          <p:cNvSpPr txBox="1">
            <a:spLocks noChangeArrowheads="1"/>
          </p:cNvSpPr>
          <p:nvPr/>
        </p:nvSpPr>
        <p:spPr bwMode="auto">
          <a:xfrm>
            <a:off x="6084888" y="4429125"/>
            <a:ext cx="1152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800" b="1">
                <a:latin typeface="Arial" panose="020B0604020202020204" pitchFamily="34" charset="0"/>
                <a:ea typeface="Gulim" panose="020B0600000101010101" pitchFamily="34" charset="-127"/>
                <a:cs typeface="Arial" panose="020B0604020202020204" pitchFamily="34" charset="0"/>
              </a:rPr>
              <a:t>50 Mb/s</a:t>
            </a:r>
          </a:p>
        </p:txBody>
      </p:sp>
      <p:pic>
        <p:nvPicPr>
          <p:cNvPr id="7066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1700213"/>
            <a:ext cx="1908175" cy="116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6"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2950" y="2924175"/>
            <a:ext cx="1893888"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7"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175" y="4148138"/>
            <a:ext cx="1898650" cy="114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8" name="Text Box 15"/>
          <p:cNvSpPr txBox="1">
            <a:spLocks noChangeArrowheads="1"/>
          </p:cNvSpPr>
          <p:nvPr/>
        </p:nvSpPr>
        <p:spPr bwMode="auto">
          <a:xfrm>
            <a:off x="1547813" y="5229225"/>
            <a:ext cx="5329237"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15000"/>
              </a:spcBef>
              <a:buClrTx/>
              <a:buFontTx/>
              <a:buChar char="•"/>
            </a:pPr>
            <a:r>
              <a:rPr kumimoji="0" lang="en-GB" altLang="ko-KR" sz="1600" b="1">
                <a:latin typeface="Arial" panose="020B0604020202020204" pitchFamily="34" charset="0"/>
                <a:ea typeface="Gulim" panose="020B0600000101010101" pitchFamily="34" charset="-127"/>
                <a:cs typeface="Arial" panose="020B0604020202020204" pitchFamily="34" charset="0"/>
              </a:rPr>
              <a:t> System test in normal lighting condition (room filled with other high-power white light sources) </a:t>
            </a:r>
          </a:p>
          <a:p>
            <a:pPr eaLnBrk="1" hangingPunct="1">
              <a:spcBef>
                <a:spcPct val="15000"/>
              </a:spcBef>
              <a:buClrTx/>
              <a:buFontTx/>
              <a:buChar char="•"/>
            </a:pPr>
            <a:r>
              <a:rPr kumimoji="0" lang="en-GB" altLang="ko-KR" sz="1600" b="1">
                <a:latin typeface="Arial" panose="020B0604020202020204" pitchFamily="34" charset="0"/>
                <a:ea typeface="Gulim" panose="020B0600000101010101" pitchFamily="34" charset="-127"/>
                <a:cs typeface="Arial" panose="020B0604020202020204" pitchFamily="34" charset="0"/>
              </a:rPr>
              <a:t> Longer distance </a:t>
            </a:r>
            <a:r>
              <a:rPr kumimoji="0" lang="en-GB" altLang="ko-KR" sz="1600" b="1">
                <a:latin typeface="Arial" panose="020B0604020202020204" pitchFamily="34" charset="0"/>
                <a:ea typeface="Gulim" panose="020B0600000101010101" pitchFamily="34" charset="-127"/>
                <a:cs typeface="Arial" panose="020B0604020202020204" pitchFamily="34" charset="0"/>
                <a:sym typeface="Symbol" panose="05050102010706020507" pitchFamily="18" charset="2"/>
              </a:rPr>
              <a:t> </a:t>
            </a:r>
            <a:r>
              <a:rPr kumimoji="0" lang="en-GB" altLang="ko-KR" sz="1600" b="1">
                <a:latin typeface="Arial" panose="020B0604020202020204" pitchFamily="34" charset="0"/>
                <a:ea typeface="Gulim" panose="020B0600000101010101" pitchFamily="34" charset="-127"/>
                <a:cs typeface="Arial" panose="020B0604020202020204" pitchFamily="34" charset="0"/>
              </a:rPr>
              <a:t>SNR penalty (BER)</a:t>
            </a:r>
            <a:endParaRPr kumimoji="0" lang="en-GB" altLang="ko-KR" sz="1600" b="1">
              <a:latin typeface="Arial" panose="020B0604020202020204" pitchFamily="34" charset="0"/>
              <a:ea typeface="Gulim" panose="020B0600000101010101" pitchFamily="34" charset="-127"/>
              <a:cs typeface="Arial" panose="020B0604020202020204" pitchFamily="34" charset="0"/>
              <a:sym typeface="Symbol" panose="05050102010706020507" pitchFamily="18" charset="2"/>
            </a:endParaRPr>
          </a:p>
        </p:txBody>
      </p:sp>
      <p:sp>
        <p:nvSpPr>
          <p:cNvPr id="70669" name="Text Box 16"/>
          <p:cNvSpPr txBox="1">
            <a:spLocks noChangeArrowheads="1"/>
          </p:cNvSpPr>
          <p:nvPr/>
        </p:nvSpPr>
        <p:spPr bwMode="auto">
          <a:xfrm>
            <a:off x="4211638" y="4076700"/>
            <a:ext cx="792162" cy="366713"/>
          </a:xfrm>
          <a:prstGeom prst="rect">
            <a:avLst/>
          </a:prstGeom>
          <a:solidFill>
            <a:srgbClr val="3333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800" b="1">
                <a:latin typeface="Arial" panose="020B0604020202020204" pitchFamily="34" charset="0"/>
                <a:ea typeface="Gulim" panose="020B0600000101010101" pitchFamily="34" charset="-127"/>
                <a:cs typeface="Arial" panose="020B0604020202020204" pitchFamily="34" charset="0"/>
              </a:rPr>
              <a:t>NRZ</a:t>
            </a:r>
          </a:p>
        </p:txBody>
      </p:sp>
      <p:sp>
        <p:nvSpPr>
          <p:cNvPr id="70670" name="Text Box 17"/>
          <p:cNvSpPr txBox="1">
            <a:spLocks noChangeArrowheads="1"/>
          </p:cNvSpPr>
          <p:nvPr/>
        </p:nvSpPr>
        <p:spPr bwMode="auto">
          <a:xfrm>
            <a:off x="6996113" y="5300663"/>
            <a:ext cx="2087562"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15000"/>
              </a:spcBef>
              <a:buClrTx/>
              <a:buFontTx/>
              <a:buNone/>
            </a:pPr>
            <a:r>
              <a:rPr kumimoji="0" lang="en-GB" altLang="ko-KR" sz="1600" b="1">
                <a:latin typeface="Arial" panose="020B0604020202020204" pitchFamily="34" charset="0"/>
                <a:ea typeface="Gulim" panose="020B0600000101010101" pitchFamily="34" charset="-127"/>
                <a:cs typeface="Arial" panose="020B0604020202020204" pitchFamily="34" charset="0"/>
                <a:sym typeface="Symbol" panose="05050102010706020507" pitchFamily="18" charset="2"/>
              </a:rPr>
              <a:t>Flat BW  baseline wandering reduction</a:t>
            </a: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p:txBody>
          <a:bodyPr/>
          <a:lstStyle/>
          <a:p>
            <a:pPr eaLnBrk="1" hangingPunct="1"/>
            <a:r>
              <a:rPr lang="en-GB" altLang="ko-KR" smtClean="0"/>
              <a:t>Bandwidth improvement: post equalisation</a:t>
            </a:r>
          </a:p>
        </p:txBody>
      </p:sp>
      <p:sp>
        <p:nvSpPr>
          <p:cNvPr id="71683" name="Rectangle 3"/>
          <p:cNvSpPr>
            <a:spLocks noGrp="1" noChangeArrowheads="1"/>
          </p:cNvSpPr>
          <p:nvPr>
            <p:ph type="body" idx="4294967295"/>
          </p:nvPr>
        </p:nvSpPr>
        <p:spPr>
          <a:xfrm>
            <a:off x="827088" y="1412875"/>
            <a:ext cx="7397750" cy="3810000"/>
          </a:xfrm>
        </p:spPr>
        <p:txBody>
          <a:bodyPr/>
          <a:lstStyle/>
          <a:p>
            <a:pPr eaLnBrk="1" hangingPunct="1"/>
            <a:r>
              <a:rPr lang="en-GB" altLang="ko-KR" smtClean="0"/>
              <a:t>Pre- and post-equalization: single LED link</a:t>
            </a:r>
          </a:p>
          <a:p>
            <a:pPr eaLnBrk="1" hangingPunct="1"/>
            <a:endParaRPr lang="en-GB" altLang="ko-KR" smtClean="0"/>
          </a:p>
        </p:txBody>
      </p:sp>
      <p:pic>
        <p:nvPicPr>
          <p:cNvPr id="71684" name="Picture 4" descr="BER_25MH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1844675"/>
            <a:ext cx="5761037"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 Box 5"/>
          <p:cNvSpPr txBox="1">
            <a:spLocks noChangeArrowheads="1"/>
          </p:cNvSpPr>
          <p:nvPr/>
        </p:nvSpPr>
        <p:spPr bwMode="auto">
          <a:xfrm>
            <a:off x="2627313" y="5805488"/>
            <a:ext cx="2663825"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50000"/>
              </a:spcBef>
              <a:buClrTx/>
              <a:buFontTx/>
              <a:buNone/>
            </a:pPr>
            <a:r>
              <a:rPr kumimoji="0" lang="en-GB" altLang="ko-KR" sz="1400">
                <a:solidFill>
                  <a:schemeClr val="tx1"/>
                </a:solidFill>
                <a:latin typeface="Arial" panose="020B0604020202020204" pitchFamily="34" charset="0"/>
                <a:ea typeface="Gulim" panose="020B0600000101010101" pitchFamily="34" charset="-127"/>
              </a:rPr>
              <a:t>Pre-equalisation: experiment</a:t>
            </a:r>
          </a:p>
          <a:p>
            <a:pPr eaLnBrk="1" hangingPunct="1">
              <a:spcBef>
                <a:spcPct val="50000"/>
              </a:spcBef>
              <a:buClrTx/>
              <a:buFontTx/>
              <a:buNone/>
            </a:pPr>
            <a:r>
              <a:rPr kumimoji="0" lang="en-GB" altLang="ko-KR" sz="1400">
                <a:solidFill>
                  <a:schemeClr val="tx1"/>
                </a:solidFill>
                <a:latin typeface="Arial" panose="020B0604020202020204" pitchFamily="34" charset="0"/>
                <a:ea typeface="Gulim" panose="020B0600000101010101" pitchFamily="34" charset="-127"/>
              </a:rPr>
              <a:t>Post-equalisation: simulation</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p:txBody>
          <a:bodyPr/>
          <a:lstStyle/>
          <a:p>
            <a:pPr eaLnBrk="1" hangingPunct="1"/>
            <a:r>
              <a:rPr lang="en-GB" altLang="ko-KR" dirty="0" smtClean="0"/>
              <a:t>Retro-reflecting link (</a:t>
            </a:r>
            <a:r>
              <a:rPr lang="zh-CN" altLang="en-US" dirty="0" smtClean="0"/>
              <a:t>回复反射链路</a:t>
            </a:r>
            <a:r>
              <a:rPr lang="en-GB" altLang="ko-KR" dirty="0" smtClean="0"/>
              <a:t>)</a:t>
            </a:r>
          </a:p>
        </p:txBody>
      </p:sp>
      <p:sp>
        <p:nvSpPr>
          <p:cNvPr id="72707" name="Rectangle 3"/>
          <p:cNvSpPr>
            <a:spLocks noGrp="1" noChangeArrowheads="1"/>
          </p:cNvSpPr>
          <p:nvPr>
            <p:ph type="body" idx="4294967295"/>
          </p:nvPr>
        </p:nvSpPr>
        <p:spPr>
          <a:xfrm>
            <a:off x="900113" y="1412875"/>
            <a:ext cx="7397750" cy="1944688"/>
          </a:xfrm>
        </p:spPr>
        <p:txBody>
          <a:bodyPr/>
          <a:lstStyle/>
          <a:p>
            <a:pPr eaLnBrk="1" hangingPunct="1"/>
            <a:r>
              <a:rPr lang="en-GB" altLang="ko-KR" sz="1600" smtClean="0"/>
              <a:t>Novel optical communications between reader and tag</a:t>
            </a:r>
          </a:p>
          <a:p>
            <a:pPr eaLnBrk="1" hangingPunct="1"/>
            <a:r>
              <a:rPr lang="en-GB" altLang="ko-KR" sz="1600" smtClean="0"/>
              <a:t>Low power (tag has no source)</a:t>
            </a:r>
          </a:p>
          <a:p>
            <a:pPr eaLnBrk="1" hangingPunct="1"/>
            <a:r>
              <a:rPr lang="en-GB" altLang="ko-KR" sz="1600" smtClean="0"/>
              <a:t>Long range (determined by illumination source )</a:t>
            </a:r>
          </a:p>
          <a:p>
            <a:pPr eaLnBrk="1" hangingPunct="1"/>
            <a:r>
              <a:rPr lang="en-GB" altLang="ko-KR" sz="1600" smtClean="0"/>
              <a:t>Visibly secure (user can see beam of light)</a:t>
            </a:r>
          </a:p>
          <a:p>
            <a:pPr eaLnBrk="1" hangingPunct="1">
              <a:buFontTx/>
              <a:buNone/>
            </a:pPr>
            <a:endParaRPr lang="en-GB" altLang="ko-KR" smtClean="0"/>
          </a:p>
        </p:txBody>
      </p:sp>
      <p:pic>
        <p:nvPicPr>
          <p:cNvPr id="7270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2988" y="2924175"/>
            <a:ext cx="6842125" cy="285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pPr eaLnBrk="1" hangingPunct="1"/>
            <a:r>
              <a:rPr lang="en-GB" altLang="ko-KR" smtClean="0"/>
              <a:t>Retro-reflecting link demonstration system</a:t>
            </a:r>
          </a:p>
        </p:txBody>
      </p:sp>
      <p:sp>
        <p:nvSpPr>
          <p:cNvPr id="78851" name="Rectangle 3"/>
          <p:cNvSpPr>
            <a:spLocks noGrp="1" noChangeArrowheads="1"/>
          </p:cNvSpPr>
          <p:nvPr>
            <p:ph type="body" idx="4294967295"/>
          </p:nvPr>
        </p:nvSpPr>
        <p:spPr>
          <a:xfrm>
            <a:off x="900113" y="1412875"/>
            <a:ext cx="7397750" cy="1944688"/>
          </a:xfrm>
        </p:spPr>
        <p:txBody>
          <a:bodyPr/>
          <a:lstStyle/>
          <a:p>
            <a:pPr eaLnBrk="1" hangingPunct="1"/>
            <a:r>
              <a:rPr lang="en-GB" altLang="ko-KR" sz="1800" smtClean="0"/>
              <a:t>Demonstrator</a:t>
            </a:r>
          </a:p>
          <a:p>
            <a:pPr lvl="1" eaLnBrk="1" hangingPunct="1"/>
            <a:r>
              <a:rPr lang="en-GB" altLang="ko-KR" sz="1400" smtClean="0"/>
              <a:t>2.4kb/s bi-directional communication over several metres</a:t>
            </a:r>
          </a:p>
        </p:txBody>
      </p:sp>
      <p:pic>
        <p:nvPicPr>
          <p:cNvPr id="7885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6375" y="2276475"/>
            <a:ext cx="6408738" cy="394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a:xfrm>
            <a:off x="468313" y="404813"/>
            <a:ext cx="8229600" cy="638175"/>
          </a:xfrm>
        </p:spPr>
        <p:txBody>
          <a:bodyPr/>
          <a:lstStyle/>
          <a:p>
            <a:pPr eaLnBrk="1" hangingPunct="1"/>
            <a:r>
              <a:rPr lang="en-US" altLang="ko-KR" b="1" smtClean="0">
                <a:solidFill>
                  <a:schemeClr val="tx1"/>
                </a:solidFill>
              </a:rPr>
              <a:t>Future developments: optical MIMO</a:t>
            </a:r>
          </a:p>
        </p:txBody>
      </p:sp>
      <p:sp>
        <p:nvSpPr>
          <p:cNvPr id="80899" name="Rectangle 3"/>
          <p:cNvSpPr>
            <a:spLocks noGrp="1" noChangeArrowheads="1"/>
          </p:cNvSpPr>
          <p:nvPr>
            <p:ph type="body" idx="4294967295"/>
          </p:nvPr>
        </p:nvSpPr>
        <p:spPr>
          <a:xfrm>
            <a:off x="468313" y="1285875"/>
            <a:ext cx="8229600" cy="4591050"/>
          </a:xfrm>
        </p:spPr>
        <p:txBody>
          <a:bodyPr/>
          <a:lstStyle/>
          <a:p>
            <a:pPr eaLnBrk="1" hangingPunct="1">
              <a:lnSpc>
                <a:spcPct val="90000"/>
              </a:lnSpc>
              <a:spcBef>
                <a:spcPct val="25000"/>
              </a:spcBef>
            </a:pPr>
            <a:r>
              <a:rPr lang="en-GB" altLang="ko-KR" sz="1800" b="1" dirty="0" smtClean="0">
                <a:solidFill>
                  <a:srgbClr val="FF0000"/>
                </a:solidFill>
              </a:rPr>
              <a:t>RF MIMO</a:t>
            </a:r>
          </a:p>
          <a:p>
            <a:pPr eaLnBrk="1" hangingPunct="1">
              <a:lnSpc>
                <a:spcPct val="90000"/>
              </a:lnSpc>
              <a:spcBef>
                <a:spcPct val="25000"/>
              </a:spcBef>
            </a:pPr>
            <a:r>
              <a:rPr lang="en-GB" altLang="ko-KR" sz="1800" b="1" dirty="0" smtClean="0"/>
              <a:t>Scattering provides invertible H matrix and decorrelation (capacity gain)</a:t>
            </a:r>
          </a:p>
          <a:p>
            <a:pPr eaLnBrk="1" hangingPunct="1">
              <a:lnSpc>
                <a:spcPct val="90000"/>
              </a:lnSpc>
              <a:spcBef>
                <a:spcPct val="25000"/>
              </a:spcBef>
            </a:pPr>
            <a:r>
              <a:rPr lang="en-GB" altLang="ko-KR" sz="1800" b="1" dirty="0" smtClean="0"/>
              <a:t>Difficult to shape radiation pattern with small antenna</a:t>
            </a:r>
          </a:p>
          <a:p>
            <a:pPr eaLnBrk="1" hangingPunct="1">
              <a:lnSpc>
                <a:spcPct val="90000"/>
              </a:lnSpc>
              <a:spcBef>
                <a:spcPct val="25000"/>
              </a:spcBef>
            </a:pPr>
            <a:endParaRPr lang="en-GB" altLang="ko-KR" sz="1800" b="1" dirty="0" smtClean="0"/>
          </a:p>
          <a:p>
            <a:pPr eaLnBrk="1" hangingPunct="1">
              <a:lnSpc>
                <a:spcPct val="90000"/>
              </a:lnSpc>
              <a:spcBef>
                <a:spcPct val="25000"/>
              </a:spcBef>
            </a:pPr>
            <a:r>
              <a:rPr lang="en-GB" altLang="ko-KR" sz="1800" b="1" dirty="0" smtClean="0">
                <a:solidFill>
                  <a:srgbClr val="FF0000"/>
                </a:solidFill>
              </a:rPr>
              <a:t>Optical MIMO</a:t>
            </a:r>
          </a:p>
          <a:p>
            <a:pPr eaLnBrk="1" hangingPunct="1">
              <a:lnSpc>
                <a:spcPct val="90000"/>
              </a:lnSpc>
              <a:spcBef>
                <a:spcPct val="25000"/>
              </a:spcBef>
            </a:pPr>
            <a:r>
              <a:rPr lang="en-GB" altLang="ko-KR" sz="1800" b="1" dirty="0" smtClean="0"/>
              <a:t>No decorrelation</a:t>
            </a:r>
          </a:p>
          <a:p>
            <a:pPr eaLnBrk="1" hangingPunct="1">
              <a:lnSpc>
                <a:spcPct val="90000"/>
              </a:lnSpc>
              <a:spcBef>
                <a:spcPct val="25000"/>
              </a:spcBef>
            </a:pPr>
            <a:r>
              <a:rPr lang="en-GB" altLang="ko-KR" sz="1800" b="1" dirty="0" smtClean="0"/>
              <a:t>Invertible H matrix achieved by system and geometry design</a:t>
            </a:r>
          </a:p>
          <a:p>
            <a:pPr eaLnBrk="1" hangingPunct="1">
              <a:lnSpc>
                <a:spcPct val="90000"/>
              </a:lnSpc>
              <a:spcBef>
                <a:spcPct val="25000"/>
              </a:spcBef>
            </a:pPr>
            <a:r>
              <a:rPr lang="en-GB" altLang="ko-KR" sz="1800" b="1" dirty="0" smtClean="0"/>
              <a:t>Simple low-cost elements (lenses) can provide high directivity and/or complex </a:t>
            </a:r>
            <a:r>
              <a:rPr lang="en-GB" altLang="ko-KR" sz="1800" b="1" dirty="0" err="1" smtClean="0"/>
              <a:t>beamshaping</a:t>
            </a:r>
            <a:endParaRPr lang="en-GB" altLang="ko-KR" sz="1800" b="1" dirty="0" smtClean="0"/>
          </a:p>
          <a:p>
            <a:pPr lvl="1" eaLnBrk="1" hangingPunct="1">
              <a:lnSpc>
                <a:spcPct val="90000"/>
              </a:lnSpc>
              <a:spcBef>
                <a:spcPct val="25000"/>
              </a:spcBef>
              <a:buFontTx/>
              <a:buNone/>
            </a:pPr>
            <a:endParaRPr lang="en-US" altLang="ko-KR" sz="1400" b="1" dirty="0" smtClean="0"/>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2946" name="Rectangle 2"/>
          <p:cNvSpPr>
            <a:spLocks noGrp="1" noChangeArrowheads="1"/>
          </p:cNvSpPr>
          <p:nvPr>
            <p:ph type="title" idx="4294967295"/>
          </p:nvPr>
        </p:nvSpPr>
        <p:spPr/>
        <p:txBody>
          <a:bodyPr/>
          <a:lstStyle/>
          <a:p>
            <a:pPr eaLnBrk="1" hangingPunct="1"/>
            <a:r>
              <a:rPr lang="en-GB" altLang="ko-KR" smtClean="0"/>
              <a:t>MIMO VLC: simulation system</a:t>
            </a:r>
            <a:endParaRPr lang="en-US" altLang="ko-KR" smtClean="0"/>
          </a:p>
        </p:txBody>
      </p:sp>
      <p:pic>
        <p:nvPicPr>
          <p:cNvPr id="82947" name="Picture 3" descr="room mod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341438"/>
            <a:ext cx="4908550"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title" idx="4294967295"/>
          </p:nvPr>
        </p:nvSpPr>
        <p:spPr>
          <a:xfrm>
            <a:off x="395288" y="404813"/>
            <a:ext cx="8229600" cy="638175"/>
          </a:xfrm>
        </p:spPr>
        <p:txBody>
          <a:bodyPr/>
          <a:lstStyle/>
          <a:p>
            <a:pPr eaLnBrk="1" hangingPunct="1"/>
            <a:r>
              <a:rPr lang="en-GB" altLang="ko-KR" b="1" smtClean="0">
                <a:solidFill>
                  <a:schemeClr val="tx1"/>
                </a:solidFill>
              </a:rPr>
              <a:t>MIMO VLC: preliminary Results</a:t>
            </a:r>
          </a:p>
        </p:txBody>
      </p:sp>
      <p:sp>
        <p:nvSpPr>
          <p:cNvPr id="83971" name="Text Box 5"/>
          <p:cNvSpPr txBox="1">
            <a:spLocks noChangeArrowheads="1"/>
          </p:cNvSpPr>
          <p:nvPr/>
        </p:nvSpPr>
        <p:spPr bwMode="auto">
          <a:xfrm>
            <a:off x="7956550" y="6237288"/>
            <a:ext cx="936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eaLnBrk="1" hangingPunct="1">
              <a:spcBef>
                <a:spcPct val="0"/>
              </a:spcBef>
              <a:buClrTx/>
              <a:buFontTx/>
              <a:buNone/>
            </a:pPr>
            <a:r>
              <a:rPr kumimoji="0" lang="en-GB" altLang="ko-KR" sz="1400">
                <a:latin typeface="Arial" panose="020B0604020202020204" pitchFamily="34" charset="0"/>
                <a:ea typeface="Gulim" panose="020B0600000101010101" pitchFamily="34" charset="-127"/>
                <a:cs typeface="Arial" panose="020B0604020202020204" pitchFamily="34" charset="0"/>
              </a:rPr>
              <a:t>Page 31</a:t>
            </a:r>
          </a:p>
        </p:txBody>
      </p:sp>
      <p:pic>
        <p:nvPicPr>
          <p:cNvPr id="83972" name="Picture 7" descr="floor_recei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38" y="1700213"/>
            <a:ext cx="3670300" cy="321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8" descr="MIMOsimulation_notit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6100" y="1570038"/>
            <a:ext cx="4464050" cy="3659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Text Box 9"/>
          <p:cNvSpPr txBox="1">
            <a:spLocks noChangeArrowheads="1"/>
          </p:cNvSpPr>
          <p:nvPr/>
        </p:nvSpPr>
        <p:spPr bwMode="auto">
          <a:xfrm>
            <a:off x="971550" y="5037138"/>
            <a:ext cx="29527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Position of the receiver</a:t>
            </a:r>
          </a:p>
        </p:txBody>
      </p:sp>
      <p:sp>
        <p:nvSpPr>
          <p:cNvPr id="83975" name="Text Box 10"/>
          <p:cNvSpPr txBox="1">
            <a:spLocks noChangeArrowheads="1"/>
          </p:cNvSpPr>
          <p:nvPr/>
        </p:nvSpPr>
        <p:spPr bwMode="auto">
          <a:xfrm>
            <a:off x="4211638" y="5229225"/>
            <a:ext cx="4643437"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50000"/>
              </a:buClr>
              <a:buChar char="&gt;"/>
              <a:defRPr sz="2000">
                <a:solidFill>
                  <a:schemeClr val="bg1"/>
                </a:solidFill>
                <a:latin typeface="Verdana" panose="020B0604030504040204" pitchFamily="34" charset="0"/>
                <a:ea typeface="ヒラギノ角ゴ Pro W3" pitchFamily="1" charset="-128"/>
              </a:defRPr>
            </a:lvl1pPr>
            <a:lvl2pPr marL="742950" indent="-28575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2pPr>
            <a:lvl3pPr marL="11430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3pPr>
            <a:lvl4pPr marL="1600200" indent="-228600">
              <a:spcBef>
                <a:spcPct val="20000"/>
              </a:spcBef>
              <a:buClr>
                <a:srgbClr val="C50000"/>
              </a:buClr>
              <a:buChar char="&gt;"/>
              <a:defRPr sz="1600">
                <a:solidFill>
                  <a:srgbClr val="C2DBE4"/>
                </a:solidFill>
                <a:latin typeface="Verdana" panose="020B0604030504040204" pitchFamily="34" charset="0"/>
                <a:ea typeface="ヒラギノ角ゴ Pro W3" pitchFamily="1" charset="-128"/>
              </a:defRPr>
            </a:lvl4pPr>
            <a:lvl5pPr marL="2057400" indent="-228600">
              <a:spcBef>
                <a:spcPct val="20000"/>
              </a:spcBef>
              <a:buClr>
                <a:srgbClr val="C50000"/>
              </a:buClr>
              <a:buChar char="&gt;"/>
              <a:defRPr sz="1600">
                <a:solidFill>
                  <a:schemeClr val="tx1"/>
                </a:solidFill>
                <a:latin typeface="Verdana" panose="020B0604030504040204" pitchFamily="34" charset="0"/>
                <a:ea typeface="ヒラギノ角ゴ Pro W3" pitchFamily="1" charset="-128"/>
              </a:defRPr>
            </a:lvl5pPr>
            <a:lvl6pPr marL="25146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6pPr>
            <a:lvl7pPr marL="29718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7pPr>
            <a:lvl8pPr marL="34290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8pPr>
            <a:lvl9pPr marL="3886200" indent="-228600" eaLnBrk="0" fontAlgn="base" hangingPunct="0">
              <a:spcBef>
                <a:spcPct val="20000"/>
              </a:spcBef>
              <a:spcAft>
                <a:spcPct val="0"/>
              </a:spcAft>
              <a:buClr>
                <a:srgbClr val="C50000"/>
              </a:buClr>
              <a:buChar char="&gt;"/>
              <a:defRPr sz="1600">
                <a:solidFill>
                  <a:schemeClr val="tx1"/>
                </a:solidFill>
                <a:latin typeface="Verdana" panose="020B0604030504040204" pitchFamily="34" charset="0"/>
                <a:ea typeface="ヒラギノ角ゴ Pro W3" pitchFamily="1" charset="-128"/>
              </a:defRPr>
            </a:lvl9pPr>
          </a:lstStyle>
          <a:p>
            <a:pPr algn="ctr" eaLnBrk="1" hangingPunct="1">
              <a:spcBef>
                <a:spcPct val="50000"/>
              </a:spcBef>
              <a:buClrTx/>
              <a:buFontTx/>
              <a:buNone/>
            </a:pPr>
            <a:r>
              <a:rPr kumimoji="0" lang="en-GB" altLang="ko-KR" sz="1600">
                <a:latin typeface="Arial" panose="020B0604020202020204" pitchFamily="34" charset="0"/>
                <a:ea typeface="Gulim" panose="020B0600000101010101" pitchFamily="34" charset="-127"/>
                <a:cs typeface="Arial" panose="020B0604020202020204" pitchFamily="34" charset="0"/>
              </a:rPr>
              <a:t>Aggregate data rate is linearly proportional to the number of channels and channel rate</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AutoShape 2"/>
          <p:cNvSpPr>
            <a:spLocks noChangeArrowheads="1"/>
          </p:cNvSpPr>
          <p:nvPr/>
        </p:nvSpPr>
        <p:spPr bwMode="auto">
          <a:xfrm>
            <a:off x="0" y="1450975"/>
            <a:ext cx="9144000" cy="422275"/>
          </a:xfrm>
          <a:prstGeom prst="rightArrow">
            <a:avLst>
              <a:gd name="adj1" fmla="val 67667"/>
              <a:gd name="adj2" fmla="val 62757"/>
            </a:avLst>
          </a:prstGeom>
          <a:gradFill rotWithShape="1">
            <a:gsLst>
              <a:gs pos="0">
                <a:schemeClr val="bg1"/>
              </a:gs>
              <a:gs pos="100000">
                <a:schemeClr val="tx2"/>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17411" name="Text Box 3"/>
          <p:cNvSpPr txBox="1">
            <a:spLocks noChangeArrowheads="1"/>
          </p:cNvSpPr>
          <p:nvPr/>
        </p:nvSpPr>
        <p:spPr bwMode="auto">
          <a:xfrm>
            <a:off x="6276975" y="1069975"/>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buFontTx/>
              <a:buNone/>
            </a:pPr>
            <a:r>
              <a:rPr lang="en-US" altLang="ko-KR" sz="1400" b="1">
                <a:solidFill>
                  <a:schemeClr val="tx2"/>
                </a:solidFill>
                <a:latin typeface="HY헤드라인M" pitchFamily="18" charset="-127"/>
              </a:rPr>
              <a:t>1900s</a:t>
            </a:r>
          </a:p>
        </p:txBody>
      </p:sp>
      <p:sp>
        <p:nvSpPr>
          <p:cNvPr id="17412" name="Text Box 4"/>
          <p:cNvSpPr txBox="1">
            <a:spLocks noChangeArrowheads="1"/>
          </p:cNvSpPr>
          <p:nvPr/>
        </p:nvSpPr>
        <p:spPr bwMode="auto">
          <a:xfrm>
            <a:off x="7500938" y="1069975"/>
            <a:ext cx="1008062"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buFontTx/>
              <a:buNone/>
            </a:pPr>
            <a:r>
              <a:rPr lang="en-US" altLang="ko-KR" sz="1400" b="1">
                <a:solidFill>
                  <a:schemeClr val="tx2"/>
                </a:solidFill>
                <a:latin typeface="HY헤드라인M" pitchFamily="18" charset="-127"/>
              </a:rPr>
              <a:t>Current</a:t>
            </a:r>
          </a:p>
        </p:txBody>
      </p:sp>
      <p:sp>
        <p:nvSpPr>
          <p:cNvPr id="17413" name="Text Box 5"/>
          <p:cNvSpPr txBox="1">
            <a:spLocks noChangeArrowheads="1"/>
          </p:cNvSpPr>
          <p:nvPr/>
        </p:nvSpPr>
        <p:spPr bwMode="auto">
          <a:xfrm>
            <a:off x="1812925" y="1069975"/>
            <a:ext cx="1079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buFontTx/>
              <a:buNone/>
            </a:pPr>
            <a:r>
              <a:rPr lang="en-US" altLang="ko-KR" sz="1400" b="1" dirty="0" smtClean="0">
                <a:solidFill>
                  <a:schemeClr val="tx2"/>
                </a:solidFill>
                <a:latin typeface="HY헤드라인M" pitchFamily="18" charset="-127"/>
              </a:rPr>
              <a:t>400 </a:t>
            </a:r>
            <a:r>
              <a:rPr lang="en-US" altLang="ko-KR" sz="1400" b="1" dirty="0">
                <a:solidFill>
                  <a:schemeClr val="tx2"/>
                </a:solidFill>
                <a:latin typeface="HY헤드라인M" pitchFamily="18" charset="-127"/>
              </a:rPr>
              <a:t>B.C.</a:t>
            </a:r>
          </a:p>
        </p:txBody>
      </p:sp>
      <p:sp>
        <p:nvSpPr>
          <p:cNvPr id="17414" name="Text Box 6"/>
          <p:cNvSpPr txBox="1">
            <a:spLocks noChangeArrowheads="1"/>
          </p:cNvSpPr>
          <p:nvPr/>
        </p:nvSpPr>
        <p:spPr bwMode="auto">
          <a:xfrm>
            <a:off x="4591050" y="1069975"/>
            <a:ext cx="1079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buFontTx/>
              <a:buNone/>
            </a:pPr>
            <a:r>
              <a:rPr lang="en-US" altLang="ko-KR" sz="1400" b="1" dirty="0">
                <a:solidFill>
                  <a:schemeClr val="tx2"/>
                </a:solidFill>
                <a:latin typeface="HY헤드라인M" pitchFamily="18" charset="-127"/>
              </a:rPr>
              <a:t>1800s</a:t>
            </a:r>
          </a:p>
        </p:txBody>
      </p:sp>
      <p:sp>
        <p:nvSpPr>
          <p:cNvPr id="17415" name="Text Box 7"/>
          <p:cNvSpPr txBox="1">
            <a:spLocks noChangeArrowheads="1"/>
          </p:cNvSpPr>
          <p:nvPr/>
        </p:nvSpPr>
        <p:spPr bwMode="auto">
          <a:xfrm>
            <a:off x="2768600" y="1069975"/>
            <a:ext cx="1079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buFontTx/>
              <a:buNone/>
            </a:pPr>
            <a:r>
              <a:rPr lang="en-US" altLang="ko-KR" sz="1400" b="1">
                <a:solidFill>
                  <a:schemeClr val="tx2"/>
                </a:solidFill>
                <a:latin typeface="HY헤드라인M" pitchFamily="18" charset="-127"/>
              </a:rPr>
              <a:t>280 B.C.</a:t>
            </a:r>
          </a:p>
        </p:txBody>
      </p:sp>
      <p:sp>
        <p:nvSpPr>
          <p:cNvPr id="17416" name="Text Box 8"/>
          <p:cNvSpPr txBox="1">
            <a:spLocks noChangeArrowheads="1"/>
          </p:cNvSpPr>
          <p:nvPr/>
        </p:nvSpPr>
        <p:spPr bwMode="auto">
          <a:xfrm>
            <a:off x="5413375" y="1069975"/>
            <a:ext cx="1079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buFontTx/>
              <a:buNone/>
            </a:pPr>
            <a:r>
              <a:rPr lang="en-US" altLang="ko-KR" sz="1400" b="1">
                <a:solidFill>
                  <a:schemeClr val="tx2"/>
                </a:solidFill>
                <a:latin typeface="HY헤드라인M" pitchFamily="18" charset="-127"/>
              </a:rPr>
              <a:t>1880</a:t>
            </a:r>
          </a:p>
        </p:txBody>
      </p:sp>
      <p:sp>
        <p:nvSpPr>
          <p:cNvPr id="17417" name="Text Box 9"/>
          <p:cNvSpPr txBox="1">
            <a:spLocks noChangeArrowheads="1"/>
          </p:cNvSpPr>
          <p:nvPr/>
        </p:nvSpPr>
        <p:spPr bwMode="auto">
          <a:xfrm>
            <a:off x="300038" y="1069975"/>
            <a:ext cx="1079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buFontTx/>
              <a:buNone/>
            </a:pPr>
            <a:r>
              <a:rPr lang="en-US" altLang="ko-KR" sz="1400" b="1">
                <a:solidFill>
                  <a:schemeClr val="tx2"/>
                </a:solidFill>
                <a:latin typeface="HY헤드라인M" pitchFamily="18" charset="-127"/>
              </a:rPr>
              <a:t>~</a:t>
            </a:r>
          </a:p>
        </p:txBody>
      </p:sp>
      <p:sp>
        <p:nvSpPr>
          <p:cNvPr id="1346570" name="AutoShape 10"/>
          <p:cNvSpPr>
            <a:spLocks noChangeArrowheads="1"/>
          </p:cNvSpPr>
          <p:nvPr/>
        </p:nvSpPr>
        <p:spPr bwMode="auto">
          <a:xfrm>
            <a:off x="69850" y="3116263"/>
            <a:ext cx="1150938" cy="863600"/>
          </a:xfrm>
          <a:prstGeom prst="roundRect">
            <a:avLst>
              <a:gd name="adj" fmla="val 16667"/>
            </a:avLst>
          </a:prstGeom>
          <a:gradFill rotWithShape="1">
            <a:gsLst>
              <a:gs pos="0">
                <a:schemeClr val="accent1"/>
              </a:gs>
              <a:gs pos="50000">
                <a:srgbClr val="5F5F5F"/>
              </a:gs>
              <a:gs pos="100000">
                <a:schemeClr val="accent1"/>
              </a:gs>
            </a:gsLst>
            <a:lin ang="5400000" scaled="1"/>
          </a:gradFill>
          <a:ln>
            <a:noFill/>
          </a:ln>
          <a:effectLst>
            <a:outerShdw dist="71842" dir="2700000" algn="ctr" rotWithShape="0">
              <a:srgbClr val="808080">
                <a:alpha val="50000"/>
              </a:srgbClr>
            </a:outerShdw>
          </a:effectLst>
          <a:extLst>
            <a:ext uri="{91240B29-F687-4F45-9708-019B960494DF}">
              <a14:hiddenLine xmlns:a14="http://schemas.microsoft.com/office/drawing/2010/main" w="9525" algn="ctr">
                <a:solidFill>
                  <a:schemeClr val="bg2"/>
                </a:solidFill>
                <a:round/>
                <a:headEnd/>
                <a:tailEnd/>
              </a14:hiddenLine>
            </a:ext>
          </a:extLst>
        </p:spPr>
        <p:txBody>
          <a:bodyPr wrap="none" anchor="ctr"/>
          <a:lstStyle/>
          <a:p>
            <a:pPr algn="ctr" eaLnBrk="1" latinLnBrk="1" hangingPunct="1">
              <a:defRPr/>
            </a:pPr>
            <a:r>
              <a:rPr lang="en-US" altLang="ko-KR" sz="1500" b="1">
                <a:solidFill>
                  <a:srgbClr val="FFFFFF"/>
                </a:solidFill>
                <a:latin typeface="HY견고딕" pitchFamily="18" charset="-127"/>
                <a:ea typeface="HY견고딕" pitchFamily="18" charset="-127"/>
              </a:rPr>
              <a:t>Fire</a:t>
            </a:r>
          </a:p>
        </p:txBody>
      </p:sp>
      <p:sp>
        <p:nvSpPr>
          <p:cNvPr id="1346571" name="AutoShape 11"/>
          <p:cNvSpPr>
            <a:spLocks noChangeArrowheads="1"/>
          </p:cNvSpPr>
          <p:nvPr/>
        </p:nvSpPr>
        <p:spPr bwMode="auto">
          <a:xfrm>
            <a:off x="69850" y="2060575"/>
            <a:ext cx="1150938" cy="863600"/>
          </a:xfrm>
          <a:prstGeom prst="roundRect">
            <a:avLst>
              <a:gd name="adj" fmla="val 16667"/>
            </a:avLst>
          </a:prstGeom>
          <a:gradFill rotWithShape="1">
            <a:gsLst>
              <a:gs pos="0">
                <a:schemeClr val="folHlink"/>
              </a:gs>
              <a:gs pos="50000">
                <a:schemeClr val="folHlink">
                  <a:gamma/>
                  <a:shade val="46275"/>
                  <a:invGamma/>
                </a:schemeClr>
              </a:gs>
              <a:gs pos="100000">
                <a:schemeClr val="folHlink"/>
              </a:gs>
            </a:gsLst>
            <a:lin ang="5400000" scaled="1"/>
          </a:gradFill>
          <a:ln>
            <a:noFill/>
          </a:ln>
          <a:effectLst>
            <a:outerShdw dist="71842" dir="2700000" algn="ctr" rotWithShape="0">
              <a:srgbClr val="808080">
                <a:alpha val="50000"/>
              </a:srgbClr>
            </a:outerShdw>
          </a:effectLst>
          <a:extLst>
            <a:ext uri="{91240B29-F687-4F45-9708-019B960494DF}">
              <a14:hiddenLine xmlns:a14="http://schemas.microsoft.com/office/drawing/2010/main" w="9525" algn="ctr">
                <a:solidFill>
                  <a:schemeClr val="bg2"/>
                </a:solidFill>
                <a:round/>
                <a:headEnd/>
                <a:tailEnd/>
              </a14:hiddenLine>
            </a:ext>
          </a:extLst>
        </p:spPr>
        <p:txBody>
          <a:bodyPr wrap="none" anchor="ctr"/>
          <a:lstStyle/>
          <a:p>
            <a:pPr algn="ctr" eaLnBrk="1" latinLnBrk="1" hangingPunct="1">
              <a:defRPr/>
            </a:pPr>
            <a:r>
              <a:rPr lang="en-US" altLang="ko-KR" sz="1500" b="1">
                <a:solidFill>
                  <a:srgbClr val="FFFFFF"/>
                </a:solidFill>
                <a:latin typeface="HY견고딕" pitchFamily="18" charset="-127"/>
                <a:ea typeface="HY견고딕" pitchFamily="18" charset="-127"/>
              </a:rPr>
              <a:t>Sunlight</a:t>
            </a:r>
          </a:p>
        </p:txBody>
      </p:sp>
      <p:sp>
        <p:nvSpPr>
          <p:cNvPr id="17420" name="AutoShape 12"/>
          <p:cNvSpPr>
            <a:spLocks noChangeArrowheads="1"/>
          </p:cNvSpPr>
          <p:nvPr/>
        </p:nvSpPr>
        <p:spPr bwMode="auto">
          <a:xfrm>
            <a:off x="69850" y="4171950"/>
            <a:ext cx="1150938" cy="863600"/>
          </a:xfrm>
          <a:prstGeom prst="roundRect">
            <a:avLst>
              <a:gd name="adj" fmla="val 16667"/>
            </a:avLst>
          </a:prstGeom>
          <a:gradFill rotWithShape="1">
            <a:gsLst>
              <a:gs pos="0">
                <a:srgbClr val="FF0000"/>
              </a:gs>
              <a:gs pos="50000">
                <a:srgbClr val="4D4D4D"/>
              </a:gs>
              <a:gs pos="100000">
                <a:srgbClr val="FF0000"/>
              </a:gs>
            </a:gsLst>
            <a:lin ang="5400000" scaled="1"/>
          </a:gradFill>
          <a:ln>
            <a:noFill/>
          </a:ln>
          <a:effectLst>
            <a:outerShdw dist="71842" dir="2700000" algn="ctr" rotWithShape="0">
              <a:srgbClr val="808080">
                <a:alpha val="50000"/>
              </a:srgbClr>
            </a:outerShdw>
          </a:effectLst>
          <a:extLst>
            <a:ext uri="{91240B29-F687-4F45-9708-019B960494DF}">
              <a14:hiddenLine xmlns:a14="http://schemas.microsoft.com/office/drawing/2010/main" w="9525" algn="ctr">
                <a:solidFill>
                  <a:schemeClr val="bg2"/>
                </a:solidFill>
                <a:round/>
                <a:headEnd/>
                <a:tailEnd/>
              </a14:hiddenLine>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lnSpc>
                <a:spcPct val="120000"/>
              </a:lnSpc>
              <a:buFontTx/>
              <a:buNone/>
            </a:pPr>
            <a:r>
              <a:rPr lang="en-US" altLang="ko-KR" sz="1500" b="1">
                <a:solidFill>
                  <a:srgbClr val="FFFFFF"/>
                </a:solidFill>
                <a:latin typeface="HY견고딕" pitchFamily="18" charset="-127"/>
                <a:ea typeface="HY견고딕" pitchFamily="18" charset="-127"/>
              </a:rPr>
              <a:t>Lamp</a:t>
            </a:r>
          </a:p>
        </p:txBody>
      </p:sp>
      <p:sp>
        <p:nvSpPr>
          <p:cNvPr id="17421" name="AutoShape 13"/>
          <p:cNvSpPr>
            <a:spLocks noChangeArrowheads="1"/>
          </p:cNvSpPr>
          <p:nvPr/>
        </p:nvSpPr>
        <p:spPr bwMode="auto">
          <a:xfrm>
            <a:off x="69850" y="5229225"/>
            <a:ext cx="1150938" cy="863600"/>
          </a:xfrm>
          <a:prstGeom prst="roundRect">
            <a:avLst>
              <a:gd name="adj" fmla="val 16667"/>
            </a:avLst>
          </a:prstGeom>
          <a:gradFill rotWithShape="1">
            <a:gsLst>
              <a:gs pos="0">
                <a:srgbClr val="009900"/>
              </a:gs>
              <a:gs pos="50000">
                <a:srgbClr val="004700"/>
              </a:gs>
              <a:gs pos="100000">
                <a:srgbClr val="009900"/>
              </a:gs>
            </a:gsLst>
            <a:lin ang="5400000" scaled="1"/>
          </a:gradFill>
          <a:ln>
            <a:noFill/>
          </a:ln>
          <a:effectLst>
            <a:outerShdw dist="71842" dir="2700000" algn="ctr" rotWithShape="0">
              <a:srgbClr val="808080">
                <a:alpha val="50000"/>
              </a:srgbClr>
            </a:outerShdw>
          </a:effectLst>
          <a:extLst>
            <a:ext uri="{91240B29-F687-4F45-9708-019B960494DF}">
              <a14:hiddenLine xmlns:a14="http://schemas.microsoft.com/office/drawing/2010/main" w="9525">
                <a:solidFill>
                  <a:schemeClr val="bg2"/>
                </a:solidFill>
                <a:round/>
                <a:headEnd/>
                <a:tailEnd/>
              </a14:hiddenLine>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500" b="1">
                <a:solidFill>
                  <a:srgbClr val="FFFFFF"/>
                </a:solidFill>
                <a:latin typeface="HY견고딕" pitchFamily="18" charset="-127"/>
                <a:ea typeface="HY견고딕" pitchFamily="18" charset="-127"/>
              </a:rPr>
              <a:t>LED</a:t>
            </a:r>
          </a:p>
        </p:txBody>
      </p:sp>
      <p:sp>
        <p:nvSpPr>
          <p:cNvPr id="1346574" name="AutoShape 14"/>
          <p:cNvSpPr>
            <a:spLocks noChangeArrowheads="1"/>
          </p:cNvSpPr>
          <p:nvPr/>
        </p:nvSpPr>
        <p:spPr bwMode="auto">
          <a:xfrm>
            <a:off x="1698625" y="2060575"/>
            <a:ext cx="1233488" cy="863600"/>
          </a:xfrm>
          <a:prstGeom prst="roundRect">
            <a:avLst>
              <a:gd name="adj" fmla="val 16667"/>
            </a:avLst>
          </a:prstGeom>
          <a:gradFill rotWithShape="1">
            <a:gsLst>
              <a:gs pos="0">
                <a:schemeClr val="folHlink">
                  <a:alpha val="70000"/>
                </a:schemeClr>
              </a:gs>
              <a:gs pos="50000">
                <a:schemeClr val="folHlink">
                  <a:gamma/>
                  <a:shade val="46275"/>
                  <a:invGamma/>
                </a:schemeClr>
              </a:gs>
              <a:gs pos="100000">
                <a:schemeClr val="folHlink">
                  <a:alpha val="70000"/>
                </a:schemeClr>
              </a:gs>
            </a:gsLst>
            <a:lin ang="5400000" scaled="1"/>
          </a:gra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lnSpc>
                <a:spcPct val="130000"/>
              </a:lnSpc>
              <a:defRPr/>
            </a:pPr>
            <a:r>
              <a:rPr lang="en-US" altLang="ko-KR" b="1" dirty="0" smtClean="0">
                <a:solidFill>
                  <a:srgbClr val="FFFFFF"/>
                </a:solidFill>
                <a:latin typeface="HY견고딕" pitchFamily="18" charset="-127"/>
                <a:ea typeface="HY견고딕" pitchFamily="18" charset="-127"/>
              </a:rPr>
              <a:t>Heliograph</a:t>
            </a:r>
          </a:p>
          <a:p>
            <a:pPr algn="ctr" eaLnBrk="1" latinLnBrk="1" hangingPunct="1">
              <a:lnSpc>
                <a:spcPct val="130000"/>
              </a:lnSpc>
              <a:defRPr/>
            </a:pPr>
            <a:r>
              <a:rPr lang="zh-CN" altLang="en-US" b="1" dirty="0" smtClean="0">
                <a:solidFill>
                  <a:srgbClr val="FFFFFF"/>
                </a:solidFill>
                <a:latin typeface="HY견고딕" pitchFamily="18" charset="-127"/>
                <a:ea typeface="HY견고딕" pitchFamily="18" charset="-127"/>
              </a:rPr>
              <a:t>（</a:t>
            </a:r>
            <a:r>
              <a:rPr lang="zh-CN" altLang="en-US" dirty="0"/>
              <a:t>日光</a:t>
            </a:r>
            <a:r>
              <a:rPr lang="zh-CN" altLang="en-US" dirty="0" smtClean="0"/>
              <a:t>反射器</a:t>
            </a:r>
            <a:r>
              <a:rPr lang="zh-CN" altLang="en-US" b="1" dirty="0" smtClean="0">
                <a:solidFill>
                  <a:srgbClr val="FFFFFF"/>
                </a:solidFill>
                <a:latin typeface="HY견고딕" pitchFamily="18" charset="-127"/>
                <a:ea typeface="HY견고딕" pitchFamily="18" charset="-127"/>
              </a:rPr>
              <a:t>）</a:t>
            </a:r>
            <a:endParaRPr lang="en-US" altLang="ko-KR" b="1" dirty="0">
              <a:solidFill>
                <a:srgbClr val="FFFFFF"/>
              </a:solidFill>
              <a:latin typeface="HY견고딕" pitchFamily="18" charset="-127"/>
              <a:ea typeface="HY견고딕" pitchFamily="18" charset="-127"/>
            </a:endParaRPr>
          </a:p>
        </p:txBody>
      </p:sp>
      <p:sp>
        <p:nvSpPr>
          <p:cNvPr id="1346575" name="AutoShape 15"/>
          <p:cNvSpPr>
            <a:spLocks noChangeArrowheads="1"/>
          </p:cNvSpPr>
          <p:nvPr/>
        </p:nvSpPr>
        <p:spPr bwMode="auto">
          <a:xfrm>
            <a:off x="1312863" y="3141663"/>
            <a:ext cx="684212" cy="863600"/>
          </a:xfrm>
          <a:prstGeom prst="roundRect">
            <a:avLst>
              <a:gd name="adj" fmla="val 16667"/>
            </a:avLst>
          </a:prstGeom>
          <a:gradFill rotWithShape="1">
            <a:gsLst>
              <a:gs pos="0">
                <a:schemeClr val="accent1">
                  <a:alpha val="70000"/>
                </a:schemeClr>
              </a:gs>
              <a:gs pos="50000">
                <a:srgbClr val="5F5F5F"/>
              </a:gs>
              <a:gs pos="100000">
                <a:schemeClr val="accent1">
                  <a:alpha val="70000"/>
                </a:schemeClr>
              </a:gs>
            </a:gsLst>
            <a:lin ang="5400000" scaled="1"/>
          </a:gra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lnSpc>
                <a:spcPct val="130000"/>
              </a:lnSpc>
              <a:defRPr/>
            </a:pPr>
            <a:r>
              <a:rPr lang="en-US" altLang="ko-KR" b="1" dirty="0">
                <a:solidFill>
                  <a:srgbClr val="FFFFFF"/>
                </a:solidFill>
                <a:latin typeface="HY견고딕" pitchFamily="18" charset="-127"/>
                <a:ea typeface="HY견고딕" pitchFamily="18" charset="-127"/>
              </a:rPr>
              <a:t>Beacon</a:t>
            </a:r>
          </a:p>
          <a:p>
            <a:pPr algn="ctr" eaLnBrk="1" latinLnBrk="1" hangingPunct="1">
              <a:lnSpc>
                <a:spcPct val="130000"/>
              </a:lnSpc>
              <a:defRPr/>
            </a:pPr>
            <a:r>
              <a:rPr lang="en-US" altLang="ko-KR" b="1" dirty="0" smtClean="0">
                <a:solidFill>
                  <a:srgbClr val="FFFFFF"/>
                </a:solidFill>
                <a:latin typeface="HY견고딕" pitchFamily="18" charset="-127"/>
                <a:ea typeface="HY견고딕" pitchFamily="18" charset="-127"/>
              </a:rPr>
              <a:t>Fire</a:t>
            </a:r>
          </a:p>
          <a:p>
            <a:pPr algn="ctr" eaLnBrk="1" latinLnBrk="1" hangingPunct="1">
              <a:lnSpc>
                <a:spcPct val="130000"/>
              </a:lnSpc>
              <a:defRPr/>
            </a:pPr>
            <a:r>
              <a:rPr lang="zh-CN" altLang="en-US" b="1" dirty="0" smtClean="0">
                <a:solidFill>
                  <a:srgbClr val="FFFFFF"/>
                </a:solidFill>
                <a:latin typeface="HY견고딕" pitchFamily="18" charset="-127"/>
                <a:ea typeface="HY견고딕" pitchFamily="18" charset="-127"/>
              </a:rPr>
              <a:t>（</a:t>
            </a:r>
            <a:r>
              <a:rPr lang="zh-CN" altLang="en-US" dirty="0"/>
              <a:t>烽火台</a:t>
            </a:r>
            <a:r>
              <a:rPr lang="zh-CN" altLang="en-US" b="1" dirty="0" smtClean="0">
                <a:solidFill>
                  <a:srgbClr val="FFFFFF"/>
                </a:solidFill>
                <a:latin typeface="HY견고딕" pitchFamily="18" charset="-127"/>
                <a:ea typeface="HY견고딕" pitchFamily="18" charset="-127"/>
              </a:rPr>
              <a:t>）</a:t>
            </a:r>
            <a:endParaRPr lang="en-US" altLang="ko-KR" b="1" dirty="0">
              <a:solidFill>
                <a:srgbClr val="FFFFFF"/>
              </a:solidFill>
              <a:latin typeface="HY견고딕" pitchFamily="18" charset="-127"/>
              <a:ea typeface="HY견고딕" pitchFamily="18" charset="-127"/>
            </a:endParaRPr>
          </a:p>
        </p:txBody>
      </p:sp>
      <p:sp>
        <p:nvSpPr>
          <p:cNvPr id="1346576" name="AutoShape 16"/>
          <p:cNvSpPr>
            <a:spLocks noChangeArrowheads="1"/>
          </p:cNvSpPr>
          <p:nvPr/>
        </p:nvSpPr>
        <p:spPr bwMode="auto">
          <a:xfrm>
            <a:off x="2768600" y="3141663"/>
            <a:ext cx="1036638" cy="863600"/>
          </a:xfrm>
          <a:prstGeom prst="roundRect">
            <a:avLst>
              <a:gd name="adj" fmla="val 16667"/>
            </a:avLst>
          </a:prstGeom>
          <a:gradFill rotWithShape="1">
            <a:gsLst>
              <a:gs pos="0">
                <a:schemeClr val="accent1">
                  <a:alpha val="70000"/>
                </a:schemeClr>
              </a:gs>
              <a:gs pos="50000">
                <a:srgbClr val="5F5F5F"/>
              </a:gs>
              <a:gs pos="100000">
                <a:schemeClr val="accent1">
                  <a:alpha val="70000"/>
                </a:schemeClr>
              </a:gs>
            </a:gsLst>
            <a:lin ang="5400000" scaled="1"/>
          </a:gra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lnSpc>
                <a:spcPct val="130000"/>
              </a:lnSpc>
              <a:defRPr/>
            </a:pPr>
            <a:r>
              <a:rPr lang="en-US" altLang="ko-KR" b="1" dirty="0">
                <a:solidFill>
                  <a:srgbClr val="FFFFFF"/>
                </a:solidFill>
                <a:latin typeface="HY견고딕" pitchFamily="18" charset="-127"/>
                <a:ea typeface="HY견고딕" pitchFamily="18" charset="-127"/>
              </a:rPr>
              <a:t>Pharos</a:t>
            </a:r>
          </a:p>
          <a:p>
            <a:pPr algn="ctr" eaLnBrk="1" latinLnBrk="1" hangingPunct="1">
              <a:lnSpc>
                <a:spcPct val="130000"/>
              </a:lnSpc>
              <a:defRPr/>
            </a:pPr>
            <a:r>
              <a:rPr lang="en-US" altLang="ko-KR" b="1" dirty="0" smtClean="0">
                <a:solidFill>
                  <a:srgbClr val="FFFFFF"/>
                </a:solidFill>
                <a:latin typeface="HY견고딕" pitchFamily="18" charset="-127"/>
                <a:ea typeface="HY견고딕" pitchFamily="18" charset="-127"/>
              </a:rPr>
              <a:t>Lighthouse</a:t>
            </a:r>
          </a:p>
          <a:p>
            <a:pPr algn="ctr" eaLnBrk="1" latinLnBrk="1" hangingPunct="1">
              <a:lnSpc>
                <a:spcPct val="130000"/>
              </a:lnSpc>
              <a:defRPr/>
            </a:pPr>
            <a:r>
              <a:rPr lang="zh-CN" altLang="en-US" b="1" dirty="0">
                <a:solidFill>
                  <a:srgbClr val="FFFFFF"/>
                </a:solidFill>
                <a:latin typeface="HY견고딕" pitchFamily="18" charset="-127"/>
                <a:ea typeface="HY견고딕" pitchFamily="18" charset="-127"/>
              </a:rPr>
              <a:t>（法罗</a:t>
            </a:r>
            <a:r>
              <a:rPr lang="zh-CN" altLang="en-US" b="1" dirty="0" smtClean="0">
                <a:solidFill>
                  <a:srgbClr val="FFFFFF"/>
                </a:solidFill>
                <a:latin typeface="HY견고딕" pitchFamily="18" charset="-127"/>
                <a:ea typeface="HY견고딕" pitchFamily="18" charset="-127"/>
              </a:rPr>
              <a:t>斯灯塔</a:t>
            </a:r>
            <a:r>
              <a:rPr lang="zh-CN" altLang="en-US" b="1" dirty="0">
                <a:solidFill>
                  <a:srgbClr val="FFFFFF"/>
                </a:solidFill>
                <a:latin typeface="HY견고딕" pitchFamily="18" charset="-127"/>
                <a:ea typeface="HY견고딕" pitchFamily="18" charset="-127"/>
              </a:rPr>
              <a:t>）</a:t>
            </a:r>
            <a:endParaRPr lang="en-US" altLang="ko-KR" b="1" dirty="0">
              <a:solidFill>
                <a:srgbClr val="FFFFFF"/>
              </a:solidFill>
              <a:latin typeface="HY견고딕" pitchFamily="18" charset="-127"/>
              <a:ea typeface="HY견고딕" pitchFamily="18" charset="-127"/>
            </a:endParaRPr>
          </a:p>
        </p:txBody>
      </p:sp>
      <p:sp>
        <p:nvSpPr>
          <p:cNvPr id="17425" name="AutoShape 17"/>
          <p:cNvSpPr>
            <a:spLocks noChangeArrowheads="1"/>
          </p:cNvSpPr>
          <p:nvPr/>
        </p:nvSpPr>
        <p:spPr bwMode="auto">
          <a:xfrm>
            <a:off x="4530725" y="4168775"/>
            <a:ext cx="1187450" cy="863600"/>
          </a:xfrm>
          <a:prstGeom prst="roundRect">
            <a:avLst>
              <a:gd name="adj" fmla="val 16667"/>
            </a:avLst>
          </a:prstGeom>
          <a:gradFill rotWithShape="1">
            <a:gsLst>
              <a:gs pos="0">
                <a:srgbClr val="FF0000"/>
              </a:gs>
              <a:gs pos="50000">
                <a:srgbClr val="4D4D4D"/>
              </a:gs>
              <a:gs pos="100000">
                <a:srgbClr val="FF0000"/>
              </a:gs>
            </a:gsLst>
            <a:lin ang="5400000" scaled="1"/>
          </a:gradFill>
          <a:ln>
            <a:noFill/>
          </a:ln>
          <a:effectLst/>
          <a:extLst>
            <a:ext uri="{91240B29-F687-4F45-9708-019B960494DF}">
              <a14:hiddenLine xmlns:a14="http://schemas.microsoft.com/office/drawing/2010/main" w="9525" algn="ctr">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lnSpc>
                <a:spcPct val="130000"/>
              </a:lnSpc>
              <a:buFontTx/>
              <a:buNone/>
            </a:pPr>
            <a:r>
              <a:rPr lang="en-US" altLang="ko-KR" b="1">
                <a:solidFill>
                  <a:srgbClr val="FFFFFF"/>
                </a:solidFill>
                <a:latin typeface="HY견고딕" pitchFamily="18" charset="-127"/>
                <a:ea typeface="HY견고딕" pitchFamily="18" charset="-127"/>
              </a:rPr>
              <a:t>Ship-to-ship</a:t>
            </a:r>
          </a:p>
          <a:p>
            <a:pPr eaLnBrk="1" hangingPunct="1">
              <a:lnSpc>
                <a:spcPct val="130000"/>
              </a:lnSpc>
              <a:buFontTx/>
              <a:buNone/>
            </a:pPr>
            <a:r>
              <a:rPr lang="en-US" altLang="ko-KR" b="1">
                <a:solidFill>
                  <a:srgbClr val="FFFFFF"/>
                </a:solidFill>
                <a:latin typeface="HY견고딕" pitchFamily="18" charset="-127"/>
                <a:ea typeface="HY견고딕" pitchFamily="18" charset="-127"/>
              </a:rPr>
              <a:t>Comm.</a:t>
            </a:r>
          </a:p>
        </p:txBody>
      </p:sp>
      <p:sp>
        <p:nvSpPr>
          <p:cNvPr id="1346578" name="AutoShape 18"/>
          <p:cNvSpPr>
            <a:spLocks noChangeArrowheads="1"/>
          </p:cNvSpPr>
          <p:nvPr/>
        </p:nvSpPr>
        <p:spPr bwMode="auto">
          <a:xfrm>
            <a:off x="5402263" y="2060575"/>
            <a:ext cx="1114425" cy="863600"/>
          </a:xfrm>
          <a:prstGeom prst="roundRect">
            <a:avLst>
              <a:gd name="adj" fmla="val 16667"/>
            </a:avLst>
          </a:prstGeom>
          <a:gradFill rotWithShape="1">
            <a:gsLst>
              <a:gs pos="0">
                <a:schemeClr val="folHlink">
                  <a:alpha val="70000"/>
                </a:schemeClr>
              </a:gs>
              <a:gs pos="50000">
                <a:schemeClr val="folHlink">
                  <a:gamma/>
                  <a:shade val="46275"/>
                  <a:invGamma/>
                </a:schemeClr>
              </a:gs>
              <a:gs pos="100000">
                <a:schemeClr val="folHlink">
                  <a:alpha val="70000"/>
                </a:schemeClr>
              </a:gs>
            </a:gsLst>
            <a:lin ang="5400000" scaled="1"/>
          </a:gra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lnSpc>
                <a:spcPct val="130000"/>
              </a:lnSpc>
              <a:defRPr/>
            </a:pPr>
            <a:r>
              <a:rPr lang="en-US" altLang="ko-KR" b="1" dirty="0" err="1">
                <a:solidFill>
                  <a:srgbClr val="FFFFFF"/>
                </a:solidFill>
                <a:latin typeface="HY견고딕" pitchFamily="18" charset="-127"/>
                <a:ea typeface="HY견고딕" pitchFamily="18" charset="-127"/>
              </a:rPr>
              <a:t>Photophone</a:t>
            </a:r>
            <a:endParaRPr lang="en-US" altLang="ko-KR" b="1" dirty="0">
              <a:solidFill>
                <a:srgbClr val="FFFFFF"/>
              </a:solidFill>
              <a:latin typeface="HY견고딕" pitchFamily="18" charset="-127"/>
              <a:ea typeface="HY견고딕" pitchFamily="18" charset="-127"/>
            </a:endParaRPr>
          </a:p>
          <a:p>
            <a:pPr algn="ctr" eaLnBrk="1" latinLnBrk="1" hangingPunct="1">
              <a:lnSpc>
                <a:spcPct val="130000"/>
              </a:lnSpc>
              <a:defRPr/>
            </a:pPr>
            <a:r>
              <a:rPr lang="en-US" altLang="ko-KR" b="1" dirty="0">
                <a:solidFill>
                  <a:srgbClr val="FFFFFF"/>
                </a:solidFill>
                <a:latin typeface="HY견고딕" pitchFamily="18" charset="-127"/>
                <a:ea typeface="HY견고딕" pitchFamily="18" charset="-127"/>
              </a:rPr>
              <a:t>By Bell</a:t>
            </a:r>
          </a:p>
        </p:txBody>
      </p:sp>
      <p:sp>
        <p:nvSpPr>
          <p:cNvPr id="17427" name="AutoShape 19"/>
          <p:cNvSpPr>
            <a:spLocks noChangeArrowheads="1"/>
          </p:cNvSpPr>
          <p:nvPr/>
        </p:nvSpPr>
        <p:spPr bwMode="auto">
          <a:xfrm>
            <a:off x="6083300" y="4168775"/>
            <a:ext cx="1512888" cy="863600"/>
          </a:xfrm>
          <a:prstGeom prst="roundRect">
            <a:avLst>
              <a:gd name="adj" fmla="val 16667"/>
            </a:avLst>
          </a:prstGeom>
          <a:gradFill rotWithShape="1">
            <a:gsLst>
              <a:gs pos="0">
                <a:srgbClr val="FF0000"/>
              </a:gs>
              <a:gs pos="50000">
                <a:srgbClr val="4D4D4D"/>
              </a:gs>
              <a:gs pos="100000">
                <a:srgbClr val="FF0000"/>
              </a:gs>
            </a:gsLst>
            <a:lin ang="5400000" scaled="1"/>
          </a:gra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lnSpc>
                <a:spcPct val="130000"/>
              </a:lnSpc>
              <a:buFontTx/>
              <a:buNone/>
            </a:pPr>
            <a:r>
              <a:rPr lang="en-US" altLang="ko-KR" b="1">
                <a:solidFill>
                  <a:srgbClr val="FFFFFF"/>
                </a:solidFill>
                <a:latin typeface="HY견고딕" pitchFamily="18" charset="-127"/>
                <a:ea typeface="HY견고딕" pitchFamily="18" charset="-127"/>
              </a:rPr>
              <a:t>Traffic Light</a:t>
            </a:r>
          </a:p>
          <a:p>
            <a:pPr eaLnBrk="1" hangingPunct="1">
              <a:lnSpc>
                <a:spcPct val="130000"/>
              </a:lnSpc>
              <a:buFontTx/>
              <a:buNone/>
            </a:pPr>
            <a:r>
              <a:rPr lang="en-US" altLang="ko-KR" b="1">
                <a:solidFill>
                  <a:srgbClr val="FFFFFF"/>
                </a:solidFill>
                <a:latin typeface="HY견고딕" pitchFamily="18" charset="-127"/>
                <a:ea typeface="HY견고딕" pitchFamily="18" charset="-127"/>
              </a:rPr>
              <a:t>/Signboard Light</a:t>
            </a:r>
          </a:p>
        </p:txBody>
      </p:sp>
      <p:sp>
        <p:nvSpPr>
          <p:cNvPr id="17428" name="Line 20"/>
          <p:cNvSpPr>
            <a:spLocks noChangeShapeType="1"/>
          </p:cNvSpPr>
          <p:nvPr/>
        </p:nvSpPr>
        <p:spPr bwMode="auto">
          <a:xfrm>
            <a:off x="142875" y="3040063"/>
            <a:ext cx="8893175"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29" name="Line 21"/>
          <p:cNvSpPr>
            <a:spLocks noChangeShapeType="1"/>
          </p:cNvSpPr>
          <p:nvPr/>
        </p:nvSpPr>
        <p:spPr bwMode="auto">
          <a:xfrm>
            <a:off x="142875" y="4095750"/>
            <a:ext cx="8893175"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0" name="Line 22"/>
          <p:cNvSpPr>
            <a:spLocks noChangeShapeType="1"/>
          </p:cNvSpPr>
          <p:nvPr/>
        </p:nvSpPr>
        <p:spPr bwMode="auto">
          <a:xfrm>
            <a:off x="142875" y="5157788"/>
            <a:ext cx="8893175" cy="0"/>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31" name="Text Box 23"/>
          <p:cNvSpPr txBox="1">
            <a:spLocks noChangeArrowheads="1"/>
          </p:cNvSpPr>
          <p:nvPr/>
        </p:nvSpPr>
        <p:spPr bwMode="auto">
          <a:xfrm>
            <a:off x="1101725" y="1069975"/>
            <a:ext cx="10795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50000"/>
              </a:spcBef>
              <a:buFontTx/>
              <a:buNone/>
            </a:pPr>
            <a:r>
              <a:rPr lang="en-US" altLang="ko-KR" sz="1400" b="1" dirty="0">
                <a:solidFill>
                  <a:schemeClr val="tx2"/>
                </a:solidFill>
                <a:latin typeface="HY헤드라인M" pitchFamily="18" charset="-127"/>
              </a:rPr>
              <a:t>800 B.C.</a:t>
            </a:r>
          </a:p>
        </p:txBody>
      </p:sp>
      <p:sp>
        <p:nvSpPr>
          <p:cNvPr id="1346584" name="AutoShape 24"/>
          <p:cNvSpPr>
            <a:spLocks noChangeArrowheads="1"/>
          </p:cNvSpPr>
          <p:nvPr/>
        </p:nvSpPr>
        <p:spPr bwMode="auto">
          <a:xfrm>
            <a:off x="3860800" y="3151188"/>
            <a:ext cx="1143000" cy="863600"/>
          </a:xfrm>
          <a:prstGeom prst="roundRect">
            <a:avLst>
              <a:gd name="adj" fmla="val 16667"/>
            </a:avLst>
          </a:prstGeom>
          <a:gradFill rotWithShape="1">
            <a:gsLst>
              <a:gs pos="0">
                <a:schemeClr val="accent1">
                  <a:alpha val="70000"/>
                </a:schemeClr>
              </a:gs>
              <a:gs pos="50000">
                <a:srgbClr val="5F5F5F"/>
              </a:gs>
              <a:gs pos="100000">
                <a:schemeClr val="accent1">
                  <a:alpha val="70000"/>
                </a:schemeClr>
              </a:gs>
            </a:gsLst>
            <a:lin ang="5400000" scaled="1"/>
          </a:gradFill>
          <a:ln>
            <a:noFill/>
          </a:ln>
          <a:effectLst/>
          <a:extLs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lnSpc>
                <a:spcPct val="120000"/>
              </a:lnSpc>
              <a:defRPr/>
            </a:pPr>
            <a:r>
              <a:rPr lang="en-US" altLang="ko-KR" b="1" dirty="0">
                <a:solidFill>
                  <a:srgbClr val="FFFFFF"/>
                </a:solidFill>
                <a:latin typeface="HY견고딕" pitchFamily="18" charset="-127"/>
                <a:ea typeface="HY견고딕" pitchFamily="18" charset="-127"/>
              </a:rPr>
              <a:t>Burning Kite</a:t>
            </a:r>
          </a:p>
          <a:p>
            <a:pPr algn="ctr" eaLnBrk="1" latinLnBrk="1" hangingPunct="1">
              <a:lnSpc>
                <a:spcPct val="120000"/>
              </a:lnSpc>
              <a:defRPr/>
            </a:pPr>
            <a:r>
              <a:rPr lang="en-US" altLang="ko-KR" b="1" dirty="0">
                <a:solidFill>
                  <a:srgbClr val="FFFFFF"/>
                </a:solidFill>
                <a:latin typeface="HY견고딕" pitchFamily="18" charset="-127"/>
                <a:ea typeface="HY견고딕" pitchFamily="18" charset="-127"/>
              </a:rPr>
              <a:t>In Battle </a:t>
            </a:r>
          </a:p>
        </p:txBody>
      </p:sp>
      <p:grpSp>
        <p:nvGrpSpPr>
          <p:cNvPr id="17433" name="Group 25"/>
          <p:cNvGrpSpPr>
            <a:grpSpLocks/>
          </p:cNvGrpSpPr>
          <p:nvPr/>
        </p:nvGrpSpPr>
        <p:grpSpPr bwMode="auto">
          <a:xfrm>
            <a:off x="112713" y="3160713"/>
            <a:ext cx="1065212" cy="784225"/>
            <a:chOff x="71" y="1991"/>
            <a:chExt cx="671" cy="494"/>
          </a:xfrm>
        </p:grpSpPr>
        <p:sp>
          <p:nvSpPr>
            <p:cNvPr id="1346586" name="Freeform 26"/>
            <p:cNvSpPr>
              <a:spLocks/>
            </p:cNvSpPr>
            <p:nvPr/>
          </p:nvSpPr>
          <p:spPr bwMode="auto">
            <a:xfrm>
              <a:off x="71" y="1991"/>
              <a:ext cx="335" cy="29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587" name="Freeform 27"/>
            <p:cNvSpPr>
              <a:spLocks/>
            </p:cNvSpPr>
            <p:nvPr/>
          </p:nvSpPr>
          <p:spPr bwMode="auto">
            <a:xfrm rot="10800000">
              <a:off x="409" y="2209"/>
              <a:ext cx="333" cy="276"/>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grpSp>
      <p:grpSp>
        <p:nvGrpSpPr>
          <p:cNvPr id="17434" name="Group 28"/>
          <p:cNvGrpSpPr>
            <a:grpSpLocks/>
          </p:cNvGrpSpPr>
          <p:nvPr/>
        </p:nvGrpSpPr>
        <p:grpSpPr bwMode="auto">
          <a:xfrm>
            <a:off x="107950" y="2101850"/>
            <a:ext cx="1065213" cy="784225"/>
            <a:chOff x="71" y="1991"/>
            <a:chExt cx="671" cy="494"/>
          </a:xfrm>
        </p:grpSpPr>
        <p:sp>
          <p:nvSpPr>
            <p:cNvPr id="1346589" name="Freeform 29"/>
            <p:cNvSpPr>
              <a:spLocks/>
            </p:cNvSpPr>
            <p:nvPr/>
          </p:nvSpPr>
          <p:spPr bwMode="auto">
            <a:xfrm>
              <a:off x="71" y="1991"/>
              <a:ext cx="335" cy="29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590" name="Freeform 30"/>
            <p:cNvSpPr>
              <a:spLocks/>
            </p:cNvSpPr>
            <p:nvPr/>
          </p:nvSpPr>
          <p:spPr bwMode="auto">
            <a:xfrm rot="10800000">
              <a:off x="409" y="2209"/>
              <a:ext cx="333" cy="276"/>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grpSp>
      <p:grpSp>
        <p:nvGrpSpPr>
          <p:cNvPr id="17435" name="Group 31"/>
          <p:cNvGrpSpPr>
            <a:grpSpLocks/>
          </p:cNvGrpSpPr>
          <p:nvPr/>
        </p:nvGrpSpPr>
        <p:grpSpPr bwMode="auto">
          <a:xfrm>
            <a:off x="107950" y="4219575"/>
            <a:ext cx="1065213" cy="784225"/>
            <a:chOff x="71" y="1991"/>
            <a:chExt cx="671" cy="494"/>
          </a:xfrm>
        </p:grpSpPr>
        <p:sp>
          <p:nvSpPr>
            <p:cNvPr id="1346592" name="Freeform 32"/>
            <p:cNvSpPr>
              <a:spLocks/>
            </p:cNvSpPr>
            <p:nvPr/>
          </p:nvSpPr>
          <p:spPr bwMode="auto">
            <a:xfrm>
              <a:off x="71" y="1991"/>
              <a:ext cx="335" cy="29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593" name="Freeform 33"/>
            <p:cNvSpPr>
              <a:spLocks/>
            </p:cNvSpPr>
            <p:nvPr/>
          </p:nvSpPr>
          <p:spPr bwMode="auto">
            <a:xfrm rot="10800000">
              <a:off x="409" y="2209"/>
              <a:ext cx="333" cy="276"/>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grpSp>
      <p:grpSp>
        <p:nvGrpSpPr>
          <p:cNvPr id="17436" name="Group 34"/>
          <p:cNvGrpSpPr>
            <a:grpSpLocks/>
          </p:cNvGrpSpPr>
          <p:nvPr/>
        </p:nvGrpSpPr>
        <p:grpSpPr bwMode="auto">
          <a:xfrm>
            <a:off x="117475" y="5270500"/>
            <a:ext cx="1065213" cy="784225"/>
            <a:chOff x="71" y="1991"/>
            <a:chExt cx="671" cy="494"/>
          </a:xfrm>
        </p:grpSpPr>
        <p:sp>
          <p:nvSpPr>
            <p:cNvPr id="1346595" name="Freeform 35"/>
            <p:cNvSpPr>
              <a:spLocks/>
            </p:cNvSpPr>
            <p:nvPr/>
          </p:nvSpPr>
          <p:spPr bwMode="auto">
            <a:xfrm>
              <a:off x="71" y="1991"/>
              <a:ext cx="335" cy="29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596" name="Freeform 36"/>
            <p:cNvSpPr>
              <a:spLocks/>
            </p:cNvSpPr>
            <p:nvPr/>
          </p:nvSpPr>
          <p:spPr bwMode="auto">
            <a:xfrm rot="10800000">
              <a:off x="409" y="2209"/>
              <a:ext cx="333" cy="276"/>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grpSp>
      <p:sp>
        <p:nvSpPr>
          <p:cNvPr id="1346597" name="Freeform 37"/>
          <p:cNvSpPr>
            <a:spLocks/>
          </p:cNvSpPr>
          <p:nvPr/>
        </p:nvSpPr>
        <p:spPr bwMode="auto">
          <a:xfrm>
            <a:off x="1751013" y="2105025"/>
            <a:ext cx="531812" cy="460375"/>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598" name="Freeform 38"/>
          <p:cNvSpPr>
            <a:spLocks/>
          </p:cNvSpPr>
          <p:nvPr/>
        </p:nvSpPr>
        <p:spPr bwMode="auto">
          <a:xfrm rot="10800000">
            <a:off x="7019925" y="4556125"/>
            <a:ext cx="528638" cy="43815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46599" name="Freeform 39"/>
          <p:cNvSpPr>
            <a:spLocks/>
          </p:cNvSpPr>
          <p:nvPr/>
        </p:nvSpPr>
        <p:spPr bwMode="auto">
          <a:xfrm>
            <a:off x="5441950" y="2114550"/>
            <a:ext cx="531813" cy="460375"/>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600" name="Freeform 40"/>
          <p:cNvSpPr>
            <a:spLocks/>
          </p:cNvSpPr>
          <p:nvPr/>
        </p:nvSpPr>
        <p:spPr bwMode="auto">
          <a:xfrm>
            <a:off x="1347788" y="3184525"/>
            <a:ext cx="531812" cy="460375"/>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601" name="Freeform 41"/>
          <p:cNvSpPr>
            <a:spLocks/>
          </p:cNvSpPr>
          <p:nvPr/>
        </p:nvSpPr>
        <p:spPr bwMode="auto">
          <a:xfrm>
            <a:off x="2806700" y="3184525"/>
            <a:ext cx="531813" cy="460375"/>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602" name="Freeform 42"/>
          <p:cNvSpPr>
            <a:spLocks/>
          </p:cNvSpPr>
          <p:nvPr/>
        </p:nvSpPr>
        <p:spPr bwMode="auto">
          <a:xfrm>
            <a:off x="3898900" y="3198813"/>
            <a:ext cx="531813" cy="460375"/>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603" name="Freeform 43"/>
          <p:cNvSpPr>
            <a:spLocks/>
          </p:cNvSpPr>
          <p:nvPr/>
        </p:nvSpPr>
        <p:spPr bwMode="auto">
          <a:xfrm>
            <a:off x="4573588" y="4216400"/>
            <a:ext cx="531812" cy="460375"/>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604" name="Freeform 44"/>
          <p:cNvSpPr>
            <a:spLocks/>
          </p:cNvSpPr>
          <p:nvPr/>
        </p:nvSpPr>
        <p:spPr bwMode="auto">
          <a:xfrm>
            <a:off x="6127750" y="4216400"/>
            <a:ext cx="531813" cy="460375"/>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50000"/>
                </a:srgbClr>
              </a:gs>
              <a:gs pos="50000">
                <a:srgbClr val="000000">
                  <a:alpha val="0"/>
                </a:srgbClr>
              </a:gs>
              <a:gs pos="100000">
                <a:srgbClr val="FFFFFF">
                  <a:alpha val="50000"/>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1" latinLnBrk="1" hangingPunct="1">
              <a:buFont typeface="Wingdings" panose="05000000000000000000" pitchFamily="2" charset="2"/>
              <a:buNone/>
              <a:defRPr/>
            </a:pPr>
            <a:endParaRPr lang="zh-CN" altLang="en-US"/>
          </a:p>
        </p:txBody>
      </p:sp>
      <p:sp>
        <p:nvSpPr>
          <p:cNvPr id="1346605" name="Freeform 45"/>
          <p:cNvSpPr>
            <a:spLocks/>
          </p:cNvSpPr>
          <p:nvPr/>
        </p:nvSpPr>
        <p:spPr bwMode="auto">
          <a:xfrm rot="10800000">
            <a:off x="2355850" y="2449513"/>
            <a:ext cx="528638" cy="43815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46606" name="Freeform 46"/>
          <p:cNvSpPr>
            <a:spLocks/>
          </p:cNvSpPr>
          <p:nvPr/>
        </p:nvSpPr>
        <p:spPr bwMode="auto">
          <a:xfrm rot="10800000">
            <a:off x="5940425" y="2428875"/>
            <a:ext cx="528638" cy="43815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46607" name="Freeform 47"/>
          <p:cNvSpPr>
            <a:spLocks/>
          </p:cNvSpPr>
          <p:nvPr/>
        </p:nvSpPr>
        <p:spPr bwMode="auto">
          <a:xfrm rot="10800000">
            <a:off x="3241675" y="3529013"/>
            <a:ext cx="528638" cy="43815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46608" name="Freeform 48"/>
          <p:cNvSpPr>
            <a:spLocks/>
          </p:cNvSpPr>
          <p:nvPr/>
        </p:nvSpPr>
        <p:spPr bwMode="auto">
          <a:xfrm rot="10800000">
            <a:off x="4432300" y="3538538"/>
            <a:ext cx="528638" cy="43815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346609" name="Freeform 49"/>
          <p:cNvSpPr>
            <a:spLocks/>
          </p:cNvSpPr>
          <p:nvPr/>
        </p:nvSpPr>
        <p:spPr bwMode="auto">
          <a:xfrm rot="10800000">
            <a:off x="5146675" y="4551363"/>
            <a:ext cx="528638" cy="43815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7476" name="Rectangle 50"/>
          <p:cNvSpPr>
            <a:spLocks noChangeArrowheads="1"/>
          </p:cNvSpPr>
          <p:nvPr/>
        </p:nvSpPr>
        <p:spPr bwMode="auto">
          <a:xfrm>
            <a:off x="395288" y="96838"/>
            <a:ext cx="81534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latinLnBrk="1">
              <a:spcBef>
                <a:spcPct val="20000"/>
              </a:spcBef>
              <a:buClr>
                <a:schemeClr val="tx1"/>
              </a:buClr>
              <a:buFont typeface="Wingdings" panose="05000000000000000000" pitchFamily="2" charset="2"/>
              <a:buBlip>
                <a:blip r:embed="rId3"/>
              </a:buBlip>
              <a:defRPr kumimoji="1">
                <a:solidFill>
                  <a:schemeClr val="tx1"/>
                </a:solidFill>
                <a:latin typeface="Gulim" panose="020B0600000101010101" pitchFamily="34" charset="-127"/>
                <a:ea typeface="Gulim" panose="020B0600000101010101" pitchFamily="34" charset="-127"/>
              </a:defRPr>
            </a:lvl1pPr>
            <a:lvl2pPr marL="742950" indent="-285750" latinLnBrk="1">
              <a:spcBef>
                <a:spcPct val="20000"/>
              </a:spcBef>
              <a:buClr>
                <a:schemeClr val="tx1"/>
              </a:buClr>
              <a:buSzPct val="80000"/>
              <a:buFont typeface="Monotype Sorts" pitchFamily="2" charset="2"/>
              <a:buBlip>
                <a:blip r:embed="rId4"/>
              </a:buBlip>
              <a:defRPr kumimoji="1" sz="1600">
                <a:solidFill>
                  <a:schemeClr val="tx1"/>
                </a:solidFill>
                <a:latin typeface="Gulim" panose="020B0600000101010101" pitchFamily="34" charset="-127"/>
                <a:ea typeface="Gulim" panose="020B0600000101010101" pitchFamily="34"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Gulim" panose="020B0600000101010101" pitchFamily="34" charset="-127"/>
                <a:ea typeface="Gulim" panose="020B0600000101010101" pitchFamily="34"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Gulim" panose="020B0600000101010101" pitchFamily="34" charset="-127"/>
                <a:ea typeface="Gulim" panose="020B0600000101010101" pitchFamily="34" charset="-127"/>
              </a:defRPr>
            </a:lvl4pPr>
            <a:lvl5pPr marL="2057400" indent="-228600" latinLnBrk="1">
              <a:spcBef>
                <a:spcPct val="20000"/>
              </a:spcBef>
              <a:buClr>
                <a:schemeClr val="accent2"/>
              </a:buClr>
              <a:buChar char="•"/>
              <a:defRPr kumimoji="1" sz="1400">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9pPr>
          </a:lstStyle>
          <a:p>
            <a:pPr eaLnBrk="1" hangingPunct="1">
              <a:spcBef>
                <a:spcPct val="0"/>
              </a:spcBef>
              <a:buClrTx/>
              <a:buFontTx/>
              <a:buNone/>
            </a:pPr>
            <a:r>
              <a:rPr lang="en-US" altLang="ko-KR" sz="3200">
                <a:solidFill>
                  <a:srgbClr val="FFFFFF"/>
                </a:solidFill>
                <a:latin typeface="HY헤드라인M" pitchFamily="18" charset="-127"/>
                <a:ea typeface="HY헤드라인M" pitchFamily="18" charset="-127"/>
              </a:rPr>
              <a:t>VLC history</a:t>
            </a:r>
          </a:p>
        </p:txBody>
      </p:sp>
      <p:sp>
        <p:nvSpPr>
          <p:cNvPr id="1346611" name="Freeform 51"/>
          <p:cNvSpPr>
            <a:spLocks/>
          </p:cNvSpPr>
          <p:nvPr/>
        </p:nvSpPr>
        <p:spPr bwMode="auto">
          <a:xfrm rot="10800000">
            <a:off x="1431925" y="3533775"/>
            <a:ext cx="528638" cy="438150"/>
          </a:xfrm>
          <a:custGeom>
            <a:avLst/>
            <a:gdLst>
              <a:gd name="T0" fmla="*/ 594 w 594"/>
              <a:gd name="T1" fmla="*/ 1 h 546"/>
              <a:gd name="T2" fmla="*/ 201 w 594"/>
              <a:gd name="T3" fmla="*/ 0 h 546"/>
              <a:gd name="T4" fmla="*/ 48 w 594"/>
              <a:gd name="T5" fmla="*/ 27 h 546"/>
              <a:gd name="T6" fmla="*/ 3 w 594"/>
              <a:gd name="T7" fmla="*/ 156 h 546"/>
              <a:gd name="T8" fmla="*/ 4 w 594"/>
              <a:gd name="T9" fmla="*/ 546 h 546"/>
              <a:gd name="T10" fmla="*/ 140 w 594"/>
              <a:gd name="T11" fmla="*/ 137 h 546"/>
              <a:gd name="T12" fmla="*/ 594 w 594"/>
              <a:gd name="T13" fmla="*/ 1 h 546"/>
            </a:gdLst>
            <a:ahLst/>
            <a:cxnLst>
              <a:cxn ang="0">
                <a:pos x="T0" y="T1"/>
              </a:cxn>
              <a:cxn ang="0">
                <a:pos x="T2" y="T3"/>
              </a:cxn>
              <a:cxn ang="0">
                <a:pos x="T4" y="T5"/>
              </a:cxn>
              <a:cxn ang="0">
                <a:pos x="T6" y="T7"/>
              </a:cxn>
              <a:cxn ang="0">
                <a:pos x="T8" y="T9"/>
              </a:cxn>
              <a:cxn ang="0">
                <a:pos x="T10" y="T11"/>
              </a:cxn>
              <a:cxn ang="0">
                <a:pos x="T12" y="T13"/>
              </a:cxn>
            </a:cxnLst>
            <a:rect l="0" t="0" r="r" b="b"/>
            <a:pathLst>
              <a:path w="594" h="546">
                <a:moveTo>
                  <a:pt x="594" y="1"/>
                </a:moveTo>
                <a:lnTo>
                  <a:pt x="201" y="0"/>
                </a:lnTo>
                <a:cubicBezTo>
                  <a:pt x="110" y="4"/>
                  <a:pt x="81" y="1"/>
                  <a:pt x="48" y="27"/>
                </a:cubicBezTo>
                <a:cubicBezTo>
                  <a:pt x="33" y="41"/>
                  <a:pt x="0" y="63"/>
                  <a:pt x="3" y="156"/>
                </a:cubicBezTo>
                <a:lnTo>
                  <a:pt x="4" y="546"/>
                </a:lnTo>
                <a:cubicBezTo>
                  <a:pt x="27" y="543"/>
                  <a:pt x="42" y="228"/>
                  <a:pt x="140" y="137"/>
                </a:cubicBezTo>
                <a:cubicBezTo>
                  <a:pt x="238" y="46"/>
                  <a:pt x="500" y="29"/>
                  <a:pt x="594" y="1"/>
                </a:cubicBezTo>
                <a:close/>
              </a:path>
            </a:pathLst>
          </a:custGeom>
          <a:gradFill rotWithShape="1">
            <a:gsLst>
              <a:gs pos="0">
                <a:srgbClr val="FFFFFF">
                  <a:alpha val="28999"/>
                </a:srgbClr>
              </a:gs>
              <a:gs pos="50000">
                <a:srgbClr val="000000">
                  <a:alpha val="0"/>
                </a:srgbClr>
              </a:gs>
              <a:gs pos="100000">
                <a:srgbClr val="FFFFFF">
                  <a:alpha val="28999"/>
                </a:srgbClr>
              </a:gs>
            </a:gsLst>
            <a:lin ang="2700000" scaled="1"/>
          </a:gradFill>
          <a:ln>
            <a:noFill/>
          </a:ln>
          <a:effectLst/>
          <a:extLst>
            <a:ext uri="{91240B29-F687-4F45-9708-019B960494DF}">
              <a14:hiddenLine xmlns:a14="http://schemas.microsoft.com/office/drawing/2010/main" w="38100" cap="flat" cmpd="sng">
                <a:solidFill>
                  <a:srgbClr val="AFA99F"/>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1" latinLnBrk="1" hangingPunct="1">
              <a:buFont typeface="Wingdings" panose="05000000000000000000" pitchFamily="2" charset="2"/>
              <a:buNone/>
              <a:defRPr/>
            </a:pPr>
            <a:endParaRPr lang="zh-CN" altLang="en-US"/>
          </a:p>
        </p:txBody>
      </p:sp>
      <p:sp>
        <p:nvSpPr>
          <p:cNvPr id="17480" name="AutoShape 52"/>
          <p:cNvSpPr>
            <a:spLocks noChangeArrowheads="1"/>
          </p:cNvSpPr>
          <p:nvPr/>
        </p:nvSpPr>
        <p:spPr bwMode="auto">
          <a:xfrm>
            <a:off x="7947025" y="1585913"/>
            <a:ext cx="142875" cy="142875"/>
          </a:xfrm>
          <a:custGeom>
            <a:avLst/>
            <a:gdLst>
              <a:gd name="T0" fmla="*/ 71438 w 21600"/>
              <a:gd name="T1" fmla="*/ 0 h 21600"/>
              <a:gd name="T2" fmla="*/ 20922 w 21600"/>
              <a:gd name="T3" fmla="*/ 20922 h 21600"/>
              <a:gd name="T4" fmla="*/ 0 w 21600"/>
              <a:gd name="T5" fmla="*/ 71438 h 21600"/>
              <a:gd name="T6" fmla="*/ 20922 w 21600"/>
              <a:gd name="T7" fmla="*/ 121953 h 21600"/>
              <a:gd name="T8" fmla="*/ 71438 w 21600"/>
              <a:gd name="T9" fmla="*/ 142875 h 21600"/>
              <a:gd name="T10" fmla="*/ 121953 w 21600"/>
              <a:gd name="T11" fmla="*/ 121953 h 21600"/>
              <a:gd name="T12" fmla="*/ 142875 w 21600"/>
              <a:gd name="T13" fmla="*/ 71438 h 21600"/>
              <a:gd name="T14" fmla="*/ 121953 w 21600"/>
              <a:gd name="T15" fmla="*/ 2092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440" y="10800"/>
                </a:moveTo>
                <a:cubicBezTo>
                  <a:pt x="7440" y="12656"/>
                  <a:pt x="8944" y="14160"/>
                  <a:pt x="10800" y="14160"/>
                </a:cubicBezTo>
                <a:cubicBezTo>
                  <a:pt x="12656" y="14160"/>
                  <a:pt x="14160" y="12656"/>
                  <a:pt x="14160" y="10800"/>
                </a:cubicBezTo>
                <a:cubicBezTo>
                  <a:pt x="14160" y="8944"/>
                  <a:pt x="12656" y="7440"/>
                  <a:pt x="10800" y="7440"/>
                </a:cubicBezTo>
                <a:cubicBezTo>
                  <a:pt x="8944" y="7440"/>
                  <a:pt x="7440" y="8944"/>
                  <a:pt x="7440" y="10800"/>
                </a:cubicBezTo>
                <a:close/>
              </a:path>
            </a:pathLst>
          </a:cu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1" name="AutoShape 53"/>
          <p:cNvSpPr>
            <a:spLocks noChangeArrowheads="1"/>
          </p:cNvSpPr>
          <p:nvPr/>
        </p:nvSpPr>
        <p:spPr bwMode="auto">
          <a:xfrm>
            <a:off x="6843713" y="1585913"/>
            <a:ext cx="142875" cy="142875"/>
          </a:xfrm>
          <a:custGeom>
            <a:avLst/>
            <a:gdLst>
              <a:gd name="T0" fmla="*/ 71438 w 21600"/>
              <a:gd name="T1" fmla="*/ 0 h 21600"/>
              <a:gd name="T2" fmla="*/ 20922 w 21600"/>
              <a:gd name="T3" fmla="*/ 20922 h 21600"/>
              <a:gd name="T4" fmla="*/ 0 w 21600"/>
              <a:gd name="T5" fmla="*/ 71438 h 21600"/>
              <a:gd name="T6" fmla="*/ 20922 w 21600"/>
              <a:gd name="T7" fmla="*/ 121953 h 21600"/>
              <a:gd name="T8" fmla="*/ 71438 w 21600"/>
              <a:gd name="T9" fmla="*/ 142875 h 21600"/>
              <a:gd name="T10" fmla="*/ 121953 w 21600"/>
              <a:gd name="T11" fmla="*/ 121953 h 21600"/>
              <a:gd name="T12" fmla="*/ 142875 w 21600"/>
              <a:gd name="T13" fmla="*/ 71438 h 21600"/>
              <a:gd name="T14" fmla="*/ 121953 w 21600"/>
              <a:gd name="T15" fmla="*/ 2092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440" y="10800"/>
                </a:moveTo>
                <a:cubicBezTo>
                  <a:pt x="7440" y="12656"/>
                  <a:pt x="8944" y="14160"/>
                  <a:pt x="10800" y="14160"/>
                </a:cubicBezTo>
                <a:cubicBezTo>
                  <a:pt x="12656" y="14160"/>
                  <a:pt x="14160" y="12656"/>
                  <a:pt x="14160" y="10800"/>
                </a:cubicBezTo>
                <a:cubicBezTo>
                  <a:pt x="14160" y="8944"/>
                  <a:pt x="12656" y="7440"/>
                  <a:pt x="10800" y="7440"/>
                </a:cubicBezTo>
                <a:cubicBezTo>
                  <a:pt x="8944" y="7440"/>
                  <a:pt x="7440" y="8944"/>
                  <a:pt x="7440" y="10800"/>
                </a:cubicBezTo>
                <a:close/>
              </a:path>
            </a:pathLst>
          </a:cu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2" name="AutoShape 54"/>
          <p:cNvSpPr>
            <a:spLocks noChangeArrowheads="1"/>
          </p:cNvSpPr>
          <p:nvPr/>
        </p:nvSpPr>
        <p:spPr bwMode="auto">
          <a:xfrm>
            <a:off x="5868988" y="1585913"/>
            <a:ext cx="142875" cy="142875"/>
          </a:xfrm>
          <a:custGeom>
            <a:avLst/>
            <a:gdLst>
              <a:gd name="T0" fmla="*/ 71438 w 21600"/>
              <a:gd name="T1" fmla="*/ 0 h 21600"/>
              <a:gd name="T2" fmla="*/ 20922 w 21600"/>
              <a:gd name="T3" fmla="*/ 20922 h 21600"/>
              <a:gd name="T4" fmla="*/ 0 w 21600"/>
              <a:gd name="T5" fmla="*/ 71438 h 21600"/>
              <a:gd name="T6" fmla="*/ 20922 w 21600"/>
              <a:gd name="T7" fmla="*/ 121953 h 21600"/>
              <a:gd name="T8" fmla="*/ 71438 w 21600"/>
              <a:gd name="T9" fmla="*/ 142875 h 21600"/>
              <a:gd name="T10" fmla="*/ 121953 w 21600"/>
              <a:gd name="T11" fmla="*/ 121953 h 21600"/>
              <a:gd name="T12" fmla="*/ 142875 w 21600"/>
              <a:gd name="T13" fmla="*/ 71438 h 21600"/>
              <a:gd name="T14" fmla="*/ 121953 w 21600"/>
              <a:gd name="T15" fmla="*/ 2092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440" y="10800"/>
                </a:moveTo>
                <a:cubicBezTo>
                  <a:pt x="7440" y="12656"/>
                  <a:pt x="8944" y="14160"/>
                  <a:pt x="10800" y="14160"/>
                </a:cubicBezTo>
                <a:cubicBezTo>
                  <a:pt x="12656" y="14160"/>
                  <a:pt x="14160" y="12656"/>
                  <a:pt x="14160" y="10800"/>
                </a:cubicBezTo>
                <a:cubicBezTo>
                  <a:pt x="14160" y="8944"/>
                  <a:pt x="12656" y="7440"/>
                  <a:pt x="10800" y="7440"/>
                </a:cubicBezTo>
                <a:cubicBezTo>
                  <a:pt x="8944" y="7440"/>
                  <a:pt x="7440" y="8944"/>
                  <a:pt x="7440" y="10800"/>
                </a:cubicBezTo>
                <a:close/>
              </a:path>
            </a:pathLst>
          </a:cu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3" name="AutoShape 55"/>
          <p:cNvSpPr>
            <a:spLocks noChangeArrowheads="1"/>
          </p:cNvSpPr>
          <p:nvPr/>
        </p:nvSpPr>
        <p:spPr bwMode="auto">
          <a:xfrm>
            <a:off x="5046663" y="1585913"/>
            <a:ext cx="142875" cy="142875"/>
          </a:xfrm>
          <a:custGeom>
            <a:avLst/>
            <a:gdLst>
              <a:gd name="T0" fmla="*/ 71438 w 21600"/>
              <a:gd name="T1" fmla="*/ 0 h 21600"/>
              <a:gd name="T2" fmla="*/ 20922 w 21600"/>
              <a:gd name="T3" fmla="*/ 20922 h 21600"/>
              <a:gd name="T4" fmla="*/ 0 w 21600"/>
              <a:gd name="T5" fmla="*/ 71438 h 21600"/>
              <a:gd name="T6" fmla="*/ 20922 w 21600"/>
              <a:gd name="T7" fmla="*/ 121953 h 21600"/>
              <a:gd name="T8" fmla="*/ 71438 w 21600"/>
              <a:gd name="T9" fmla="*/ 142875 h 21600"/>
              <a:gd name="T10" fmla="*/ 121953 w 21600"/>
              <a:gd name="T11" fmla="*/ 121953 h 21600"/>
              <a:gd name="T12" fmla="*/ 142875 w 21600"/>
              <a:gd name="T13" fmla="*/ 71438 h 21600"/>
              <a:gd name="T14" fmla="*/ 121953 w 21600"/>
              <a:gd name="T15" fmla="*/ 2092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440" y="10800"/>
                </a:moveTo>
                <a:cubicBezTo>
                  <a:pt x="7440" y="12656"/>
                  <a:pt x="8944" y="14160"/>
                  <a:pt x="10800" y="14160"/>
                </a:cubicBezTo>
                <a:cubicBezTo>
                  <a:pt x="12656" y="14160"/>
                  <a:pt x="14160" y="12656"/>
                  <a:pt x="14160" y="10800"/>
                </a:cubicBezTo>
                <a:cubicBezTo>
                  <a:pt x="14160" y="8944"/>
                  <a:pt x="12656" y="7440"/>
                  <a:pt x="10800" y="7440"/>
                </a:cubicBezTo>
                <a:cubicBezTo>
                  <a:pt x="8944" y="7440"/>
                  <a:pt x="7440" y="8944"/>
                  <a:pt x="7440" y="10800"/>
                </a:cubicBezTo>
                <a:close/>
              </a:path>
            </a:pathLst>
          </a:cu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4" name="AutoShape 56"/>
          <p:cNvSpPr>
            <a:spLocks noChangeArrowheads="1"/>
          </p:cNvSpPr>
          <p:nvPr/>
        </p:nvSpPr>
        <p:spPr bwMode="auto">
          <a:xfrm>
            <a:off x="3171825" y="1585913"/>
            <a:ext cx="142875" cy="142875"/>
          </a:xfrm>
          <a:custGeom>
            <a:avLst/>
            <a:gdLst>
              <a:gd name="T0" fmla="*/ 71438 w 21600"/>
              <a:gd name="T1" fmla="*/ 0 h 21600"/>
              <a:gd name="T2" fmla="*/ 20922 w 21600"/>
              <a:gd name="T3" fmla="*/ 20922 h 21600"/>
              <a:gd name="T4" fmla="*/ 0 w 21600"/>
              <a:gd name="T5" fmla="*/ 71438 h 21600"/>
              <a:gd name="T6" fmla="*/ 20922 w 21600"/>
              <a:gd name="T7" fmla="*/ 121953 h 21600"/>
              <a:gd name="T8" fmla="*/ 71438 w 21600"/>
              <a:gd name="T9" fmla="*/ 142875 h 21600"/>
              <a:gd name="T10" fmla="*/ 121953 w 21600"/>
              <a:gd name="T11" fmla="*/ 121953 h 21600"/>
              <a:gd name="T12" fmla="*/ 142875 w 21600"/>
              <a:gd name="T13" fmla="*/ 71438 h 21600"/>
              <a:gd name="T14" fmla="*/ 121953 w 21600"/>
              <a:gd name="T15" fmla="*/ 2092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440" y="10800"/>
                </a:moveTo>
                <a:cubicBezTo>
                  <a:pt x="7440" y="12656"/>
                  <a:pt x="8944" y="14160"/>
                  <a:pt x="10800" y="14160"/>
                </a:cubicBezTo>
                <a:cubicBezTo>
                  <a:pt x="12656" y="14160"/>
                  <a:pt x="14160" y="12656"/>
                  <a:pt x="14160" y="10800"/>
                </a:cubicBezTo>
                <a:cubicBezTo>
                  <a:pt x="14160" y="8944"/>
                  <a:pt x="12656" y="7440"/>
                  <a:pt x="10800" y="7440"/>
                </a:cubicBezTo>
                <a:cubicBezTo>
                  <a:pt x="8944" y="7440"/>
                  <a:pt x="7440" y="8944"/>
                  <a:pt x="7440" y="10800"/>
                </a:cubicBezTo>
                <a:close/>
              </a:path>
            </a:pathLst>
          </a:cu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5" name="AutoShape 57"/>
          <p:cNvSpPr>
            <a:spLocks noChangeArrowheads="1"/>
          </p:cNvSpPr>
          <p:nvPr/>
        </p:nvSpPr>
        <p:spPr bwMode="auto">
          <a:xfrm>
            <a:off x="2251075" y="1585913"/>
            <a:ext cx="142875" cy="142875"/>
          </a:xfrm>
          <a:custGeom>
            <a:avLst/>
            <a:gdLst>
              <a:gd name="T0" fmla="*/ 71438 w 21600"/>
              <a:gd name="T1" fmla="*/ 0 h 21600"/>
              <a:gd name="T2" fmla="*/ 20922 w 21600"/>
              <a:gd name="T3" fmla="*/ 20922 h 21600"/>
              <a:gd name="T4" fmla="*/ 0 w 21600"/>
              <a:gd name="T5" fmla="*/ 71438 h 21600"/>
              <a:gd name="T6" fmla="*/ 20922 w 21600"/>
              <a:gd name="T7" fmla="*/ 121953 h 21600"/>
              <a:gd name="T8" fmla="*/ 71438 w 21600"/>
              <a:gd name="T9" fmla="*/ 142875 h 21600"/>
              <a:gd name="T10" fmla="*/ 121953 w 21600"/>
              <a:gd name="T11" fmla="*/ 121953 h 21600"/>
              <a:gd name="T12" fmla="*/ 142875 w 21600"/>
              <a:gd name="T13" fmla="*/ 71438 h 21600"/>
              <a:gd name="T14" fmla="*/ 121953 w 21600"/>
              <a:gd name="T15" fmla="*/ 2092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440" y="10800"/>
                </a:moveTo>
                <a:cubicBezTo>
                  <a:pt x="7440" y="12656"/>
                  <a:pt x="8944" y="14160"/>
                  <a:pt x="10800" y="14160"/>
                </a:cubicBezTo>
                <a:cubicBezTo>
                  <a:pt x="12656" y="14160"/>
                  <a:pt x="14160" y="12656"/>
                  <a:pt x="14160" y="10800"/>
                </a:cubicBezTo>
                <a:cubicBezTo>
                  <a:pt x="14160" y="8944"/>
                  <a:pt x="12656" y="7440"/>
                  <a:pt x="10800" y="7440"/>
                </a:cubicBezTo>
                <a:cubicBezTo>
                  <a:pt x="8944" y="7440"/>
                  <a:pt x="7440" y="8944"/>
                  <a:pt x="7440" y="10800"/>
                </a:cubicBezTo>
                <a:close/>
              </a:path>
            </a:pathLst>
          </a:cu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6" name="AutoShape 58"/>
          <p:cNvSpPr>
            <a:spLocks noChangeArrowheads="1"/>
          </p:cNvSpPr>
          <p:nvPr/>
        </p:nvSpPr>
        <p:spPr bwMode="auto">
          <a:xfrm>
            <a:off x="1527175" y="1585913"/>
            <a:ext cx="142875" cy="142875"/>
          </a:xfrm>
          <a:custGeom>
            <a:avLst/>
            <a:gdLst>
              <a:gd name="T0" fmla="*/ 71438 w 21600"/>
              <a:gd name="T1" fmla="*/ 0 h 21600"/>
              <a:gd name="T2" fmla="*/ 20922 w 21600"/>
              <a:gd name="T3" fmla="*/ 20922 h 21600"/>
              <a:gd name="T4" fmla="*/ 0 w 21600"/>
              <a:gd name="T5" fmla="*/ 71438 h 21600"/>
              <a:gd name="T6" fmla="*/ 20922 w 21600"/>
              <a:gd name="T7" fmla="*/ 121953 h 21600"/>
              <a:gd name="T8" fmla="*/ 71438 w 21600"/>
              <a:gd name="T9" fmla="*/ 142875 h 21600"/>
              <a:gd name="T10" fmla="*/ 121953 w 21600"/>
              <a:gd name="T11" fmla="*/ 121953 h 21600"/>
              <a:gd name="T12" fmla="*/ 142875 w 21600"/>
              <a:gd name="T13" fmla="*/ 71438 h 21600"/>
              <a:gd name="T14" fmla="*/ 121953 w 21600"/>
              <a:gd name="T15" fmla="*/ 20922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7440" y="10800"/>
                </a:moveTo>
                <a:cubicBezTo>
                  <a:pt x="7440" y="12656"/>
                  <a:pt x="8944" y="14160"/>
                  <a:pt x="10800" y="14160"/>
                </a:cubicBezTo>
                <a:cubicBezTo>
                  <a:pt x="12656" y="14160"/>
                  <a:pt x="14160" y="12656"/>
                  <a:pt x="14160" y="10800"/>
                </a:cubicBezTo>
                <a:cubicBezTo>
                  <a:pt x="14160" y="8944"/>
                  <a:pt x="12656" y="7440"/>
                  <a:pt x="10800" y="7440"/>
                </a:cubicBezTo>
                <a:cubicBezTo>
                  <a:pt x="8944" y="7440"/>
                  <a:pt x="7440" y="8944"/>
                  <a:pt x="7440" y="10800"/>
                </a:cubicBezTo>
                <a:close/>
              </a:path>
            </a:pathLst>
          </a:custGeom>
          <a:solidFill>
            <a:schemeClr val="tx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7" name="Line 59"/>
          <p:cNvSpPr>
            <a:spLocks noChangeShapeType="1"/>
          </p:cNvSpPr>
          <p:nvPr/>
        </p:nvSpPr>
        <p:spPr bwMode="auto">
          <a:xfrm flipV="1">
            <a:off x="8016875" y="1412875"/>
            <a:ext cx="0" cy="2111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8" name="Line 60"/>
          <p:cNvSpPr>
            <a:spLocks noChangeShapeType="1"/>
          </p:cNvSpPr>
          <p:nvPr/>
        </p:nvSpPr>
        <p:spPr bwMode="auto">
          <a:xfrm flipV="1">
            <a:off x="6913563" y="1412875"/>
            <a:ext cx="0" cy="2111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89" name="Line 61"/>
          <p:cNvSpPr>
            <a:spLocks noChangeShapeType="1"/>
          </p:cNvSpPr>
          <p:nvPr/>
        </p:nvSpPr>
        <p:spPr bwMode="auto">
          <a:xfrm flipV="1">
            <a:off x="5938838" y="1412875"/>
            <a:ext cx="0" cy="2111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0" name="Line 62"/>
          <p:cNvSpPr>
            <a:spLocks noChangeShapeType="1"/>
          </p:cNvSpPr>
          <p:nvPr/>
        </p:nvSpPr>
        <p:spPr bwMode="auto">
          <a:xfrm flipV="1">
            <a:off x="5116513" y="1412875"/>
            <a:ext cx="0" cy="2111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1" name="Line 63"/>
          <p:cNvSpPr>
            <a:spLocks noChangeShapeType="1"/>
          </p:cNvSpPr>
          <p:nvPr/>
        </p:nvSpPr>
        <p:spPr bwMode="auto">
          <a:xfrm flipV="1">
            <a:off x="3241675" y="1412875"/>
            <a:ext cx="0" cy="2111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2" name="Line 64"/>
          <p:cNvSpPr>
            <a:spLocks noChangeShapeType="1"/>
          </p:cNvSpPr>
          <p:nvPr/>
        </p:nvSpPr>
        <p:spPr bwMode="auto">
          <a:xfrm flipV="1">
            <a:off x="2320925" y="1412875"/>
            <a:ext cx="0" cy="2111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3" name="Line 65"/>
          <p:cNvSpPr>
            <a:spLocks noChangeShapeType="1"/>
          </p:cNvSpPr>
          <p:nvPr/>
        </p:nvSpPr>
        <p:spPr bwMode="auto">
          <a:xfrm flipV="1">
            <a:off x="1597025" y="1412875"/>
            <a:ext cx="0" cy="2111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494" name="AutoShape 66"/>
          <p:cNvSpPr>
            <a:spLocks noChangeArrowheads="1"/>
          </p:cNvSpPr>
          <p:nvPr/>
        </p:nvSpPr>
        <p:spPr bwMode="auto">
          <a:xfrm>
            <a:off x="6337300" y="4868863"/>
            <a:ext cx="2771775" cy="1511300"/>
          </a:xfrm>
          <a:prstGeom prst="irregularSeal1">
            <a:avLst/>
          </a:prstGeom>
          <a:gradFill rotWithShape="1">
            <a:gsLst>
              <a:gs pos="0">
                <a:srgbClr val="009900"/>
              </a:gs>
              <a:gs pos="50000">
                <a:srgbClr val="004700"/>
              </a:gs>
              <a:gs pos="100000">
                <a:srgbClr val="009900"/>
              </a:gs>
            </a:gsLst>
            <a:lin ang="5400000" scaled="1"/>
          </a:gradFill>
          <a:ln w="38100" cmpd="dbl" algn="ctr">
            <a:solidFill>
              <a:schemeClr val="bg1"/>
            </a:solidFill>
            <a:miter lim="800000"/>
            <a:headEnd/>
            <a:tailEnd/>
          </a:ln>
          <a:effectLst>
            <a:outerShdw dist="107763" dir="2700000" algn="ctr" rotWithShape="0">
              <a:srgbClr val="808080">
                <a:alpha val="50000"/>
              </a:srgbClr>
            </a:outerShdw>
          </a:effec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3200" b="1">
                <a:solidFill>
                  <a:srgbClr val="FFFFFF"/>
                </a:solidFill>
                <a:latin typeface="HY견고딕" pitchFamily="18" charset="-127"/>
                <a:ea typeface="HY견고딕" pitchFamily="18" charset="-127"/>
              </a:rPr>
              <a:t>VLC</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pPr eaLnBrk="1" hangingPunct="1"/>
            <a:r>
              <a:rPr lang="en-GB" altLang="ko-KR" dirty="0" smtClean="0"/>
              <a:t>Future technical challenges</a:t>
            </a:r>
          </a:p>
        </p:txBody>
      </p:sp>
      <p:sp>
        <p:nvSpPr>
          <p:cNvPr id="84995" name="Rectangle 3"/>
          <p:cNvSpPr>
            <a:spLocks noGrp="1" noChangeArrowheads="1"/>
          </p:cNvSpPr>
          <p:nvPr>
            <p:ph type="body" idx="4294967295"/>
          </p:nvPr>
        </p:nvSpPr>
        <p:spPr>
          <a:xfrm>
            <a:off x="561975" y="1447800"/>
            <a:ext cx="7315200" cy="2209800"/>
          </a:xfrm>
        </p:spPr>
        <p:txBody>
          <a:bodyPr/>
          <a:lstStyle/>
          <a:p>
            <a:pPr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sz="1600" dirty="0" smtClean="0">
                <a:solidFill>
                  <a:schemeClr val="tx1"/>
                </a:solidFill>
              </a:rPr>
              <a:t>Data rate</a:t>
            </a:r>
          </a:p>
          <a:p>
            <a:pPr lvl="1"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dirty="0" smtClean="0">
                <a:solidFill>
                  <a:schemeClr val="tx1"/>
                </a:solidFill>
              </a:rPr>
              <a:t>Equalisation</a:t>
            </a:r>
          </a:p>
          <a:p>
            <a:pPr lvl="1"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dirty="0" smtClean="0">
                <a:solidFill>
                  <a:schemeClr val="tx1"/>
                </a:solidFill>
              </a:rPr>
              <a:t>MIMO</a:t>
            </a:r>
          </a:p>
          <a:p>
            <a:pPr lvl="1"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dirty="0" smtClean="0">
                <a:solidFill>
                  <a:schemeClr val="tx1"/>
                </a:solidFill>
              </a:rPr>
              <a:t>Complex modulation</a:t>
            </a:r>
          </a:p>
          <a:p>
            <a:pPr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dirty="0" smtClean="0">
                <a:solidFill>
                  <a:schemeClr val="tx1"/>
                </a:solidFill>
              </a:rPr>
              <a:t>Integration in infrastructure</a:t>
            </a:r>
          </a:p>
          <a:p>
            <a:pPr lvl="1"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dirty="0" smtClean="0">
                <a:solidFill>
                  <a:schemeClr val="tx1"/>
                </a:solidFill>
              </a:rPr>
              <a:t>Uplink</a:t>
            </a:r>
          </a:p>
          <a:p>
            <a:pPr lvl="2"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dirty="0" smtClean="0"/>
              <a:t>Retro-reflecting link</a:t>
            </a:r>
          </a:p>
          <a:p>
            <a:pPr lvl="1"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dirty="0" smtClean="0">
                <a:solidFill>
                  <a:schemeClr val="tx1"/>
                </a:solidFill>
              </a:rPr>
              <a:t>RF/VLC integration</a:t>
            </a: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2"/>
          <p:cNvSpPr>
            <a:spLocks noGrp="1" noChangeArrowheads="1"/>
          </p:cNvSpPr>
          <p:nvPr>
            <p:ph type="title" idx="4294967295"/>
          </p:nvPr>
        </p:nvSpPr>
        <p:spPr/>
        <p:txBody>
          <a:bodyPr/>
          <a:lstStyle/>
          <a:p>
            <a:pPr eaLnBrk="1" hangingPunct="1"/>
            <a:r>
              <a:rPr lang="en-GB" altLang="ko-KR" dirty="0" smtClean="0"/>
              <a:t>Homework</a:t>
            </a:r>
            <a:endParaRPr lang="en-GB" altLang="ko-KR" dirty="0" smtClean="0"/>
          </a:p>
        </p:txBody>
      </p:sp>
      <p:sp>
        <p:nvSpPr>
          <p:cNvPr id="84995" name="Rectangle 3"/>
          <p:cNvSpPr>
            <a:spLocks noGrp="1" noChangeArrowheads="1"/>
          </p:cNvSpPr>
          <p:nvPr>
            <p:ph type="body" idx="4294967295"/>
          </p:nvPr>
        </p:nvSpPr>
        <p:spPr>
          <a:xfrm>
            <a:off x="561975" y="1447800"/>
            <a:ext cx="7315200" cy="2209800"/>
          </a:xfrm>
        </p:spPr>
        <p:txBody>
          <a:bodyPr/>
          <a:lstStyle/>
          <a:p>
            <a:pPr eaLnBrk="1" hangingPunct="1">
              <a:lnSpc>
                <a:spcPct val="90000"/>
              </a:lnSpc>
              <a:spcBef>
                <a:spcPct val="0"/>
              </a:spcBef>
              <a:spcAft>
                <a:spcPct val="15000"/>
              </a:spcAft>
              <a:buClr>
                <a:schemeClr val="folHlink"/>
              </a:buClr>
              <a:buSzPct val="132000"/>
              <a:buFont typeface="Verdana" panose="020B0604030504040204" pitchFamily="34" charset="0"/>
              <a:buChar char="&gt;"/>
            </a:pPr>
            <a:endParaRPr lang="en-GB" altLang="ko-KR" sz="1600" dirty="0" smtClean="0">
              <a:solidFill>
                <a:schemeClr val="tx1"/>
              </a:solidFill>
            </a:endParaRPr>
          </a:p>
          <a:p>
            <a:pPr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sz="1600" dirty="0" smtClean="0">
                <a:solidFill>
                  <a:schemeClr val="tx1"/>
                </a:solidFill>
              </a:rPr>
              <a:t>1. Give some application examples of VLC.</a:t>
            </a:r>
          </a:p>
          <a:p>
            <a:pPr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sz="1600" dirty="0">
                <a:solidFill>
                  <a:schemeClr val="tx1"/>
                </a:solidFill>
              </a:rPr>
              <a:t>2. </a:t>
            </a:r>
            <a:r>
              <a:rPr lang="en-GB" altLang="ko-KR" sz="1600" dirty="0" smtClean="0">
                <a:solidFill>
                  <a:schemeClr val="tx1"/>
                </a:solidFill>
              </a:rPr>
              <a:t>What are the General </a:t>
            </a:r>
            <a:r>
              <a:rPr lang="en-GB" altLang="ko-KR" sz="1600" dirty="0">
                <a:solidFill>
                  <a:schemeClr val="tx1"/>
                </a:solidFill>
              </a:rPr>
              <a:t>Characteristic </a:t>
            </a:r>
            <a:r>
              <a:rPr lang="en-GB" altLang="ko-KR" sz="1600" dirty="0" smtClean="0">
                <a:solidFill>
                  <a:schemeClr val="tx1"/>
                </a:solidFill>
              </a:rPr>
              <a:t>of VLC?</a:t>
            </a:r>
            <a:endParaRPr lang="en-GB" altLang="ko-KR" sz="1600" dirty="0">
              <a:solidFill>
                <a:schemeClr val="tx1"/>
              </a:solidFill>
            </a:endParaRPr>
          </a:p>
          <a:p>
            <a:pPr eaLnBrk="1" hangingPunct="1">
              <a:lnSpc>
                <a:spcPct val="90000"/>
              </a:lnSpc>
              <a:spcBef>
                <a:spcPct val="0"/>
              </a:spcBef>
              <a:spcAft>
                <a:spcPct val="15000"/>
              </a:spcAft>
              <a:buClr>
                <a:schemeClr val="folHlink"/>
              </a:buClr>
              <a:buSzPct val="132000"/>
              <a:buFont typeface="Verdana" panose="020B0604030504040204" pitchFamily="34" charset="0"/>
              <a:buChar char="&gt;"/>
            </a:pPr>
            <a:endParaRPr lang="en-GB" altLang="ko-KR" sz="1600" dirty="0" smtClean="0">
              <a:solidFill>
                <a:schemeClr val="tx1"/>
              </a:solidFill>
            </a:endParaRPr>
          </a:p>
          <a:p>
            <a:pPr eaLnBrk="1" hangingPunct="1">
              <a:lnSpc>
                <a:spcPct val="90000"/>
              </a:lnSpc>
              <a:spcBef>
                <a:spcPct val="0"/>
              </a:spcBef>
              <a:spcAft>
                <a:spcPct val="15000"/>
              </a:spcAft>
              <a:buClr>
                <a:schemeClr val="folHlink"/>
              </a:buClr>
              <a:buSzPct val="132000"/>
              <a:buFont typeface="Verdana" panose="020B0604030504040204" pitchFamily="34" charset="0"/>
              <a:buChar char="&gt;"/>
            </a:pPr>
            <a:endParaRPr lang="en-GB" altLang="ko-KR" sz="1600" dirty="0">
              <a:solidFill>
                <a:schemeClr val="tx1"/>
              </a:solidFill>
            </a:endParaRPr>
          </a:p>
          <a:p>
            <a:pPr eaLnBrk="1" hangingPunct="1">
              <a:lnSpc>
                <a:spcPct val="90000"/>
              </a:lnSpc>
              <a:spcBef>
                <a:spcPct val="0"/>
              </a:spcBef>
              <a:spcAft>
                <a:spcPct val="15000"/>
              </a:spcAft>
              <a:buClr>
                <a:schemeClr val="folHlink"/>
              </a:buClr>
              <a:buSzPct val="132000"/>
              <a:buFont typeface="Verdana" panose="020B0604030504040204" pitchFamily="34" charset="0"/>
              <a:buChar char="&gt;"/>
            </a:pPr>
            <a:endParaRPr lang="en-GB" altLang="ko-KR" sz="1600" dirty="0" smtClean="0">
              <a:solidFill>
                <a:schemeClr val="tx1"/>
              </a:solidFill>
            </a:endParaRPr>
          </a:p>
          <a:p>
            <a:pPr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sz="1600" dirty="0" smtClean="0">
                <a:solidFill>
                  <a:schemeClr val="tx1"/>
                </a:solidFill>
              </a:rPr>
              <a:t>Tips: Q1, P19; Q2, P3</a:t>
            </a:r>
          </a:p>
          <a:p>
            <a:pPr eaLnBrk="1" hangingPunct="1">
              <a:lnSpc>
                <a:spcPct val="90000"/>
              </a:lnSpc>
              <a:spcBef>
                <a:spcPct val="0"/>
              </a:spcBef>
              <a:spcAft>
                <a:spcPct val="15000"/>
              </a:spcAft>
              <a:buClr>
                <a:schemeClr val="folHlink"/>
              </a:buClr>
              <a:buSzPct val="132000"/>
              <a:buFont typeface="Verdana" panose="020B0604030504040204" pitchFamily="34" charset="0"/>
              <a:buChar char="&gt;"/>
            </a:pPr>
            <a:r>
              <a:rPr lang="en-GB" altLang="ko-KR" sz="1600" dirty="0" smtClean="0">
                <a:solidFill>
                  <a:schemeClr val="tx1"/>
                </a:solidFill>
              </a:rPr>
              <a:t>5</a:t>
            </a:r>
            <a:r>
              <a:rPr lang="zh-CN" altLang="en-US" sz="1600" dirty="0" smtClean="0">
                <a:solidFill>
                  <a:schemeClr val="tx1"/>
                </a:solidFill>
              </a:rPr>
              <a:t>月</a:t>
            </a:r>
            <a:r>
              <a:rPr lang="en-US" altLang="zh-CN" sz="1600" dirty="0" smtClean="0">
                <a:solidFill>
                  <a:schemeClr val="tx1"/>
                </a:solidFill>
              </a:rPr>
              <a:t>31</a:t>
            </a:r>
            <a:r>
              <a:rPr lang="zh-CN" altLang="en-US" sz="1600" dirty="0" smtClean="0">
                <a:solidFill>
                  <a:schemeClr val="tx1"/>
                </a:solidFill>
              </a:rPr>
              <a:t>号交</a:t>
            </a:r>
            <a:endParaRPr lang="en-GB" altLang="ko-KR" dirty="0" smtClean="0">
              <a:solidFill>
                <a:schemeClr val="tx1"/>
              </a:solidFill>
            </a:endParaRPr>
          </a:p>
        </p:txBody>
      </p:sp>
    </p:spTree>
    <p:extLst>
      <p:ext uri="{BB962C8B-B14F-4D97-AF65-F5344CB8AC3E}">
        <p14:creationId xmlns:p14="http://schemas.microsoft.com/office/powerpoint/2010/main" val="227205586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7586" name="AutoShape 2"/>
          <p:cNvSpPr>
            <a:spLocks noChangeArrowheads="1"/>
          </p:cNvSpPr>
          <p:nvPr/>
        </p:nvSpPr>
        <p:spPr bwMode="auto">
          <a:xfrm>
            <a:off x="241300" y="954088"/>
            <a:ext cx="8642350" cy="5611812"/>
          </a:xfrm>
          <a:prstGeom prst="roundRect">
            <a:avLst>
              <a:gd name="adj" fmla="val 1551"/>
            </a:avLst>
          </a:prstGeom>
          <a:gradFill rotWithShape="1">
            <a:gsLst>
              <a:gs pos="0">
                <a:srgbClr val="FFFF99"/>
              </a:gs>
              <a:gs pos="50000">
                <a:schemeClr val="bg1"/>
              </a:gs>
              <a:gs pos="100000">
                <a:srgbClr val="FFFF99"/>
              </a:gs>
            </a:gsLst>
            <a:lin ang="18900000" scaled="1"/>
          </a:gradFill>
          <a:ln w="25400" algn="ctr">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sp>
        <p:nvSpPr>
          <p:cNvPr id="18435" name="Text Box 3"/>
          <p:cNvSpPr txBox="1">
            <a:spLocks noChangeArrowheads="1"/>
          </p:cNvSpPr>
          <p:nvPr/>
        </p:nvSpPr>
        <p:spPr bwMode="auto">
          <a:xfrm>
            <a:off x="250825" y="1017588"/>
            <a:ext cx="8642350" cy="1892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latinLnBrk="1">
              <a:spcBef>
                <a:spcPct val="20000"/>
              </a:spcBef>
              <a:buClr>
                <a:schemeClr val="tx1"/>
              </a:buClr>
              <a:buFont typeface="Wingdings" panose="05000000000000000000" pitchFamily="2" charset="2"/>
              <a:buBlip>
                <a:blip r:embed="rId3"/>
              </a:buBlip>
              <a:defRPr kumimoji="1">
                <a:solidFill>
                  <a:schemeClr val="tx1"/>
                </a:solidFill>
                <a:latin typeface="Gulim" panose="020B0600000101010101" pitchFamily="34" charset="-127"/>
                <a:ea typeface="Gulim" panose="020B0600000101010101" pitchFamily="34" charset="-127"/>
              </a:defRPr>
            </a:lvl1pPr>
            <a:lvl2pPr marL="800100" indent="-342900" latinLnBrk="1">
              <a:spcBef>
                <a:spcPct val="20000"/>
              </a:spcBef>
              <a:buClr>
                <a:schemeClr val="tx1"/>
              </a:buClr>
              <a:buSzPct val="80000"/>
              <a:buFont typeface="Monotype Sorts" pitchFamily="2" charset="2"/>
              <a:buBlip>
                <a:blip r:embed="rId4"/>
              </a:buBlip>
              <a:defRPr kumimoji="1" sz="1600">
                <a:solidFill>
                  <a:schemeClr val="tx1"/>
                </a:solidFill>
                <a:latin typeface="Gulim" panose="020B0600000101010101" pitchFamily="34" charset="-127"/>
                <a:ea typeface="Gulim" panose="020B0600000101010101" pitchFamily="34" charset="-127"/>
              </a:defRPr>
            </a:lvl2pPr>
            <a:lvl3pPr marL="1257300" indent="-342900" latinLnBrk="1">
              <a:spcBef>
                <a:spcPct val="20000"/>
              </a:spcBef>
              <a:buClr>
                <a:schemeClr val="tx1"/>
              </a:buClr>
              <a:buSzPct val="60000"/>
              <a:buFont typeface="Monotype Sorts" pitchFamily="2" charset="2"/>
              <a:buChar char="l"/>
              <a:defRPr kumimoji="1" sz="1400">
                <a:solidFill>
                  <a:schemeClr val="tx1"/>
                </a:solidFill>
                <a:latin typeface="Gulim" panose="020B0600000101010101" pitchFamily="34" charset="-127"/>
                <a:ea typeface="Gulim" panose="020B0600000101010101" pitchFamily="34" charset="-127"/>
              </a:defRPr>
            </a:lvl3pPr>
            <a:lvl4pPr marL="1714500" indent="-342900" latinLnBrk="1">
              <a:spcBef>
                <a:spcPct val="20000"/>
              </a:spcBef>
              <a:buClr>
                <a:schemeClr val="tx1"/>
              </a:buClr>
              <a:buSzPct val="60000"/>
              <a:buFont typeface="Wingdings" panose="05000000000000000000" pitchFamily="2" charset="2"/>
              <a:buChar char="Ø"/>
              <a:defRPr kumimoji="1" sz="1400">
                <a:solidFill>
                  <a:schemeClr val="tx1"/>
                </a:solidFill>
                <a:latin typeface="Gulim" panose="020B0600000101010101" pitchFamily="34" charset="-127"/>
                <a:ea typeface="Gulim" panose="020B0600000101010101" pitchFamily="34" charset="-127"/>
              </a:defRPr>
            </a:lvl4pPr>
            <a:lvl5pPr marL="2171700" indent="-342900" latinLnBrk="1">
              <a:spcBef>
                <a:spcPct val="20000"/>
              </a:spcBef>
              <a:buClr>
                <a:schemeClr val="accent2"/>
              </a:buClr>
              <a:buChar char="•"/>
              <a:defRPr kumimoji="1" sz="1400">
                <a:solidFill>
                  <a:schemeClr val="tx1"/>
                </a:solidFill>
                <a:latin typeface="Gulim" panose="020B0600000101010101" pitchFamily="34" charset="-127"/>
                <a:ea typeface="Gulim" panose="020B0600000101010101" pitchFamily="34" charset="-127"/>
              </a:defRPr>
            </a:lvl5pPr>
            <a:lvl6pPr marL="2628900" indent="-3429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6pPr>
            <a:lvl7pPr marL="3086100" indent="-3429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7pPr>
            <a:lvl8pPr marL="3543300" indent="-3429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8pPr>
            <a:lvl9pPr marL="4000500" indent="-3429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9pPr>
          </a:lstStyle>
          <a:p>
            <a:pPr eaLnBrk="1" hangingPunct="1">
              <a:spcBef>
                <a:spcPct val="50000"/>
              </a:spcBef>
              <a:buClrTx/>
              <a:buSzPct val="120000"/>
              <a:buFont typeface="Wingdings" panose="05000000000000000000" pitchFamily="2" charset="2"/>
              <a:buChar char="v"/>
            </a:pPr>
            <a:r>
              <a:rPr lang="en-US" altLang="ko-KR" sz="1800" dirty="0">
                <a:latin typeface="HY견고딕" pitchFamily="18" charset="-127"/>
                <a:ea typeface="HY견고딕" pitchFamily="18" charset="-127"/>
              </a:rPr>
              <a:t>Information delivery through reflection by mirror (</a:t>
            </a:r>
            <a:r>
              <a:rPr lang="en-US" altLang="ko-KR" sz="1800" dirty="0" smtClean="0">
                <a:latin typeface="HY견고딕" pitchFamily="18" charset="-127"/>
                <a:ea typeface="HY견고딕" pitchFamily="18" charset="-127"/>
              </a:rPr>
              <a:t>Heliograph</a:t>
            </a:r>
            <a:r>
              <a:rPr lang="zh-CN" altLang="en-US" sz="1800" dirty="0" smtClean="0">
                <a:latin typeface="HY견고딕" pitchFamily="18" charset="-127"/>
                <a:ea typeface="HY견고딕" pitchFamily="18" charset="-127"/>
              </a:rPr>
              <a:t>，日光反射器</a:t>
            </a:r>
            <a:r>
              <a:rPr lang="en-US" altLang="ko-KR" sz="1800" dirty="0" smtClean="0">
                <a:latin typeface="HY견고딕" pitchFamily="18" charset="-127"/>
                <a:ea typeface="HY견고딕" pitchFamily="18" charset="-127"/>
              </a:rPr>
              <a:t>)</a:t>
            </a:r>
            <a:endParaRPr lang="en-US" altLang="ko-KR" sz="1800" dirty="0">
              <a:latin typeface="HY견고딕" pitchFamily="18" charset="-127"/>
              <a:ea typeface="HY견고딕" pitchFamily="18" charset="-127"/>
            </a:endParaRPr>
          </a:p>
          <a:p>
            <a:pPr eaLnBrk="1" hangingPunct="1">
              <a:spcBef>
                <a:spcPct val="50000"/>
              </a:spcBef>
              <a:buClrTx/>
              <a:buSzPct val="120000"/>
              <a:buFont typeface="Wingdings" panose="05000000000000000000" pitchFamily="2" charset="2"/>
              <a:buChar char="v"/>
            </a:pPr>
            <a:r>
              <a:rPr lang="en-US" altLang="ko-KR" sz="1800" dirty="0">
                <a:latin typeface="HY견고딕" pitchFamily="18" charset="-127"/>
                <a:ea typeface="HY견고딕" pitchFamily="18" charset="-127"/>
              </a:rPr>
              <a:t>The use of fire or lamp </a:t>
            </a:r>
          </a:p>
          <a:p>
            <a:pPr lvl="1" eaLnBrk="1" hangingPunct="1">
              <a:spcBef>
                <a:spcPct val="50000"/>
              </a:spcBef>
              <a:buClrTx/>
              <a:buSzTx/>
              <a:buFontTx/>
              <a:buChar char="•"/>
            </a:pPr>
            <a:r>
              <a:rPr lang="en-US" altLang="ko-KR" sz="1800" dirty="0" smtClean="0">
                <a:latin typeface="HY견고딕" pitchFamily="18" charset="-127"/>
                <a:ea typeface="HY견고딕" pitchFamily="18" charset="-127"/>
              </a:rPr>
              <a:t>Beacon fire(</a:t>
            </a:r>
            <a:r>
              <a:rPr lang="zh-CN" altLang="en-US" sz="1800" dirty="0" smtClean="0"/>
              <a:t>烽火台</a:t>
            </a:r>
            <a:r>
              <a:rPr lang="en-US" altLang="ko-KR" sz="1800" dirty="0" smtClean="0">
                <a:latin typeface="HY견고딕" pitchFamily="18" charset="-127"/>
                <a:ea typeface="HY견고딕" pitchFamily="18" charset="-127"/>
              </a:rPr>
              <a:t>), Pharos lighthouse(</a:t>
            </a:r>
            <a:r>
              <a:rPr lang="zh-CN" altLang="en-US" sz="1800" dirty="0" smtClean="0">
                <a:latin typeface="HY견고딕" pitchFamily="18" charset="-127"/>
                <a:ea typeface="HY견고딕" pitchFamily="18" charset="-127"/>
              </a:rPr>
              <a:t>法罗斯灯塔</a:t>
            </a:r>
            <a:r>
              <a:rPr lang="en-US" altLang="ko-KR" sz="1800" dirty="0" smtClean="0">
                <a:latin typeface="HY견고딕" pitchFamily="18" charset="-127"/>
                <a:ea typeface="HY견고딕" pitchFamily="18" charset="-127"/>
              </a:rPr>
              <a:t>), ship-to-ship comm. by Morse code (1800s)</a:t>
            </a:r>
          </a:p>
          <a:p>
            <a:pPr eaLnBrk="1" hangingPunct="1">
              <a:spcBef>
                <a:spcPct val="50000"/>
              </a:spcBef>
              <a:buClrTx/>
              <a:buSzPct val="120000"/>
              <a:buFont typeface="Wingdings" panose="05000000000000000000" pitchFamily="2" charset="2"/>
              <a:buChar char="v"/>
            </a:pPr>
            <a:r>
              <a:rPr lang="en-US" altLang="ko-KR" sz="1800" dirty="0" smtClean="0">
                <a:latin typeface="HY견고딕" pitchFamily="18" charset="-127"/>
                <a:ea typeface="HY견고딕" pitchFamily="18" charset="-127"/>
              </a:rPr>
              <a:t>Traffic </a:t>
            </a:r>
            <a:r>
              <a:rPr lang="en-US" altLang="ko-KR" sz="1800" dirty="0">
                <a:latin typeface="HY견고딕" pitchFamily="18" charset="-127"/>
                <a:ea typeface="HY견고딕" pitchFamily="18" charset="-127"/>
              </a:rPr>
              <a:t>light : signal discrimination by color (Walk/Stop)</a:t>
            </a:r>
          </a:p>
        </p:txBody>
      </p:sp>
      <p:pic>
        <p:nvPicPr>
          <p:cNvPr id="18436" name="Picture 4" descr="230420"/>
          <p:cNvPicPr>
            <a:picLocks noChangeAspect="1" noChangeArrowheads="1"/>
          </p:cNvPicPr>
          <p:nvPr/>
        </p:nvPicPr>
        <p:blipFill>
          <a:blip r:embed="rId5" cstate="print">
            <a:extLst>
              <a:ext uri="{28A0092B-C50C-407E-A947-70E740481C1C}">
                <a14:useLocalDpi xmlns:a14="http://schemas.microsoft.com/office/drawing/2010/main" val="0"/>
              </a:ext>
            </a:extLst>
          </a:blip>
          <a:srcRect l="-1843" t="-1207" r="-1843" b="-1207"/>
          <a:stretch>
            <a:fillRect/>
          </a:stretch>
        </p:blipFill>
        <p:spPr bwMode="auto">
          <a:xfrm>
            <a:off x="5920457" y="2940313"/>
            <a:ext cx="1033462" cy="1797050"/>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437" name="Group 5"/>
          <p:cNvGrpSpPr>
            <a:grpSpLocks/>
          </p:cNvGrpSpPr>
          <p:nvPr/>
        </p:nvGrpSpPr>
        <p:grpSpPr bwMode="auto">
          <a:xfrm>
            <a:off x="4729832" y="4892938"/>
            <a:ext cx="2232025" cy="1644650"/>
            <a:chOff x="3391" y="2474"/>
            <a:chExt cx="1406" cy="1134"/>
          </a:xfrm>
        </p:grpSpPr>
        <p:grpSp>
          <p:nvGrpSpPr>
            <p:cNvPr id="18444" name="Group 6"/>
            <p:cNvGrpSpPr>
              <a:grpSpLocks noChangeAspect="1"/>
            </p:cNvGrpSpPr>
            <p:nvPr/>
          </p:nvGrpSpPr>
          <p:grpSpPr bwMode="auto">
            <a:xfrm>
              <a:off x="3501" y="2485"/>
              <a:ext cx="1205" cy="1096"/>
              <a:chOff x="249" y="482"/>
              <a:chExt cx="2960" cy="1996"/>
            </a:xfrm>
          </p:grpSpPr>
          <p:pic>
            <p:nvPicPr>
              <p:cNvPr id="18447" name="Picture 7" descr="MCj041800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249" y="1162"/>
                <a:ext cx="1254" cy="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8" name="Picture 8" descr="MCj04180020000[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57" y="482"/>
                <a:ext cx="1252" cy="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49" name="AutoShape 9"/>
              <p:cNvSpPr>
                <a:spLocks noChangeAspect="1" noChangeArrowheads="1"/>
              </p:cNvSpPr>
              <p:nvPr/>
            </p:nvSpPr>
            <p:spPr bwMode="auto">
              <a:xfrm rot="-6415320">
                <a:off x="1291" y="862"/>
                <a:ext cx="580" cy="927"/>
              </a:xfrm>
              <a:prstGeom prst="triangle">
                <a:avLst>
                  <a:gd name="adj" fmla="val 50000"/>
                </a:avLst>
              </a:prstGeom>
              <a:solidFill>
                <a:srgbClr val="FFFF99">
                  <a:alpha val="79999"/>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pic>
            <p:nvPicPr>
              <p:cNvPr id="18450" name="Picture 10" descr="MCj03358460000[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30" y="1288"/>
                <a:ext cx="383" cy="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51" name="Picture 11"/>
              <p:cNvPicPr>
                <a:picLocks noChangeAspect="1" noChangeArrowheads="1"/>
              </p:cNvPicPr>
              <p:nvPr/>
            </p:nvPicPr>
            <p:blipFill>
              <a:blip r:embed="rId8"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rot="-1792141">
                <a:off x="1519" y="1074"/>
                <a:ext cx="392" cy="88"/>
              </a:xfrm>
              <a:prstGeom prst="rect">
                <a:avLst/>
              </a:prstGeom>
              <a:noFill/>
              <a:ln>
                <a:noFill/>
              </a:ln>
              <a:effectLst/>
              <a:extLst>
                <a:ext uri="{909E8E84-426E-40DD-AFC4-6F175D3DCCD1}">
                  <a14:hiddenFill xmlns:a14="http://schemas.microsoft.com/office/drawing/2010/main">
                    <a:gradFill rotWithShape="1">
                      <a:gsLst>
                        <a:gs pos="0">
                          <a:schemeClr val="bg1"/>
                        </a:gs>
                        <a:gs pos="100000">
                          <a:schemeClr val="folHlink"/>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2" name="Picture 12"/>
              <p:cNvPicPr>
                <a:picLocks noChangeAspect="1" noChangeArrowheads="1"/>
              </p:cNvPicPr>
              <p:nvPr/>
            </p:nvPicPr>
            <p:blipFill>
              <a:blip r:embed="rId8"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rot="-1249772">
                <a:off x="1399" y="1253"/>
                <a:ext cx="392" cy="88"/>
              </a:xfrm>
              <a:prstGeom prst="rect">
                <a:avLst/>
              </a:prstGeom>
              <a:noFill/>
              <a:ln>
                <a:noFill/>
              </a:ln>
              <a:effectLst/>
              <a:extLst>
                <a:ext uri="{909E8E84-426E-40DD-AFC4-6F175D3DCCD1}">
                  <a14:hiddenFill xmlns:a14="http://schemas.microsoft.com/office/drawing/2010/main">
                    <a:gradFill rotWithShape="1">
                      <a:gsLst>
                        <a:gs pos="0">
                          <a:schemeClr val="bg1"/>
                        </a:gs>
                        <a:gs pos="100000">
                          <a:schemeClr val="folHlink"/>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3" name="Picture 13"/>
              <p:cNvPicPr>
                <a:picLocks noChangeAspect="1" noChangeArrowheads="1"/>
              </p:cNvPicPr>
              <p:nvPr/>
            </p:nvPicPr>
            <p:blipFill>
              <a:blip r:embed="rId8"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rot="-668631">
                <a:off x="1618" y="1298"/>
                <a:ext cx="392" cy="88"/>
              </a:xfrm>
              <a:prstGeom prst="rect">
                <a:avLst/>
              </a:prstGeom>
              <a:noFill/>
              <a:ln>
                <a:noFill/>
              </a:ln>
              <a:effectLst/>
              <a:extLst>
                <a:ext uri="{909E8E84-426E-40DD-AFC4-6F175D3DCCD1}">
                  <a14:hiddenFill xmlns:a14="http://schemas.microsoft.com/office/drawing/2010/main">
                    <a:gradFill rotWithShape="1">
                      <a:gsLst>
                        <a:gs pos="0">
                          <a:schemeClr val="bg1"/>
                        </a:gs>
                        <a:gs pos="100000">
                          <a:schemeClr val="folHlink"/>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4" name="Picture 14"/>
              <p:cNvPicPr>
                <a:picLocks noChangeAspect="1" noChangeArrowheads="1"/>
              </p:cNvPicPr>
              <p:nvPr/>
            </p:nvPicPr>
            <p:blipFill>
              <a:blip r:embed="rId8" cstate="print">
                <a:clrChange>
                  <a:clrFrom>
                    <a:srgbClr val="F8F8F8"/>
                  </a:clrFrom>
                  <a:clrTo>
                    <a:srgbClr val="F8F8F8">
                      <a:alpha val="0"/>
                    </a:srgbClr>
                  </a:clrTo>
                </a:clrChange>
                <a:extLst>
                  <a:ext uri="{28A0092B-C50C-407E-A947-70E740481C1C}">
                    <a14:useLocalDpi xmlns:a14="http://schemas.microsoft.com/office/drawing/2010/main" val="0"/>
                  </a:ext>
                </a:extLst>
              </a:blip>
              <a:srcRect/>
              <a:stretch>
                <a:fillRect/>
              </a:stretch>
            </p:blipFill>
            <p:spPr bwMode="auto">
              <a:xfrm>
                <a:off x="1267" y="1408"/>
                <a:ext cx="392" cy="88"/>
              </a:xfrm>
              <a:prstGeom prst="rect">
                <a:avLst/>
              </a:prstGeom>
              <a:noFill/>
              <a:ln>
                <a:noFill/>
              </a:ln>
              <a:effectLst/>
              <a:extLst>
                <a:ext uri="{909E8E84-426E-40DD-AFC4-6F175D3DCCD1}">
                  <a14:hiddenFill xmlns:a14="http://schemas.microsoft.com/office/drawing/2010/main">
                    <a:gradFill rotWithShape="1">
                      <a:gsLst>
                        <a:gs pos="0">
                          <a:schemeClr val="bg1"/>
                        </a:gs>
                        <a:gs pos="100000">
                          <a:schemeClr val="folHlink"/>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55" name="Picture 15" descr="MCj03185660000[1]"/>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11" y="663"/>
                <a:ext cx="510" cy="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8445" name="Rectangle 16"/>
            <p:cNvSpPr>
              <a:spLocks noChangeArrowheads="1"/>
            </p:cNvSpPr>
            <p:nvPr/>
          </p:nvSpPr>
          <p:spPr bwMode="auto">
            <a:xfrm>
              <a:off x="3391" y="2474"/>
              <a:ext cx="1406" cy="1134"/>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18446" name="Text Box 17"/>
            <p:cNvSpPr txBox="1">
              <a:spLocks noChangeArrowheads="1"/>
            </p:cNvSpPr>
            <p:nvPr/>
          </p:nvSpPr>
          <p:spPr bwMode="auto">
            <a:xfrm>
              <a:off x="3773" y="3079"/>
              <a:ext cx="661" cy="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lnSpc>
                  <a:spcPct val="50000"/>
                </a:lnSpc>
                <a:spcBef>
                  <a:spcPct val="50000"/>
                </a:spcBef>
                <a:buFontTx/>
                <a:buNone/>
              </a:pPr>
              <a:r>
                <a:rPr lang="en-US" altLang="ko-KR" b="1" dirty="0">
                  <a:solidFill>
                    <a:srgbClr val="FF0000"/>
                  </a:solidFill>
                  <a:latin typeface="HY헤드라인M" pitchFamily="18" charset="-127"/>
                </a:rPr>
                <a:t>Morse</a:t>
              </a:r>
            </a:p>
            <a:p>
              <a:pPr eaLnBrk="1" hangingPunct="1">
                <a:lnSpc>
                  <a:spcPct val="50000"/>
                </a:lnSpc>
                <a:spcBef>
                  <a:spcPct val="50000"/>
                </a:spcBef>
                <a:buFontTx/>
                <a:buNone/>
              </a:pPr>
              <a:r>
                <a:rPr lang="en-US" altLang="ko-KR" b="1" dirty="0">
                  <a:solidFill>
                    <a:srgbClr val="FF0000"/>
                  </a:solidFill>
                  <a:latin typeface="HY헤드라인M" pitchFamily="18" charset="-127"/>
                </a:rPr>
                <a:t>code</a:t>
              </a:r>
            </a:p>
          </p:txBody>
        </p:sp>
      </p:grpSp>
      <p:sp>
        <p:nvSpPr>
          <p:cNvPr id="18438" name="Rectangle 18"/>
          <p:cNvSpPr>
            <a:spLocks noChangeArrowheads="1"/>
          </p:cNvSpPr>
          <p:nvPr/>
        </p:nvSpPr>
        <p:spPr bwMode="auto">
          <a:xfrm>
            <a:off x="395288" y="96838"/>
            <a:ext cx="81534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latinLnBrk="1">
              <a:spcBef>
                <a:spcPct val="20000"/>
              </a:spcBef>
              <a:buClr>
                <a:schemeClr val="tx1"/>
              </a:buClr>
              <a:buFont typeface="Wingdings" panose="05000000000000000000" pitchFamily="2" charset="2"/>
              <a:buBlip>
                <a:blip r:embed="rId3"/>
              </a:buBlip>
              <a:defRPr kumimoji="1">
                <a:solidFill>
                  <a:schemeClr val="tx1"/>
                </a:solidFill>
                <a:latin typeface="Gulim" panose="020B0600000101010101" pitchFamily="34" charset="-127"/>
                <a:ea typeface="Gulim" panose="020B0600000101010101" pitchFamily="34" charset="-127"/>
              </a:defRPr>
            </a:lvl1pPr>
            <a:lvl2pPr marL="742950" indent="-285750" latinLnBrk="1">
              <a:spcBef>
                <a:spcPct val="20000"/>
              </a:spcBef>
              <a:buClr>
                <a:schemeClr val="tx1"/>
              </a:buClr>
              <a:buSzPct val="80000"/>
              <a:buFont typeface="Monotype Sorts" pitchFamily="2" charset="2"/>
              <a:buBlip>
                <a:blip r:embed="rId4"/>
              </a:buBlip>
              <a:defRPr kumimoji="1" sz="1600">
                <a:solidFill>
                  <a:schemeClr val="tx1"/>
                </a:solidFill>
                <a:latin typeface="Gulim" panose="020B0600000101010101" pitchFamily="34" charset="-127"/>
                <a:ea typeface="Gulim" panose="020B0600000101010101" pitchFamily="34"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Gulim" panose="020B0600000101010101" pitchFamily="34" charset="-127"/>
                <a:ea typeface="Gulim" panose="020B0600000101010101" pitchFamily="34"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Gulim" panose="020B0600000101010101" pitchFamily="34" charset="-127"/>
                <a:ea typeface="Gulim" panose="020B0600000101010101" pitchFamily="34" charset="-127"/>
              </a:defRPr>
            </a:lvl4pPr>
            <a:lvl5pPr marL="2057400" indent="-228600" latinLnBrk="1">
              <a:spcBef>
                <a:spcPct val="20000"/>
              </a:spcBef>
              <a:buClr>
                <a:schemeClr val="accent2"/>
              </a:buClr>
              <a:buChar char="•"/>
              <a:defRPr kumimoji="1" sz="1400">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9pPr>
          </a:lstStyle>
          <a:p>
            <a:pPr eaLnBrk="1" hangingPunct="1">
              <a:spcBef>
                <a:spcPct val="0"/>
              </a:spcBef>
              <a:buClrTx/>
              <a:buFontTx/>
              <a:buNone/>
            </a:pPr>
            <a:r>
              <a:rPr lang="en-US" altLang="ko-KR" sz="3200">
                <a:solidFill>
                  <a:srgbClr val="FFFFFF"/>
                </a:solidFill>
                <a:latin typeface="HY헤드라인M" pitchFamily="18" charset="-127"/>
                <a:ea typeface="HY헤드라인M" pitchFamily="18" charset="-127"/>
              </a:rPr>
              <a:t>VLC history </a:t>
            </a:r>
            <a:r>
              <a:rPr lang="en-US" altLang="ko-KR" sz="3200">
                <a:solidFill>
                  <a:srgbClr val="FFFFFF"/>
                </a:solidFill>
                <a:latin typeface="Arial" panose="020B0604020202020204" pitchFamily="34" charset="0"/>
                <a:ea typeface="HY헤드라인M" pitchFamily="18" charset="-127"/>
              </a:rPr>
              <a:t>–</a:t>
            </a:r>
            <a:r>
              <a:rPr lang="en-US" altLang="ko-KR" sz="3200">
                <a:solidFill>
                  <a:srgbClr val="FFFFFF"/>
                </a:solidFill>
                <a:latin typeface="HY헤드라인M" pitchFamily="18" charset="-127"/>
                <a:ea typeface="HY헤드라인M" pitchFamily="18" charset="-127"/>
              </a:rPr>
              <a:t> Low speed</a:t>
            </a:r>
          </a:p>
        </p:txBody>
      </p:sp>
      <p:pic>
        <p:nvPicPr>
          <p:cNvPr id="18439" name="Picture 19" descr="TM0821"/>
          <p:cNvPicPr>
            <a:picLocks noChangeAspect="1" noChangeArrowheads="1"/>
          </p:cNvPicPr>
          <p:nvPr/>
        </p:nvPicPr>
        <p:blipFill>
          <a:blip r:embed="rId10">
            <a:extLst>
              <a:ext uri="{28A0092B-C50C-407E-A947-70E740481C1C}">
                <a14:useLocalDpi xmlns:a14="http://schemas.microsoft.com/office/drawing/2010/main" val="0"/>
              </a:ext>
            </a:extLst>
          </a:blip>
          <a:srcRect l="-1889" t="-1889" r="-1889" b="-1889"/>
          <a:stretch>
            <a:fillRect/>
          </a:stretch>
        </p:blipFill>
        <p:spPr bwMode="auto">
          <a:xfrm>
            <a:off x="1540544" y="2938725"/>
            <a:ext cx="1681163" cy="179863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0" name="Picture 20" descr="history-1"/>
          <p:cNvPicPr>
            <a:picLocks noChangeAspect="1" noChangeArrowheads="1"/>
          </p:cNvPicPr>
          <p:nvPr/>
        </p:nvPicPr>
        <p:blipFill>
          <a:blip r:embed="rId11">
            <a:extLst>
              <a:ext uri="{28A0092B-C50C-407E-A947-70E740481C1C}">
                <a14:useLocalDpi xmlns:a14="http://schemas.microsoft.com/office/drawing/2010/main" val="0"/>
              </a:ext>
            </a:extLst>
          </a:blip>
          <a:srcRect l="-1665" t="-2277" r="-1665" b="-2277"/>
          <a:stretch>
            <a:fillRect/>
          </a:stretch>
        </p:blipFill>
        <p:spPr bwMode="auto">
          <a:xfrm>
            <a:off x="1550069" y="4870713"/>
            <a:ext cx="2408238" cy="1666875"/>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41" name="Picture 21" descr="MCj0389348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818357" y="5124713"/>
            <a:ext cx="168275" cy="34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8442" name="Picture 22" descr="MCj03893480000[1]"/>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37432" y="5048513"/>
            <a:ext cx="190500" cy="388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pic>
      <p:pic>
        <p:nvPicPr>
          <p:cNvPr id="18443" name="Picture 23"/>
          <p:cNvPicPr>
            <a:picLocks noChangeAspect="1" noChangeArrowheads="1"/>
          </p:cNvPicPr>
          <p:nvPr/>
        </p:nvPicPr>
        <p:blipFill>
          <a:blip r:embed="rId13">
            <a:extLst>
              <a:ext uri="{28A0092B-C50C-407E-A947-70E740481C1C}">
                <a14:useLocalDpi xmlns:a14="http://schemas.microsoft.com/office/drawing/2010/main" val="0"/>
              </a:ext>
            </a:extLst>
          </a:blip>
          <a:srcRect l="-1524" t="-1880" r="-1524" b="-1880"/>
          <a:stretch>
            <a:fillRect/>
          </a:stretch>
        </p:blipFill>
        <p:spPr bwMode="auto">
          <a:xfrm>
            <a:off x="3707482" y="2938725"/>
            <a:ext cx="1690687" cy="1798638"/>
          </a:xfrm>
          <a:prstGeom prst="rect">
            <a:avLst/>
          </a:prstGeom>
          <a:noFill/>
          <a:ln w="12700" algn="ctr">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8610" name="AutoShape 2"/>
          <p:cNvSpPr>
            <a:spLocks noChangeArrowheads="1"/>
          </p:cNvSpPr>
          <p:nvPr/>
        </p:nvSpPr>
        <p:spPr bwMode="auto">
          <a:xfrm>
            <a:off x="241300" y="911225"/>
            <a:ext cx="8642350" cy="5638800"/>
          </a:xfrm>
          <a:prstGeom prst="roundRect">
            <a:avLst>
              <a:gd name="adj" fmla="val 1838"/>
            </a:avLst>
          </a:prstGeom>
          <a:gradFill rotWithShape="1">
            <a:gsLst>
              <a:gs pos="0">
                <a:srgbClr val="FFFF99"/>
              </a:gs>
              <a:gs pos="50000">
                <a:schemeClr val="bg1"/>
              </a:gs>
              <a:gs pos="100000">
                <a:srgbClr val="FFFF99"/>
              </a:gs>
            </a:gsLst>
            <a:lin ang="18900000" scaled="1"/>
          </a:gradFill>
          <a:ln w="25400" algn="ctr">
            <a:solidFill>
              <a:schemeClr val="tx2"/>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pic>
        <p:nvPicPr>
          <p:cNvPr id="19459" name="Picture 3" descr="PhotoPhoneSmall"/>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7088" y="3249613"/>
            <a:ext cx="3384550" cy="293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48612" name="Text Box 4"/>
          <p:cNvSpPr txBox="1">
            <a:spLocks noChangeArrowheads="1"/>
          </p:cNvSpPr>
          <p:nvPr/>
        </p:nvSpPr>
        <p:spPr bwMode="auto">
          <a:xfrm>
            <a:off x="250825" y="1084263"/>
            <a:ext cx="864235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lgn="l">
              <a:defRPr kumimoji="1" sz="2400">
                <a:solidFill>
                  <a:schemeClr val="tx1"/>
                </a:solidFill>
                <a:latin typeface="Gulim" panose="020B0600000101010101" pitchFamily="34" charset="-127"/>
                <a:ea typeface="Gulim" panose="020B0600000101010101" pitchFamily="34" charset="-127"/>
              </a:defRPr>
            </a:lvl1pPr>
            <a:lvl2pPr marL="800100" indent="-342900" algn="l">
              <a:defRPr kumimoji="1" sz="2400">
                <a:solidFill>
                  <a:schemeClr val="tx1"/>
                </a:solidFill>
                <a:latin typeface="Gulim" panose="020B0600000101010101" pitchFamily="34" charset="-127"/>
                <a:ea typeface="Gulim" panose="020B0600000101010101" pitchFamily="34" charset="-127"/>
              </a:defRPr>
            </a:lvl2pPr>
            <a:lvl3pPr marL="1257300" indent="-342900" algn="l">
              <a:defRPr kumimoji="1" sz="2400">
                <a:solidFill>
                  <a:schemeClr val="tx1"/>
                </a:solidFill>
                <a:latin typeface="Gulim" panose="020B0600000101010101" pitchFamily="34" charset="-127"/>
                <a:ea typeface="Gulim" panose="020B0600000101010101" pitchFamily="34" charset="-127"/>
              </a:defRPr>
            </a:lvl3pPr>
            <a:lvl4pPr marL="1714500" indent="-342900" algn="l">
              <a:defRPr kumimoji="1" sz="2400">
                <a:solidFill>
                  <a:schemeClr val="tx1"/>
                </a:solidFill>
                <a:latin typeface="Gulim" panose="020B0600000101010101" pitchFamily="34" charset="-127"/>
                <a:ea typeface="Gulim" panose="020B0600000101010101" pitchFamily="34" charset="-127"/>
              </a:defRPr>
            </a:lvl4pPr>
            <a:lvl5pPr marL="2171700" indent="-342900" algn="l">
              <a:defRPr kumimoji="1" sz="2400">
                <a:solidFill>
                  <a:schemeClr val="tx1"/>
                </a:solidFill>
                <a:latin typeface="Gulim" panose="020B0600000101010101" pitchFamily="34" charset="-127"/>
                <a:ea typeface="Gulim" panose="020B0600000101010101" pitchFamily="34" charset="-127"/>
              </a:defRPr>
            </a:lvl5pPr>
            <a:lvl6pPr marL="2628900" indent="-342900"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6pPr>
            <a:lvl7pPr marL="3086100" indent="-342900"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7pPr>
            <a:lvl8pPr marL="3543300" indent="-342900"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8pPr>
            <a:lvl9pPr marL="4000500" indent="-342900"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9pPr>
          </a:lstStyle>
          <a:p>
            <a:pPr eaLnBrk="1" latinLnBrk="1" hangingPunct="1">
              <a:spcBef>
                <a:spcPct val="50000"/>
              </a:spcBef>
              <a:buSzPct val="120000"/>
              <a:buFont typeface="Wingdings" panose="05000000000000000000" pitchFamily="2" charset="2"/>
              <a:buChar char="v"/>
              <a:defRPr/>
            </a:pPr>
            <a:r>
              <a:rPr lang="en-US" altLang="ko-KR" sz="1800" dirty="0" smtClean="0">
                <a:latin typeface="HY견고딕" pitchFamily="18" charset="-127"/>
                <a:ea typeface="HY견고딕" pitchFamily="18" charset="-127"/>
              </a:rPr>
              <a:t>Bell</a:t>
            </a:r>
            <a:r>
              <a:rPr lang="en-US" altLang="ko-KR" sz="1800" dirty="0" smtClean="0">
                <a:latin typeface="맑은 고딕" panose="020B0503020000020004" pitchFamily="34" charset="-127"/>
                <a:ea typeface="HY견고딕" pitchFamily="18" charset="-127"/>
              </a:rPr>
              <a:t>’</a:t>
            </a:r>
            <a:r>
              <a:rPr lang="en-US" altLang="ko-KR" sz="1800" dirty="0" smtClean="0">
                <a:latin typeface="HY견고딕" pitchFamily="18" charset="-127"/>
                <a:ea typeface="HY견고딕" pitchFamily="18" charset="-127"/>
              </a:rPr>
              <a:t>s </a:t>
            </a:r>
            <a:r>
              <a:rPr lang="en-US" altLang="ko-KR" sz="1800" dirty="0" err="1" smtClean="0">
                <a:latin typeface="HY견고딕" pitchFamily="18" charset="-127"/>
                <a:ea typeface="HY견고딕" pitchFamily="18" charset="-127"/>
              </a:rPr>
              <a:t>Photophone</a:t>
            </a:r>
            <a:r>
              <a:rPr lang="en-US" altLang="ko-KR" sz="1800" dirty="0" smtClean="0">
                <a:latin typeface="HY견고딕" pitchFamily="18" charset="-127"/>
                <a:ea typeface="HY견고딕" pitchFamily="18" charset="-127"/>
              </a:rPr>
              <a:t> (</a:t>
            </a:r>
            <a:r>
              <a:rPr lang="zh-CN" altLang="en-US" sz="1800" dirty="0" smtClean="0">
                <a:latin typeface="HY견고딕" pitchFamily="18" charset="-127"/>
                <a:ea typeface="HY견고딕" pitchFamily="18" charset="-127"/>
              </a:rPr>
              <a:t>光电话，</a:t>
            </a:r>
            <a:r>
              <a:rPr lang="en-US" altLang="ko-KR" sz="1800" dirty="0" smtClean="0">
                <a:latin typeface="HY견고딕" pitchFamily="18" charset="-127"/>
                <a:ea typeface="HY견고딕" pitchFamily="18" charset="-127"/>
              </a:rPr>
              <a:t>1880)</a:t>
            </a:r>
          </a:p>
          <a:p>
            <a:pPr lvl="1" eaLnBrk="1" latinLnBrk="1" hangingPunct="1">
              <a:spcBef>
                <a:spcPct val="50000"/>
              </a:spcBef>
              <a:buFontTx/>
              <a:buChar char="•"/>
              <a:defRPr/>
            </a:pPr>
            <a:r>
              <a:rPr lang="en-US" altLang="ko-KR" sz="1800" dirty="0" smtClean="0">
                <a:latin typeface="HY견고딕" pitchFamily="18" charset="-127"/>
                <a:ea typeface="HY견고딕" pitchFamily="18" charset="-127"/>
              </a:rPr>
              <a:t>Optical source : sunlight</a:t>
            </a:r>
          </a:p>
          <a:p>
            <a:pPr lvl="1" eaLnBrk="1" latinLnBrk="1" hangingPunct="1">
              <a:spcBef>
                <a:spcPct val="50000"/>
              </a:spcBef>
              <a:buFontTx/>
              <a:buChar char="•"/>
              <a:defRPr/>
            </a:pPr>
            <a:r>
              <a:rPr lang="en-US" altLang="ko-KR" sz="1800" dirty="0" smtClean="0">
                <a:latin typeface="HY견고딕" pitchFamily="18" charset="-127"/>
                <a:ea typeface="HY견고딕" pitchFamily="18" charset="-127"/>
              </a:rPr>
              <a:t>Externally modulation by vibrating mirror (</a:t>
            </a:r>
            <a:r>
              <a:rPr lang="zh-CN" altLang="en-US" sz="1800" dirty="0">
                <a:latin typeface="HY견고딕" pitchFamily="18" charset="-127"/>
                <a:ea typeface="HY견고딕" pitchFamily="18" charset="-127"/>
              </a:rPr>
              <a:t>振动镜外调制</a:t>
            </a:r>
            <a:r>
              <a:rPr lang="en-US" altLang="ko-KR" sz="1800" dirty="0" smtClean="0">
                <a:latin typeface="HY견고딕" pitchFamily="18" charset="-127"/>
                <a:ea typeface="HY견고딕" pitchFamily="18" charset="-127"/>
              </a:rPr>
              <a:t>)</a:t>
            </a:r>
          </a:p>
          <a:p>
            <a:pPr lvl="1" eaLnBrk="1" latinLnBrk="1" hangingPunct="1">
              <a:spcBef>
                <a:spcPct val="50000"/>
              </a:spcBef>
              <a:buFontTx/>
              <a:buChar char="•"/>
              <a:defRPr/>
            </a:pPr>
            <a:r>
              <a:rPr lang="en-US" altLang="ko-KR" sz="1800" dirty="0" smtClean="0">
                <a:latin typeface="HY견고딕" pitchFamily="18" charset="-127"/>
                <a:ea typeface="HY견고딕" pitchFamily="18" charset="-127"/>
              </a:rPr>
              <a:t>Receiver : parabolic mirror with crystalline selenium cells (</a:t>
            </a:r>
            <a:r>
              <a:rPr lang="zh-CN" altLang="en-US" sz="1800" dirty="0">
                <a:latin typeface="HY견고딕" pitchFamily="18" charset="-127"/>
                <a:ea typeface="HY견고딕" pitchFamily="18" charset="-127"/>
              </a:rPr>
              <a:t>带有结晶</a:t>
            </a:r>
            <a:r>
              <a:rPr lang="zh-CN" altLang="en-US" sz="1800" dirty="0" smtClean="0">
                <a:latin typeface="HY견고딕" pitchFamily="18" charset="-127"/>
                <a:ea typeface="HY견고딕" pitchFamily="18" charset="-127"/>
              </a:rPr>
              <a:t>硒</a:t>
            </a:r>
            <a:r>
              <a:rPr lang="zh-CN" altLang="en-US" sz="1800" dirty="0">
                <a:latin typeface="HY견고딕" pitchFamily="18" charset="-127"/>
                <a:ea typeface="HY견고딕" pitchFamily="18" charset="-127"/>
              </a:rPr>
              <a:t>网格</a:t>
            </a:r>
            <a:r>
              <a:rPr lang="zh-CN" altLang="en-US" sz="1800" dirty="0" smtClean="0">
                <a:latin typeface="HY견고딕" pitchFamily="18" charset="-127"/>
                <a:ea typeface="HY견고딕" pitchFamily="18" charset="-127"/>
              </a:rPr>
              <a:t>的</a:t>
            </a:r>
            <a:r>
              <a:rPr lang="zh-CN" altLang="en-US" sz="1800" dirty="0">
                <a:latin typeface="HY견고딕" pitchFamily="18" charset="-127"/>
                <a:ea typeface="HY견고딕" pitchFamily="18" charset="-127"/>
              </a:rPr>
              <a:t>抛物面镜</a:t>
            </a:r>
            <a:r>
              <a:rPr lang="en-US" altLang="ko-KR" sz="1800" dirty="0" smtClean="0">
                <a:latin typeface="HY견고딕" pitchFamily="18" charset="-127"/>
                <a:ea typeface="HY견고딕" pitchFamily="18" charset="-127"/>
              </a:rPr>
              <a:t>)</a:t>
            </a:r>
          </a:p>
          <a:p>
            <a:pPr lvl="1" eaLnBrk="1" latinLnBrk="1" hangingPunct="1">
              <a:spcBef>
                <a:spcPct val="50000"/>
              </a:spcBef>
              <a:buFontTx/>
              <a:buChar char="•"/>
              <a:defRPr/>
            </a:pPr>
            <a:r>
              <a:rPr lang="en-US" altLang="ko-KR" sz="1800" dirty="0" smtClean="0">
                <a:latin typeface="HY견고딕" pitchFamily="18" charset="-127"/>
                <a:ea typeface="HY견고딕" pitchFamily="18" charset="-127"/>
              </a:rPr>
              <a:t>700 </a:t>
            </a:r>
            <a:r>
              <a:rPr lang="en-US" altLang="ko-KR" sz="1800" dirty="0" err="1" smtClean="0">
                <a:latin typeface="HY견고딕" pitchFamily="18" charset="-127"/>
                <a:ea typeface="HY견고딕" pitchFamily="18" charset="-127"/>
              </a:rPr>
              <a:t>ft</a:t>
            </a:r>
            <a:r>
              <a:rPr lang="en-US" altLang="ko-KR" sz="1800" dirty="0" smtClean="0">
                <a:latin typeface="HY견고딕" pitchFamily="18" charset="-127"/>
                <a:ea typeface="HY견고딕" pitchFamily="18" charset="-127"/>
              </a:rPr>
              <a:t> (213m) sound transmission</a:t>
            </a:r>
            <a:endParaRPr lang="en-US" altLang="ko-KR" sz="2000" dirty="0" smtClean="0">
              <a:solidFill>
                <a:srgbClr val="FF0000"/>
              </a:solidFill>
              <a:effectLst>
                <a:outerShdw blurRad="38100" dist="38100" dir="2700000" algn="tl">
                  <a:srgbClr val="C0C0C0"/>
                </a:outerShdw>
              </a:effectLst>
              <a:latin typeface="HY견고딕" pitchFamily="18" charset="-127"/>
              <a:ea typeface="HY견고딕" pitchFamily="18" charset="-127"/>
            </a:endParaRPr>
          </a:p>
        </p:txBody>
      </p:sp>
      <p:pic>
        <p:nvPicPr>
          <p:cNvPr id="19461" name="Picture 5" descr="sc_agbell_photophone"/>
          <p:cNvPicPr>
            <a:picLocks noChangeAspect="1" noChangeArrowheads="1"/>
          </p:cNvPicPr>
          <p:nvPr/>
        </p:nvPicPr>
        <p:blipFill>
          <a:blip r:embed="rId4">
            <a:lum bright="-42000" contrast="62000"/>
            <a:extLst>
              <a:ext uri="{28A0092B-C50C-407E-A947-70E740481C1C}">
                <a14:useLocalDpi xmlns:a14="http://schemas.microsoft.com/office/drawing/2010/main" val="0"/>
              </a:ext>
            </a:extLst>
          </a:blip>
          <a:srcRect/>
          <a:stretch>
            <a:fillRect/>
          </a:stretch>
        </p:blipFill>
        <p:spPr bwMode="auto">
          <a:xfrm>
            <a:off x="4930775" y="3295650"/>
            <a:ext cx="3386138" cy="2613025"/>
          </a:xfrm>
          <a:prstGeom prst="rect">
            <a:avLst/>
          </a:prstGeom>
          <a:noFill/>
          <a:ln>
            <a:noFill/>
          </a:ln>
          <a:effectLst>
            <a:outerShdw dist="107763" dir="2700000" algn="ctr" rotWithShape="0">
              <a:srgbClr val="00000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2" name="Rectangle 6"/>
          <p:cNvSpPr>
            <a:spLocks noChangeArrowheads="1"/>
          </p:cNvSpPr>
          <p:nvPr/>
        </p:nvSpPr>
        <p:spPr bwMode="auto">
          <a:xfrm>
            <a:off x="395288" y="96838"/>
            <a:ext cx="81534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latinLnBrk="1">
              <a:spcBef>
                <a:spcPct val="20000"/>
              </a:spcBef>
              <a:buClr>
                <a:schemeClr val="tx1"/>
              </a:buClr>
              <a:buFont typeface="Wingdings" panose="05000000000000000000" pitchFamily="2" charset="2"/>
              <a:buBlip>
                <a:blip r:embed="rId5"/>
              </a:buBlip>
              <a:defRPr kumimoji="1">
                <a:solidFill>
                  <a:schemeClr val="tx1"/>
                </a:solidFill>
                <a:latin typeface="Gulim" panose="020B0600000101010101" pitchFamily="34" charset="-127"/>
                <a:ea typeface="Gulim" panose="020B0600000101010101" pitchFamily="34" charset="-127"/>
              </a:defRPr>
            </a:lvl1pPr>
            <a:lvl2pPr marL="742950" indent="-285750" latinLnBrk="1">
              <a:spcBef>
                <a:spcPct val="20000"/>
              </a:spcBef>
              <a:buClr>
                <a:schemeClr val="tx1"/>
              </a:buClr>
              <a:buSzPct val="80000"/>
              <a:buFont typeface="Monotype Sorts" pitchFamily="2" charset="2"/>
              <a:buBlip>
                <a:blip r:embed="rId6"/>
              </a:buBlip>
              <a:defRPr kumimoji="1" sz="1600">
                <a:solidFill>
                  <a:schemeClr val="tx1"/>
                </a:solidFill>
                <a:latin typeface="Gulim" panose="020B0600000101010101" pitchFamily="34" charset="-127"/>
                <a:ea typeface="Gulim" panose="020B0600000101010101" pitchFamily="34"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Gulim" panose="020B0600000101010101" pitchFamily="34" charset="-127"/>
                <a:ea typeface="Gulim" panose="020B0600000101010101" pitchFamily="34"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Gulim" panose="020B0600000101010101" pitchFamily="34" charset="-127"/>
                <a:ea typeface="Gulim" panose="020B0600000101010101" pitchFamily="34" charset="-127"/>
              </a:defRPr>
            </a:lvl4pPr>
            <a:lvl5pPr marL="2057400" indent="-228600" latinLnBrk="1">
              <a:spcBef>
                <a:spcPct val="20000"/>
              </a:spcBef>
              <a:buClr>
                <a:schemeClr val="accent2"/>
              </a:buClr>
              <a:buChar char="•"/>
              <a:defRPr kumimoji="1" sz="1400">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9pPr>
          </a:lstStyle>
          <a:p>
            <a:pPr eaLnBrk="1" hangingPunct="1">
              <a:spcBef>
                <a:spcPct val="0"/>
              </a:spcBef>
              <a:buClrTx/>
              <a:buFontTx/>
              <a:buNone/>
            </a:pPr>
            <a:r>
              <a:rPr lang="en-US" altLang="ko-KR" sz="3200">
                <a:solidFill>
                  <a:srgbClr val="FFFFFF"/>
                </a:solidFill>
                <a:latin typeface="HY헤드라인M" pitchFamily="18" charset="-127"/>
                <a:ea typeface="HY헤드라인M" pitchFamily="18" charset="-127"/>
              </a:rPr>
              <a:t>VLC history - Photophone</a:t>
            </a:r>
          </a:p>
        </p:txBody>
      </p:sp>
      <p:sp>
        <p:nvSpPr>
          <p:cNvPr id="19463" name="Text Box 7"/>
          <p:cNvSpPr txBox="1">
            <a:spLocks noChangeArrowheads="1"/>
          </p:cNvSpPr>
          <p:nvPr/>
        </p:nvSpPr>
        <p:spPr bwMode="auto">
          <a:xfrm>
            <a:off x="5010150" y="6035675"/>
            <a:ext cx="3319463" cy="45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50000"/>
              </a:spcBef>
            </a:pPr>
            <a:r>
              <a:rPr lang="en-US" altLang="ko-KR" sz="800">
                <a:latin typeface="HY견고딕" pitchFamily="18" charset="-127"/>
                <a:ea typeface="HY견고딕" pitchFamily="18" charset="-127"/>
              </a:rPr>
              <a:t>Excerpted from: The New Idea Self-Instructor edited by Ferdinand Ellsworth Cary, A. M. (Monarch Book Company, Chicago &amp; Philadelphia, 1904)</a:t>
            </a:r>
          </a:p>
        </p:txBody>
      </p:sp>
      <p:sp>
        <p:nvSpPr>
          <p:cNvPr id="19464" name="Text Box 8"/>
          <p:cNvSpPr txBox="1">
            <a:spLocks noChangeArrowheads="1"/>
          </p:cNvSpPr>
          <p:nvPr/>
        </p:nvSpPr>
        <p:spPr bwMode="auto">
          <a:xfrm>
            <a:off x="1104900" y="6151563"/>
            <a:ext cx="264318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50000"/>
              </a:spcBef>
            </a:pPr>
            <a:r>
              <a:rPr lang="en-US" altLang="ko-KR" sz="1000">
                <a:latin typeface="HY견고딕" pitchFamily="18" charset="-127"/>
                <a:ea typeface="HY견고딕" pitchFamily="18" charset="-127"/>
              </a:rPr>
              <a:t>http://www.freespaceoptic.com/</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4754" name="AutoShape 2"/>
          <p:cNvSpPr>
            <a:spLocks noChangeArrowheads="1"/>
          </p:cNvSpPr>
          <p:nvPr/>
        </p:nvSpPr>
        <p:spPr bwMode="auto">
          <a:xfrm>
            <a:off x="587375" y="1176338"/>
            <a:ext cx="1922463" cy="946150"/>
          </a:xfrm>
          <a:prstGeom prst="roundRect">
            <a:avLst>
              <a:gd name="adj" fmla="val 8144"/>
            </a:avLst>
          </a:prstGeom>
          <a:gradFill rotWithShape="0">
            <a:gsLst>
              <a:gs pos="0">
                <a:srgbClr val="633DB7">
                  <a:alpha val="70000"/>
                </a:srgbClr>
              </a:gs>
              <a:gs pos="50000">
                <a:srgbClr val="633DB7">
                  <a:gamma/>
                  <a:tint val="75686"/>
                  <a:invGamma/>
                  <a:alpha val="0"/>
                </a:srgbClr>
              </a:gs>
              <a:gs pos="100000">
                <a:srgbClr val="633DB7">
                  <a:alpha val="70000"/>
                </a:srgbClr>
              </a:gs>
            </a:gsLst>
            <a:lin ang="5400000" scaled="1"/>
          </a:gradFill>
          <a:ln>
            <a:noFill/>
          </a:ln>
          <a:effectLst/>
          <a:extLst>
            <a:ext uri="{91240B29-F687-4F45-9708-019B960494DF}">
              <a14:hiddenLine xmlns:a14="http://schemas.microsoft.com/office/drawing/2010/main" w="12700" algn="ctr">
                <a:solidFill>
                  <a:srgbClr val="003399"/>
                </a:solidFill>
                <a:round/>
                <a:headEnd/>
                <a:tailEnd/>
              </a14:hiddenLine>
            </a:ext>
            <a:ext uri="{AF507438-7753-43E0-B8FC-AC1667EBCBE1}">
              <a14:hiddenEffects xmlns:a14="http://schemas.microsoft.com/office/drawing/2010/main">
                <a:effectLst>
                  <a:outerShdw dist="12700" algn="ctr" rotWithShape="0">
                    <a:srgbClr val="633DB7">
                      <a:gamma/>
                      <a:shade val="60000"/>
                      <a:invGamma/>
                    </a:srgbClr>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sp>
        <p:nvSpPr>
          <p:cNvPr id="1354755" name="AutoShape 3"/>
          <p:cNvSpPr>
            <a:spLocks noChangeArrowheads="1"/>
          </p:cNvSpPr>
          <p:nvPr/>
        </p:nvSpPr>
        <p:spPr bwMode="auto">
          <a:xfrm>
            <a:off x="6556375" y="1176338"/>
            <a:ext cx="1922463" cy="946150"/>
          </a:xfrm>
          <a:prstGeom prst="roundRect">
            <a:avLst>
              <a:gd name="adj" fmla="val 8144"/>
            </a:avLst>
          </a:prstGeom>
          <a:gradFill rotWithShape="0">
            <a:gsLst>
              <a:gs pos="0">
                <a:srgbClr val="633DB7">
                  <a:alpha val="70000"/>
                </a:srgbClr>
              </a:gs>
              <a:gs pos="50000">
                <a:srgbClr val="633DB7">
                  <a:gamma/>
                  <a:tint val="75686"/>
                  <a:invGamma/>
                  <a:alpha val="0"/>
                </a:srgbClr>
              </a:gs>
              <a:gs pos="100000">
                <a:srgbClr val="633DB7">
                  <a:alpha val="70000"/>
                </a:srgbClr>
              </a:gs>
            </a:gsLst>
            <a:lin ang="5400000" scaled="1"/>
          </a:gradFill>
          <a:ln>
            <a:noFill/>
          </a:ln>
          <a:effectLst/>
          <a:extLst>
            <a:ext uri="{91240B29-F687-4F45-9708-019B960494DF}">
              <a14:hiddenLine xmlns:a14="http://schemas.microsoft.com/office/drawing/2010/main" w="12700" algn="ctr">
                <a:solidFill>
                  <a:srgbClr val="003399"/>
                </a:solidFill>
                <a:round/>
                <a:headEnd/>
                <a:tailEnd/>
              </a14:hiddenLine>
            </a:ext>
            <a:ext uri="{AF507438-7753-43E0-B8FC-AC1667EBCBE1}">
              <a14:hiddenEffects xmlns:a14="http://schemas.microsoft.com/office/drawing/2010/main">
                <a:effectLst>
                  <a:outerShdw dist="12700" algn="ctr" rotWithShape="0">
                    <a:srgbClr val="633DB7">
                      <a:gamma/>
                      <a:shade val="60000"/>
                      <a:invGamma/>
                    </a:srgbClr>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sp>
        <p:nvSpPr>
          <p:cNvPr id="20488" name="Text Box 4"/>
          <p:cNvSpPr txBox="1">
            <a:spLocks noChangeArrowheads="1"/>
          </p:cNvSpPr>
          <p:nvPr/>
        </p:nvSpPr>
        <p:spPr bwMode="auto">
          <a:xfrm>
            <a:off x="579438" y="1241425"/>
            <a:ext cx="1944687" cy="822325"/>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latin typeface="Gulim" panose="020B0600000101010101" pitchFamily="34" charset="-127"/>
                <a:ea typeface="Gulim" panose="020B0600000101010101" pitchFamily="34" charset="-127"/>
              </a:rPr>
              <a:t>Low Frequency</a:t>
            </a:r>
          </a:p>
          <a:p>
            <a:pPr eaLnBrk="1" hangingPunct="1">
              <a:buFontTx/>
              <a:buNone/>
            </a:pPr>
            <a:r>
              <a:rPr lang="en-US" altLang="ko-KR" b="1">
                <a:latin typeface="Gulim" panose="020B0600000101010101" pitchFamily="34" charset="-127"/>
                <a:ea typeface="Gulim" panose="020B0600000101010101" pitchFamily="34" charset="-127"/>
              </a:rPr>
              <a:t>(Long wavelength)</a:t>
            </a:r>
          </a:p>
          <a:p>
            <a:pPr eaLnBrk="1" hangingPunct="1">
              <a:buFontTx/>
              <a:buNone/>
            </a:pPr>
            <a:r>
              <a:rPr lang="en-US" altLang="ko-KR" b="1">
                <a:latin typeface="Gulim" panose="020B0600000101010101" pitchFamily="34" charset="-127"/>
                <a:ea typeface="Gulim" panose="020B0600000101010101" pitchFamily="34" charset="-127"/>
              </a:rPr>
              <a:t>Coverage</a:t>
            </a:r>
          </a:p>
          <a:p>
            <a:pPr eaLnBrk="1" hangingPunct="1">
              <a:buFontTx/>
              <a:buNone/>
            </a:pPr>
            <a:r>
              <a:rPr lang="en-US" altLang="ko-KR" b="1">
                <a:latin typeface="Gulim" panose="020B0600000101010101" pitchFamily="34" charset="-127"/>
                <a:ea typeface="Gulim" panose="020B0600000101010101" pitchFamily="34" charset="-127"/>
              </a:rPr>
              <a:t>Mobility</a:t>
            </a:r>
          </a:p>
        </p:txBody>
      </p:sp>
      <p:sp>
        <p:nvSpPr>
          <p:cNvPr id="20489" name="Rectangle 5"/>
          <p:cNvSpPr>
            <a:spLocks noChangeArrowheads="1"/>
          </p:cNvSpPr>
          <p:nvPr/>
        </p:nvSpPr>
        <p:spPr bwMode="auto">
          <a:xfrm>
            <a:off x="485775" y="2884488"/>
            <a:ext cx="8067675" cy="296862"/>
          </a:xfrm>
          <a:prstGeom prst="rect">
            <a:avLst/>
          </a:prstGeom>
          <a:noFill/>
          <a:ln w="9525" algn="ctr">
            <a:solidFill>
              <a:schemeClr val="tx1"/>
            </a:solidFill>
            <a:miter lim="800000"/>
            <a:headEnd/>
            <a:tailEnd/>
          </a:ln>
          <a:effectLst/>
          <a:extLst>
            <a:ext uri="{909E8E84-426E-40DD-AFC4-6F175D3DCCD1}">
              <a14:hiddenFill xmlns:a14="http://schemas.microsoft.com/office/drawing/2010/main">
                <a:solidFill>
                  <a:srgbClr val="00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0490" name="Rectangle 6"/>
          <p:cNvSpPr>
            <a:spLocks noChangeArrowheads="1"/>
          </p:cNvSpPr>
          <p:nvPr/>
        </p:nvSpPr>
        <p:spPr bwMode="auto">
          <a:xfrm>
            <a:off x="6234113" y="2894013"/>
            <a:ext cx="908050" cy="287337"/>
          </a:xfrm>
          <a:prstGeom prst="rect">
            <a:avLst/>
          </a:prstGeom>
          <a:gradFill rotWithShape="0">
            <a:gsLst>
              <a:gs pos="0">
                <a:srgbClr val="FF0000"/>
              </a:gs>
              <a:gs pos="100000">
                <a:srgbClr val="3366FF"/>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b="1">
                <a:solidFill>
                  <a:schemeClr val="bg1"/>
                </a:solidFill>
                <a:ea typeface="Gulim" panose="020B0600000101010101" pitchFamily="34" charset="-127"/>
              </a:rPr>
              <a:t>visible</a:t>
            </a:r>
          </a:p>
        </p:txBody>
      </p:sp>
      <p:sp>
        <p:nvSpPr>
          <p:cNvPr id="20491" name="Rectangle 7"/>
          <p:cNvSpPr>
            <a:spLocks noChangeArrowheads="1"/>
          </p:cNvSpPr>
          <p:nvPr/>
        </p:nvSpPr>
        <p:spPr bwMode="auto">
          <a:xfrm>
            <a:off x="4848225" y="2894013"/>
            <a:ext cx="1387475" cy="287337"/>
          </a:xfrm>
          <a:prstGeom prst="rect">
            <a:avLst/>
          </a:prstGeom>
          <a:gradFill rotWithShape="0">
            <a:gsLst>
              <a:gs pos="0">
                <a:srgbClr val="FFF1FF"/>
              </a:gs>
              <a:gs pos="100000">
                <a:srgbClr val="FF99FF"/>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b="1">
                <a:ea typeface="Gulim" panose="020B0600000101010101" pitchFamily="34" charset="-127"/>
              </a:rPr>
              <a:t>IR</a:t>
            </a:r>
          </a:p>
        </p:txBody>
      </p:sp>
      <p:sp>
        <p:nvSpPr>
          <p:cNvPr id="20492" name="Rectangle 8"/>
          <p:cNvSpPr>
            <a:spLocks noChangeArrowheads="1"/>
          </p:cNvSpPr>
          <p:nvPr/>
        </p:nvSpPr>
        <p:spPr bwMode="auto">
          <a:xfrm>
            <a:off x="7175500" y="2894013"/>
            <a:ext cx="790575" cy="287337"/>
          </a:xfrm>
          <a:prstGeom prst="rect">
            <a:avLst/>
          </a:prstGeom>
          <a:gradFill rotWithShape="0">
            <a:gsLst>
              <a:gs pos="0">
                <a:srgbClr val="FBFDF4"/>
              </a:gs>
              <a:gs pos="100000">
                <a:srgbClr val="E0F0B2"/>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b="1">
                <a:ea typeface="Gulim" panose="020B0600000101010101" pitchFamily="34" charset="-127"/>
              </a:rPr>
              <a:t>UV</a:t>
            </a:r>
          </a:p>
        </p:txBody>
      </p:sp>
      <p:sp>
        <p:nvSpPr>
          <p:cNvPr id="20493" name="Text Box 9"/>
          <p:cNvSpPr txBox="1">
            <a:spLocks noChangeArrowheads="1"/>
          </p:cNvSpPr>
          <p:nvPr/>
        </p:nvSpPr>
        <p:spPr bwMode="auto">
          <a:xfrm>
            <a:off x="5918200" y="3249613"/>
            <a:ext cx="665163"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700nm</a:t>
            </a:r>
          </a:p>
        </p:txBody>
      </p:sp>
      <p:sp>
        <p:nvSpPr>
          <p:cNvPr id="20494" name="Text Box 10"/>
          <p:cNvSpPr txBox="1">
            <a:spLocks noChangeArrowheads="1"/>
          </p:cNvSpPr>
          <p:nvPr/>
        </p:nvSpPr>
        <p:spPr bwMode="auto">
          <a:xfrm>
            <a:off x="6799263" y="3249613"/>
            <a:ext cx="665162"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400nm</a:t>
            </a:r>
          </a:p>
        </p:txBody>
      </p:sp>
      <p:sp>
        <p:nvSpPr>
          <p:cNvPr id="20495" name="Text Box 11"/>
          <p:cNvSpPr txBox="1">
            <a:spLocks noChangeArrowheads="1"/>
          </p:cNvSpPr>
          <p:nvPr/>
        </p:nvSpPr>
        <p:spPr bwMode="auto">
          <a:xfrm>
            <a:off x="4470400" y="3249613"/>
            <a:ext cx="658813"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100</a:t>
            </a:r>
            <a:r>
              <a:rPr lang="el-GR" altLang="ko-KR" b="1">
                <a:ea typeface="Gulim" panose="020B0600000101010101" pitchFamily="34" charset="-127"/>
                <a:cs typeface="Arial" panose="020B0604020202020204" pitchFamily="34" charset="0"/>
              </a:rPr>
              <a:t>μ</a:t>
            </a:r>
            <a:r>
              <a:rPr lang="en-US" altLang="ko-KR" b="1">
                <a:ea typeface="Gulim" panose="020B0600000101010101" pitchFamily="34" charset="-127"/>
                <a:cs typeface="Arial" panose="020B0604020202020204" pitchFamily="34" charset="0"/>
              </a:rPr>
              <a:t>m</a:t>
            </a:r>
            <a:endParaRPr lang="el-GR" altLang="ko-KR" b="1">
              <a:ea typeface="Gulim" panose="020B0600000101010101" pitchFamily="34" charset="-127"/>
              <a:cs typeface="Arial" panose="020B0604020202020204" pitchFamily="34" charset="0"/>
            </a:endParaRPr>
          </a:p>
        </p:txBody>
      </p:sp>
      <p:sp>
        <p:nvSpPr>
          <p:cNvPr id="20496" name="Rectangle 12"/>
          <p:cNvSpPr>
            <a:spLocks noChangeArrowheads="1"/>
          </p:cNvSpPr>
          <p:nvPr/>
        </p:nvSpPr>
        <p:spPr bwMode="auto">
          <a:xfrm>
            <a:off x="1104900" y="2889250"/>
            <a:ext cx="1752600" cy="287338"/>
          </a:xfrm>
          <a:prstGeom prst="rect">
            <a:avLst/>
          </a:prstGeom>
          <a:gradFill rotWithShape="0">
            <a:gsLst>
              <a:gs pos="0">
                <a:srgbClr val="F1E3DC"/>
              </a:gs>
              <a:gs pos="100000">
                <a:srgbClr val="993300"/>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sz="1400" b="1">
                <a:ea typeface="Gulim" panose="020B0600000101010101" pitchFamily="34" charset="-127"/>
              </a:rPr>
              <a:t>RF</a:t>
            </a:r>
          </a:p>
        </p:txBody>
      </p:sp>
      <p:sp>
        <p:nvSpPr>
          <p:cNvPr id="20497" name="Text Box 13"/>
          <p:cNvSpPr txBox="1">
            <a:spLocks noChangeArrowheads="1"/>
          </p:cNvSpPr>
          <p:nvPr/>
        </p:nvSpPr>
        <p:spPr bwMode="auto">
          <a:xfrm>
            <a:off x="2636838" y="3249613"/>
            <a:ext cx="487362"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3c</a:t>
            </a:r>
            <a:r>
              <a:rPr lang="en-US" altLang="ko-KR" b="1">
                <a:ea typeface="Gulim" panose="020B0600000101010101" pitchFamily="34" charset="-127"/>
                <a:cs typeface="Arial" panose="020B0604020202020204" pitchFamily="34" charset="0"/>
              </a:rPr>
              <a:t>m</a:t>
            </a:r>
            <a:endParaRPr lang="el-GR" altLang="ko-KR" b="1">
              <a:ea typeface="Gulim" panose="020B0600000101010101" pitchFamily="34" charset="-127"/>
              <a:cs typeface="Arial" panose="020B0604020202020204" pitchFamily="34" charset="0"/>
            </a:endParaRPr>
          </a:p>
        </p:txBody>
      </p:sp>
      <p:sp>
        <p:nvSpPr>
          <p:cNvPr id="20498" name="Text Box 14"/>
          <p:cNvSpPr txBox="1">
            <a:spLocks noChangeArrowheads="1"/>
          </p:cNvSpPr>
          <p:nvPr/>
        </p:nvSpPr>
        <p:spPr bwMode="auto">
          <a:xfrm>
            <a:off x="925513" y="3240088"/>
            <a:ext cx="403225"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1m</a:t>
            </a:r>
            <a:endParaRPr lang="el-GR" altLang="ko-KR" b="1">
              <a:ea typeface="Gulim" panose="020B0600000101010101" pitchFamily="34" charset="-127"/>
              <a:cs typeface="Arial" panose="020B0604020202020204" pitchFamily="34" charset="0"/>
            </a:endParaRPr>
          </a:p>
        </p:txBody>
      </p:sp>
      <p:sp>
        <p:nvSpPr>
          <p:cNvPr id="20499" name="AutoShape 15"/>
          <p:cNvSpPr>
            <a:spLocks noChangeArrowheads="1"/>
          </p:cNvSpPr>
          <p:nvPr/>
        </p:nvSpPr>
        <p:spPr bwMode="auto">
          <a:xfrm flipH="1">
            <a:off x="2733675" y="1619250"/>
            <a:ext cx="2366963" cy="573088"/>
          </a:xfrm>
          <a:prstGeom prst="rightArrow">
            <a:avLst>
              <a:gd name="adj1" fmla="val 45074"/>
              <a:gd name="adj2" fmla="val 62546"/>
            </a:avLst>
          </a:prstGeom>
          <a:gradFill rotWithShape="0">
            <a:gsLst>
              <a:gs pos="0">
                <a:srgbClr val="00CCFF"/>
              </a:gs>
              <a:gs pos="100000">
                <a:srgbClr val="FFFFFF"/>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0500" name="Text Box 16"/>
          <p:cNvSpPr txBox="1">
            <a:spLocks noChangeArrowheads="1"/>
          </p:cNvSpPr>
          <p:nvPr/>
        </p:nvSpPr>
        <p:spPr bwMode="auto">
          <a:xfrm>
            <a:off x="7662863" y="3249613"/>
            <a:ext cx="496887"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1nm</a:t>
            </a:r>
          </a:p>
        </p:txBody>
      </p:sp>
      <p:grpSp>
        <p:nvGrpSpPr>
          <p:cNvPr id="20501" name="Group 17"/>
          <p:cNvGrpSpPr>
            <a:grpSpLocks/>
          </p:cNvGrpSpPr>
          <p:nvPr/>
        </p:nvGrpSpPr>
        <p:grpSpPr bwMode="auto">
          <a:xfrm>
            <a:off x="4121150" y="2738438"/>
            <a:ext cx="230188" cy="601662"/>
            <a:chOff x="2560" y="1371"/>
            <a:chExt cx="145" cy="379"/>
          </a:xfrm>
        </p:grpSpPr>
        <p:sp>
          <p:nvSpPr>
            <p:cNvPr id="20534" name="Freeform 18"/>
            <p:cNvSpPr>
              <a:spLocks/>
            </p:cNvSpPr>
            <p:nvPr/>
          </p:nvSpPr>
          <p:spPr bwMode="auto">
            <a:xfrm>
              <a:off x="2616" y="1371"/>
              <a:ext cx="89" cy="374"/>
            </a:xfrm>
            <a:custGeom>
              <a:avLst/>
              <a:gdLst>
                <a:gd name="T0" fmla="*/ 89 w 89"/>
                <a:gd name="T1" fmla="*/ 0 h 374"/>
                <a:gd name="T2" fmla="*/ 6 w 89"/>
                <a:gd name="T3" fmla="*/ 161 h 374"/>
                <a:gd name="T4" fmla="*/ 71 w 89"/>
                <a:gd name="T5" fmla="*/ 244 h 374"/>
                <a:gd name="T6" fmla="*/ 0 w 89"/>
                <a:gd name="T7" fmla="*/ 374 h 3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374">
                  <a:moveTo>
                    <a:pt x="89" y="0"/>
                  </a:moveTo>
                  <a:cubicBezTo>
                    <a:pt x="49" y="60"/>
                    <a:pt x="9" y="120"/>
                    <a:pt x="6" y="161"/>
                  </a:cubicBezTo>
                  <a:cubicBezTo>
                    <a:pt x="3" y="202"/>
                    <a:pt x="72" y="209"/>
                    <a:pt x="71" y="244"/>
                  </a:cubicBezTo>
                  <a:cubicBezTo>
                    <a:pt x="70" y="279"/>
                    <a:pt x="12" y="352"/>
                    <a:pt x="0" y="374"/>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0535" name="Freeform 19"/>
            <p:cNvSpPr>
              <a:spLocks/>
            </p:cNvSpPr>
            <p:nvPr/>
          </p:nvSpPr>
          <p:spPr bwMode="auto">
            <a:xfrm>
              <a:off x="2560" y="1376"/>
              <a:ext cx="89" cy="374"/>
            </a:xfrm>
            <a:custGeom>
              <a:avLst/>
              <a:gdLst>
                <a:gd name="T0" fmla="*/ 89 w 89"/>
                <a:gd name="T1" fmla="*/ 0 h 374"/>
                <a:gd name="T2" fmla="*/ 6 w 89"/>
                <a:gd name="T3" fmla="*/ 161 h 374"/>
                <a:gd name="T4" fmla="*/ 71 w 89"/>
                <a:gd name="T5" fmla="*/ 244 h 374"/>
                <a:gd name="T6" fmla="*/ 0 w 89"/>
                <a:gd name="T7" fmla="*/ 374 h 37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9" h="374">
                  <a:moveTo>
                    <a:pt x="89" y="0"/>
                  </a:moveTo>
                  <a:cubicBezTo>
                    <a:pt x="49" y="60"/>
                    <a:pt x="9" y="120"/>
                    <a:pt x="6" y="161"/>
                  </a:cubicBezTo>
                  <a:cubicBezTo>
                    <a:pt x="3" y="202"/>
                    <a:pt x="72" y="209"/>
                    <a:pt x="71" y="244"/>
                  </a:cubicBezTo>
                  <a:cubicBezTo>
                    <a:pt x="70" y="279"/>
                    <a:pt x="12" y="352"/>
                    <a:pt x="0" y="374"/>
                  </a:cubicBezTo>
                </a:path>
              </a:pathLst>
            </a:custGeom>
            <a:noFill/>
            <a:ln w="9525" cap="flat" cmpd="sng">
              <a:solidFill>
                <a:schemeClr val="tx1"/>
              </a:solidFill>
              <a:prstDash val="solid"/>
              <a:round/>
              <a:headEnd type="none" w="med" len="med"/>
              <a:tailEnd type="none" w="med" len="med"/>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20502" name="Text Box 20"/>
          <p:cNvSpPr txBox="1">
            <a:spLocks noChangeArrowheads="1"/>
          </p:cNvSpPr>
          <p:nvPr/>
        </p:nvSpPr>
        <p:spPr bwMode="auto">
          <a:xfrm>
            <a:off x="5918200" y="2522538"/>
            <a:ext cx="665163"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428THz</a:t>
            </a:r>
          </a:p>
        </p:txBody>
      </p:sp>
      <p:sp>
        <p:nvSpPr>
          <p:cNvPr id="20503" name="Text Box 21"/>
          <p:cNvSpPr txBox="1">
            <a:spLocks noChangeArrowheads="1"/>
          </p:cNvSpPr>
          <p:nvPr/>
        </p:nvSpPr>
        <p:spPr bwMode="auto">
          <a:xfrm>
            <a:off x="6827838" y="2522538"/>
            <a:ext cx="665162"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750THz</a:t>
            </a:r>
          </a:p>
        </p:txBody>
      </p:sp>
      <p:sp>
        <p:nvSpPr>
          <p:cNvPr id="20504" name="Text Box 22"/>
          <p:cNvSpPr txBox="1">
            <a:spLocks noChangeArrowheads="1"/>
          </p:cNvSpPr>
          <p:nvPr/>
        </p:nvSpPr>
        <p:spPr bwMode="auto">
          <a:xfrm>
            <a:off x="4556125" y="2522538"/>
            <a:ext cx="658813"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3THz</a:t>
            </a:r>
            <a:endParaRPr lang="el-GR" altLang="ko-KR" b="1">
              <a:ea typeface="Gulim" panose="020B0600000101010101" pitchFamily="34" charset="-127"/>
              <a:cs typeface="Arial" panose="020B0604020202020204" pitchFamily="34" charset="0"/>
            </a:endParaRPr>
          </a:p>
        </p:txBody>
      </p:sp>
      <p:sp>
        <p:nvSpPr>
          <p:cNvPr id="20505" name="Text Box 23"/>
          <p:cNvSpPr txBox="1">
            <a:spLocks noChangeArrowheads="1"/>
          </p:cNvSpPr>
          <p:nvPr/>
        </p:nvSpPr>
        <p:spPr bwMode="auto">
          <a:xfrm>
            <a:off x="2379663" y="2522538"/>
            <a:ext cx="744537"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10GHz</a:t>
            </a:r>
            <a:endParaRPr lang="el-GR" altLang="ko-KR" b="1">
              <a:ea typeface="Gulim" panose="020B0600000101010101" pitchFamily="34" charset="-127"/>
              <a:cs typeface="Arial" panose="020B0604020202020204" pitchFamily="34" charset="0"/>
            </a:endParaRPr>
          </a:p>
        </p:txBody>
      </p:sp>
      <p:sp>
        <p:nvSpPr>
          <p:cNvPr id="20506" name="Text Box 24"/>
          <p:cNvSpPr txBox="1">
            <a:spLocks noChangeArrowheads="1"/>
          </p:cNvSpPr>
          <p:nvPr/>
        </p:nvSpPr>
        <p:spPr bwMode="auto">
          <a:xfrm>
            <a:off x="725488" y="2503488"/>
            <a:ext cx="746125"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300MHz</a:t>
            </a:r>
            <a:endParaRPr lang="el-GR" altLang="ko-KR" b="1">
              <a:ea typeface="Gulim" panose="020B0600000101010101" pitchFamily="34" charset="-127"/>
              <a:cs typeface="Arial" panose="020B0604020202020204" pitchFamily="34" charset="0"/>
            </a:endParaRPr>
          </a:p>
        </p:txBody>
      </p:sp>
      <p:sp>
        <p:nvSpPr>
          <p:cNvPr id="20507" name="Text Box 25"/>
          <p:cNvSpPr txBox="1">
            <a:spLocks noChangeArrowheads="1"/>
          </p:cNvSpPr>
          <p:nvPr/>
        </p:nvSpPr>
        <p:spPr bwMode="auto">
          <a:xfrm>
            <a:off x="7691438" y="2522538"/>
            <a:ext cx="496887"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300PHz</a:t>
            </a:r>
          </a:p>
        </p:txBody>
      </p:sp>
      <p:sp>
        <p:nvSpPr>
          <p:cNvPr id="20508" name="Text Box 26"/>
          <p:cNvSpPr txBox="1">
            <a:spLocks noChangeArrowheads="1"/>
          </p:cNvSpPr>
          <p:nvPr/>
        </p:nvSpPr>
        <p:spPr bwMode="auto">
          <a:xfrm>
            <a:off x="6548438" y="1276350"/>
            <a:ext cx="1944687" cy="822325"/>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latin typeface="Gulim" panose="020B0600000101010101" pitchFamily="34" charset="-127"/>
                <a:ea typeface="Gulim" panose="020B0600000101010101" pitchFamily="34" charset="-127"/>
              </a:rPr>
              <a:t>High Frequency</a:t>
            </a:r>
          </a:p>
          <a:p>
            <a:pPr eaLnBrk="1" hangingPunct="1">
              <a:buFontTx/>
              <a:buNone/>
            </a:pPr>
            <a:r>
              <a:rPr lang="en-US" altLang="ko-KR" b="1">
                <a:latin typeface="Gulim" panose="020B0600000101010101" pitchFamily="34" charset="-127"/>
                <a:ea typeface="Gulim" panose="020B0600000101010101" pitchFamily="34" charset="-127"/>
              </a:rPr>
              <a:t>(Short wavelength)</a:t>
            </a:r>
          </a:p>
          <a:p>
            <a:pPr eaLnBrk="1" hangingPunct="1">
              <a:buFontTx/>
              <a:buNone/>
            </a:pPr>
            <a:r>
              <a:rPr lang="en-US" altLang="ko-KR" b="1">
                <a:latin typeface="Gulim" panose="020B0600000101010101" pitchFamily="34" charset="-127"/>
                <a:ea typeface="Gulim" panose="020B0600000101010101" pitchFamily="34" charset="-127"/>
              </a:rPr>
              <a:t>Bandwidth</a:t>
            </a:r>
          </a:p>
          <a:p>
            <a:pPr eaLnBrk="1" hangingPunct="1">
              <a:buFontTx/>
              <a:buNone/>
            </a:pPr>
            <a:r>
              <a:rPr lang="en-US" altLang="ko-KR" b="1">
                <a:latin typeface="Gulim" panose="020B0600000101010101" pitchFamily="34" charset="-127"/>
                <a:ea typeface="Gulim" panose="020B0600000101010101" pitchFamily="34" charset="-127"/>
              </a:rPr>
              <a:t>Security</a:t>
            </a:r>
          </a:p>
        </p:txBody>
      </p:sp>
      <p:sp>
        <p:nvSpPr>
          <p:cNvPr id="20509" name="AutoShape 27"/>
          <p:cNvSpPr>
            <a:spLocks noChangeArrowheads="1"/>
          </p:cNvSpPr>
          <p:nvPr/>
        </p:nvSpPr>
        <p:spPr bwMode="auto">
          <a:xfrm rot="10800000" flipH="1">
            <a:off x="3902075" y="1139825"/>
            <a:ext cx="2481263" cy="601663"/>
          </a:xfrm>
          <a:prstGeom prst="rightArrow">
            <a:avLst>
              <a:gd name="adj1" fmla="val 45074"/>
              <a:gd name="adj2" fmla="val 62452"/>
            </a:avLst>
          </a:prstGeom>
          <a:gradFill rotWithShape="0">
            <a:gsLst>
              <a:gs pos="0">
                <a:srgbClr val="FFFFFF"/>
              </a:gs>
              <a:gs pos="100000">
                <a:srgbClr val="00CCFF"/>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0510" name="Text Box 28"/>
          <p:cNvSpPr txBox="1">
            <a:spLocks noChangeArrowheads="1"/>
          </p:cNvSpPr>
          <p:nvPr/>
        </p:nvSpPr>
        <p:spPr bwMode="auto">
          <a:xfrm>
            <a:off x="3338513" y="3217863"/>
            <a:ext cx="487362"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1m</a:t>
            </a:r>
            <a:r>
              <a:rPr lang="en-US" altLang="ko-KR" b="1">
                <a:ea typeface="Gulim" panose="020B0600000101010101" pitchFamily="34" charset="-127"/>
                <a:cs typeface="Arial" panose="020B0604020202020204" pitchFamily="34" charset="0"/>
              </a:rPr>
              <a:t>m</a:t>
            </a:r>
            <a:endParaRPr lang="el-GR" altLang="ko-KR" b="1">
              <a:ea typeface="Gulim" panose="020B0600000101010101" pitchFamily="34" charset="-127"/>
              <a:cs typeface="Arial" panose="020B0604020202020204" pitchFamily="34" charset="0"/>
            </a:endParaRPr>
          </a:p>
        </p:txBody>
      </p:sp>
      <p:sp>
        <p:nvSpPr>
          <p:cNvPr id="20511" name="Text Box 29"/>
          <p:cNvSpPr txBox="1">
            <a:spLocks noChangeArrowheads="1"/>
          </p:cNvSpPr>
          <p:nvPr/>
        </p:nvSpPr>
        <p:spPr bwMode="auto">
          <a:xfrm>
            <a:off x="3167063" y="2509838"/>
            <a:ext cx="744537" cy="287337"/>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buFontTx/>
              <a:buNone/>
            </a:pPr>
            <a:r>
              <a:rPr lang="en-US" altLang="ko-KR" b="1">
                <a:ea typeface="Gulim" panose="020B0600000101010101" pitchFamily="34" charset="-127"/>
              </a:rPr>
              <a:t>300GHz</a:t>
            </a:r>
            <a:endParaRPr lang="el-GR" altLang="ko-KR" b="1">
              <a:ea typeface="Gulim" panose="020B0600000101010101" pitchFamily="34" charset="-127"/>
              <a:cs typeface="Arial" panose="020B0604020202020204" pitchFamily="34" charset="0"/>
            </a:endParaRPr>
          </a:p>
        </p:txBody>
      </p:sp>
      <p:sp>
        <p:nvSpPr>
          <p:cNvPr id="20512" name="Oval 30"/>
          <p:cNvSpPr>
            <a:spLocks noChangeArrowheads="1"/>
          </p:cNvSpPr>
          <p:nvPr/>
        </p:nvSpPr>
        <p:spPr bwMode="auto">
          <a:xfrm>
            <a:off x="5218112" y="3605213"/>
            <a:ext cx="1108075" cy="908050"/>
          </a:xfrm>
          <a:prstGeom prst="ellipse">
            <a:avLst/>
          </a:prstGeom>
          <a:gradFill rotWithShape="0">
            <a:gsLst>
              <a:gs pos="0">
                <a:srgbClr val="D8CA8C"/>
              </a:gs>
              <a:gs pos="100000">
                <a:srgbClr val="8F865D"/>
              </a:gs>
            </a:gsLst>
            <a:lin ang="2700000" scaled="1"/>
          </a:gradFill>
          <a:ln w="1905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0513" name="Arc 31"/>
          <p:cNvSpPr>
            <a:spLocks/>
          </p:cNvSpPr>
          <p:nvPr/>
        </p:nvSpPr>
        <p:spPr bwMode="auto">
          <a:xfrm rot="3027052">
            <a:off x="5716588" y="3740150"/>
            <a:ext cx="474662" cy="309563"/>
          </a:xfrm>
          <a:custGeom>
            <a:avLst/>
            <a:gdLst>
              <a:gd name="T0" fmla="*/ 0 w 30029"/>
              <a:gd name="T1" fmla="*/ 153764 h 21600"/>
              <a:gd name="T2" fmla="*/ 474662 w 30029"/>
              <a:gd name="T3" fmla="*/ 46305 h 21600"/>
              <a:gd name="T4" fmla="*/ 295034 w 30029"/>
              <a:gd name="T5" fmla="*/ 309563 h 21600"/>
              <a:gd name="T6" fmla="*/ 0 60000 65536"/>
              <a:gd name="T7" fmla="*/ 0 60000 65536"/>
              <a:gd name="T8" fmla="*/ 0 60000 65536"/>
            </a:gdLst>
            <a:ahLst/>
            <a:cxnLst>
              <a:cxn ang="T6">
                <a:pos x="T0" y="T1"/>
              </a:cxn>
              <a:cxn ang="T7">
                <a:pos x="T2" y="T3"/>
              </a:cxn>
              <a:cxn ang="T8">
                <a:pos x="T4" y="T5"/>
              </a:cxn>
            </a:cxnLst>
            <a:rect l="0" t="0" r="r" b="b"/>
            <a:pathLst>
              <a:path w="30029" h="21600" fill="none" extrusionOk="0">
                <a:moveTo>
                  <a:pt x="0" y="10729"/>
                </a:moveTo>
                <a:cubicBezTo>
                  <a:pt x="3869" y="4085"/>
                  <a:pt x="10977" y="-1"/>
                  <a:pt x="18665" y="0"/>
                </a:cubicBezTo>
                <a:cubicBezTo>
                  <a:pt x="22679" y="0"/>
                  <a:pt x="26614" y="1118"/>
                  <a:pt x="30028" y="3231"/>
                </a:cubicBezTo>
              </a:path>
              <a:path w="30029" h="21600" stroke="0" extrusionOk="0">
                <a:moveTo>
                  <a:pt x="0" y="10729"/>
                </a:moveTo>
                <a:cubicBezTo>
                  <a:pt x="3869" y="4085"/>
                  <a:pt x="10977" y="-1"/>
                  <a:pt x="18665" y="0"/>
                </a:cubicBezTo>
                <a:cubicBezTo>
                  <a:pt x="22679" y="0"/>
                  <a:pt x="26614" y="1118"/>
                  <a:pt x="30028" y="3231"/>
                </a:cubicBezTo>
                <a:lnTo>
                  <a:pt x="18665" y="21600"/>
                </a:lnTo>
                <a:lnTo>
                  <a:pt x="0" y="10729"/>
                </a:lnTo>
                <a:close/>
              </a:path>
            </a:pathLst>
          </a:custGeom>
          <a:noFill/>
          <a:ln w="76200">
            <a:solidFill>
              <a:srgbClr val="FFFFFF"/>
            </a:solidFill>
            <a:round/>
            <a:headEnd/>
            <a:tailEnd/>
          </a:ln>
          <a:effectLst/>
          <a:extLst>
            <a:ext uri="{909E8E84-426E-40DD-AFC4-6F175D3DCCD1}">
              <a14:hiddenFill xmlns:a14="http://schemas.microsoft.com/office/drawing/2010/main">
                <a:solidFill>
                  <a:srgbClr val="7067A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14" name="Text Box 32"/>
          <p:cNvSpPr txBox="1">
            <a:spLocks noChangeArrowheads="1"/>
          </p:cNvSpPr>
          <p:nvPr/>
        </p:nvSpPr>
        <p:spPr bwMode="auto">
          <a:xfrm>
            <a:off x="5516562" y="3881438"/>
            <a:ext cx="512763" cy="30480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dirty="0">
                <a:solidFill>
                  <a:srgbClr val="000000"/>
                </a:solidFill>
                <a:latin typeface="HY헤드라인M" pitchFamily="18" charset="-127"/>
              </a:rPr>
              <a:t>IrDA</a:t>
            </a:r>
          </a:p>
        </p:txBody>
      </p:sp>
      <p:grpSp>
        <p:nvGrpSpPr>
          <p:cNvPr id="20515" name="Group 33"/>
          <p:cNvGrpSpPr>
            <a:grpSpLocks/>
          </p:cNvGrpSpPr>
          <p:nvPr/>
        </p:nvGrpSpPr>
        <p:grpSpPr bwMode="auto">
          <a:xfrm>
            <a:off x="2881314" y="3997325"/>
            <a:ext cx="1252919" cy="927100"/>
            <a:chOff x="1899" y="2818"/>
            <a:chExt cx="862" cy="584"/>
          </a:xfrm>
        </p:grpSpPr>
        <p:sp>
          <p:nvSpPr>
            <p:cNvPr id="20531" name="Oval 34"/>
            <p:cNvSpPr>
              <a:spLocks noChangeArrowheads="1"/>
            </p:cNvSpPr>
            <p:nvPr/>
          </p:nvSpPr>
          <p:spPr bwMode="auto">
            <a:xfrm>
              <a:off x="1899" y="2818"/>
              <a:ext cx="680" cy="584"/>
            </a:xfrm>
            <a:prstGeom prst="ellipse">
              <a:avLst/>
            </a:prstGeom>
            <a:gradFill rotWithShape="0">
              <a:gsLst>
                <a:gs pos="0">
                  <a:srgbClr val="FFFF66"/>
                </a:gs>
                <a:gs pos="100000">
                  <a:srgbClr val="A9A944"/>
                </a:gs>
              </a:gsLst>
              <a:lin ang="2700000" scaled="1"/>
            </a:gradFill>
            <a:ln w="1905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0532" name="Arc 35"/>
            <p:cNvSpPr>
              <a:spLocks/>
            </p:cNvSpPr>
            <p:nvPr/>
          </p:nvSpPr>
          <p:spPr bwMode="auto">
            <a:xfrm rot="2980588">
              <a:off x="2233" y="2918"/>
              <a:ext cx="295" cy="147"/>
            </a:xfrm>
            <a:custGeom>
              <a:avLst/>
              <a:gdLst>
                <a:gd name="T0" fmla="*/ 0 w 31978"/>
                <a:gd name="T1" fmla="*/ 93 h 21600"/>
                <a:gd name="T2" fmla="*/ 295 w 31978"/>
                <a:gd name="T3" fmla="*/ 24 h 21600"/>
                <a:gd name="T4" fmla="*/ 185 w 31978"/>
                <a:gd name="T5" fmla="*/ 147 h 21600"/>
                <a:gd name="T6" fmla="*/ 0 60000 65536"/>
                <a:gd name="T7" fmla="*/ 0 60000 65536"/>
                <a:gd name="T8" fmla="*/ 0 60000 65536"/>
              </a:gdLst>
              <a:ahLst/>
              <a:cxnLst>
                <a:cxn ang="T6">
                  <a:pos x="T0" y="T1"/>
                </a:cxn>
                <a:cxn ang="T7">
                  <a:pos x="T2" y="T3"/>
                </a:cxn>
                <a:cxn ang="T8">
                  <a:pos x="T4" y="T5"/>
                </a:cxn>
              </a:cxnLst>
              <a:rect l="0" t="0" r="r" b="b"/>
              <a:pathLst>
                <a:path w="31978" h="21600" fill="none" extrusionOk="0">
                  <a:moveTo>
                    <a:pt x="-1" y="13623"/>
                  </a:moveTo>
                  <a:cubicBezTo>
                    <a:pt x="3267" y="5399"/>
                    <a:pt x="11222" y="-1"/>
                    <a:pt x="20073" y="0"/>
                  </a:cubicBezTo>
                  <a:cubicBezTo>
                    <a:pt x="24306" y="0"/>
                    <a:pt x="28445" y="1243"/>
                    <a:pt x="31978" y="3576"/>
                  </a:cubicBezTo>
                </a:path>
                <a:path w="31978" h="21600" stroke="0" extrusionOk="0">
                  <a:moveTo>
                    <a:pt x="-1" y="13623"/>
                  </a:moveTo>
                  <a:cubicBezTo>
                    <a:pt x="3267" y="5399"/>
                    <a:pt x="11222" y="-1"/>
                    <a:pt x="20073" y="0"/>
                  </a:cubicBezTo>
                  <a:cubicBezTo>
                    <a:pt x="24306" y="0"/>
                    <a:pt x="28445" y="1243"/>
                    <a:pt x="31978" y="3576"/>
                  </a:cubicBezTo>
                  <a:lnTo>
                    <a:pt x="20073" y="21600"/>
                  </a:lnTo>
                  <a:lnTo>
                    <a:pt x="-1" y="13623"/>
                  </a:lnTo>
                  <a:close/>
                </a:path>
              </a:pathLst>
            </a:custGeom>
            <a:noFill/>
            <a:ln w="76200">
              <a:solidFill>
                <a:srgbClr val="FFFFFF"/>
              </a:solidFill>
              <a:round/>
              <a:headEnd/>
              <a:tailEnd/>
            </a:ln>
            <a:effectLst/>
            <a:extLst>
              <a:ext uri="{909E8E84-426E-40DD-AFC4-6F175D3DCCD1}">
                <a14:hiddenFill xmlns:a14="http://schemas.microsoft.com/office/drawing/2010/main">
                  <a:solidFill>
                    <a:srgbClr val="7067A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33" name="Text Box 36"/>
            <p:cNvSpPr txBox="1">
              <a:spLocks noChangeArrowheads="1"/>
            </p:cNvSpPr>
            <p:nvPr/>
          </p:nvSpPr>
          <p:spPr bwMode="auto">
            <a:xfrm>
              <a:off x="1933" y="2955"/>
              <a:ext cx="828" cy="330"/>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dirty="0" smtClean="0">
                  <a:solidFill>
                    <a:srgbClr val="000000"/>
                  </a:solidFill>
                  <a:latin typeface="HY헤드라인M" pitchFamily="18" charset="-127"/>
                </a:rPr>
                <a:t>802.15.3c</a:t>
              </a:r>
            </a:p>
            <a:p>
              <a:pPr algn="l" eaLnBrk="1" hangingPunct="1">
                <a:buFontTx/>
                <a:buNone/>
              </a:pPr>
              <a:r>
                <a:rPr lang="en-US" altLang="ko-KR" sz="1400" b="1" dirty="0" smtClean="0">
                  <a:solidFill>
                    <a:srgbClr val="000000"/>
                  </a:solidFill>
                  <a:latin typeface="HY헤드라인M" pitchFamily="18" charset="-127"/>
                </a:rPr>
                <a:t>(</a:t>
              </a:r>
              <a:r>
                <a:rPr lang="zh-CN" altLang="en-US" sz="1400" b="1" dirty="0" smtClean="0">
                  <a:solidFill>
                    <a:srgbClr val="000000"/>
                  </a:solidFill>
                  <a:latin typeface="HY헤드라인M" pitchFamily="18" charset="-127"/>
                </a:rPr>
                <a:t>个域网</a:t>
              </a:r>
              <a:r>
                <a:rPr lang="en-US" altLang="ko-KR" sz="1400" b="1" dirty="0" smtClean="0">
                  <a:solidFill>
                    <a:srgbClr val="000000"/>
                  </a:solidFill>
                  <a:latin typeface="HY헤드라인M" pitchFamily="18" charset="-127"/>
                </a:rPr>
                <a:t>)</a:t>
              </a:r>
              <a:endParaRPr lang="en-US" altLang="ko-KR" sz="1400" b="1" dirty="0">
                <a:solidFill>
                  <a:srgbClr val="000000"/>
                </a:solidFill>
                <a:latin typeface="HY헤드라인M" pitchFamily="18" charset="-127"/>
              </a:endParaRPr>
            </a:p>
          </p:txBody>
        </p:sp>
      </p:grpSp>
      <p:grpSp>
        <p:nvGrpSpPr>
          <p:cNvPr id="20516" name="Group 37"/>
          <p:cNvGrpSpPr>
            <a:grpSpLocks/>
          </p:cNvGrpSpPr>
          <p:nvPr/>
        </p:nvGrpSpPr>
        <p:grpSpPr bwMode="auto">
          <a:xfrm>
            <a:off x="3999871" y="3602037"/>
            <a:ext cx="1087438" cy="1000125"/>
            <a:chOff x="2864" y="3174"/>
            <a:chExt cx="685" cy="630"/>
          </a:xfrm>
        </p:grpSpPr>
        <p:sp>
          <p:nvSpPr>
            <p:cNvPr id="20527" name="Arc 38"/>
            <p:cNvSpPr>
              <a:spLocks/>
            </p:cNvSpPr>
            <p:nvPr/>
          </p:nvSpPr>
          <p:spPr bwMode="auto">
            <a:xfrm rot="3600000">
              <a:off x="3186" y="3271"/>
              <a:ext cx="378" cy="184"/>
            </a:xfrm>
            <a:custGeom>
              <a:avLst/>
              <a:gdLst>
                <a:gd name="T0" fmla="*/ 0 w 35951"/>
                <a:gd name="T1" fmla="*/ 116 h 21600"/>
                <a:gd name="T2" fmla="*/ 378 w 35951"/>
                <a:gd name="T3" fmla="*/ 59 h 21600"/>
                <a:gd name="T4" fmla="*/ 211 w 35951"/>
                <a:gd name="T5" fmla="*/ 184 h 21600"/>
                <a:gd name="T6" fmla="*/ 0 60000 65536"/>
                <a:gd name="T7" fmla="*/ 0 60000 65536"/>
                <a:gd name="T8" fmla="*/ 0 60000 65536"/>
              </a:gdLst>
              <a:ahLst/>
              <a:cxnLst>
                <a:cxn ang="T6">
                  <a:pos x="T0" y="T1"/>
                </a:cxn>
                <a:cxn ang="T7">
                  <a:pos x="T2" y="T3"/>
                </a:cxn>
                <a:cxn ang="T8">
                  <a:pos x="T4" y="T5"/>
                </a:cxn>
              </a:cxnLst>
              <a:rect l="0" t="0" r="r" b="b"/>
              <a:pathLst>
                <a:path w="35951" h="21600" fill="none" extrusionOk="0">
                  <a:moveTo>
                    <a:pt x="-1" y="13623"/>
                  </a:moveTo>
                  <a:cubicBezTo>
                    <a:pt x="3267" y="5399"/>
                    <a:pt x="11222" y="-1"/>
                    <a:pt x="20073" y="0"/>
                  </a:cubicBezTo>
                  <a:cubicBezTo>
                    <a:pt x="26104" y="0"/>
                    <a:pt x="31861" y="2522"/>
                    <a:pt x="35951" y="6955"/>
                  </a:cubicBezTo>
                </a:path>
                <a:path w="35951" h="21600" stroke="0" extrusionOk="0">
                  <a:moveTo>
                    <a:pt x="-1" y="13623"/>
                  </a:moveTo>
                  <a:cubicBezTo>
                    <a:pt x="3267" y="5399"/>
                    <a:pt x="11222" y="-1"/>
                    <a:pt x="20073" y="0"/>
                  </a:cubicBezTo>
                  <a:cubicBezTo>
                    <a:pt x="26104" y="0"/>
                    <a:pt x="31861" y="2522"/>
                    <a:pt x="35951" y="6955"/>
                  </a:cubicBezTo>
                  <a:lnTo>
                    <a:pt x="20073" y="21600"/>
                  </a:lnTo>
                  <a:lnTo>
                    <a:pt x="-1" y="13623"/>
                  </a:lnTo>
                  <a:close/>
                </a:path>
              </a:pathLst>
            </a:custGeom>
            <a:noFill/>
            <a:ln w="76200">
              <a:solidFill>
                <a:srgbClr val="FFFFFF"/>
              </a:solidFill>
              <a:round/>
              <a:headEnd/>
              <a:tailEnd/>
            </a:ln>
            <a:effectLst/>
            <a:extLst>
              <a:ext uri="{909E8E84-426E-40DD-AFC4-6F175D3DCCD1}">
                <a14:hiddenFill xmlns:a14="http://schemas.microsoft.com/office/drawing/2010/main">
                  <a:solidFill>
                    <a:srgbClr val="7067A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8" name="Oval 39"/>
            <p:cNvSpPr>
              <a:spLocks noChangeArrowheads="1"/>
            </p:cNvSpPr>
            <p:nvPr/>
          </p:nvSpPr>
          <p:spPr bwMode="auto">
            <a:xfrm>
              <a:off x="2864" y="3217"/>
              <a:ext cx="685" cy="587"/>
            </a:xfrm>
            <a:prstGeom prst="ellipse">
              <a:avLst/>
            </a:prstGeom>
            <a:solidFill>
              <a:srgbClr val="DEEBCB"/>
            </a:solidFill>
            <a:ln w="1905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0529" name="Arc 40"/>
            <p:cNvSpPr>
              <a:spLocks/>
            </p:cNvSpPr>
            <p:nvPr/>
          </p:nvSpPr>
          <p:spPr bwMode="auto">
            <a:xfrm rot="3600000">
              <a:off x="3178" y="3317"/>
              <a:ext cx="300" cy="184"/>
            </a:xfrm>
            <a:custGeom>
              <a:avLst/>
              <a:gdLst>
                <a:gd name="T0" fmla="*/ 0 w 29387"/>
                <a:gd name="T1" fmla="*/ 116 h 21600"/>
                <a:gd name="T2" fmla="*/ 300 w 29387"/>
                <a:gd name="T3" fmla="*/ 18 h 21600"/>
                <a:gd name="T4" fmla="*/ 205 w 29387"/>
                <a:gd name="T5" fmla="*/ 184 h 21600"/>
                <a:gd name="T6" fmla="*/ 0 60000 65536"/>
                <a:gd name="T7" fmla="*/ 0 60000 65536"/>
                <a:gd name="T8" fmla="*/ 0 60000 65536"/>
              </a:gdLst>
              <a:ahLst/>
              <a:cxnLst>
                <a:cxn ang="T6">
                  <a:pos x="T0" y="T1"/>
                </a:cxn>
                <a:cxn ang="T7">
                  <a:pos x="T2" y="T3"/>
                </a:cxn>
                <a:cxn ang="T8">
                  <a:pos x="T4" y="T5"/>
                </a:cxn>
              </a:cxnLst>
              <a:rect l="0" t="0" r="r" b="b"/>
              <a:pathLst>
                <a:path w="29387" h="21600" fill="none" extrusionOk="0">
                  <a:moveTo>
                    <a:pt x="-1" y="13623"/>
                  </a:moveTo>
                  <a:cubicBezTo>
                    <a:pt x="3267" y="5399"/>
                    <a:pt x="11222" y="-1"/>
                    <a:pt x="20073" y="0"/>
                  </a:cubicBezTo>
                  <a:cubicBezTo>
                    <a:pt x="23296" y="0"/>
                    <a:pt x="26478" y="721"/>
                    <a:pt x="29386" y="2111"/>
                  </a:cubicBezTo>
                </a:path>
                <a:path w="29387" h="21600" stroke="0" extrusionOk="0">
                  <a:moveTo>
                    <a:pt x="-1" y="13623"/>
                  </a:moveTo>
                  <a:cubicBezTo>
                    <a:pt x="3267" y="5399"/>
                    <a:pt x="11222" y="-1"/>
                    <a:pt x="20073" y="0"/>
                  </a:cubicBezTo>
                  <a:cubicBezTo>
                    <a:pt x="23296" y="0"/>
                    <a:pt x="26478" y="721"/>
                    <a:pt x="29386" y="2111"/>
                  </a:cubicBezTo>
                  <a:lnTo>
                    <a:pt x="20073" y="21600"/>
                  </a:lnTo>
                  <a:lnTo>
                    <a:pt x="-1" y="13623"/>
                  </a:lnTo>
                  <a:close/>
                </a:path>
              </a:pathLst>
            </a:custGeom>
            <a:noFill/>
            <a:ln w="76200">
              <a:solidFill>
                <a:srgbClr val="FFFFFF"/>
              </a:solidFill>
              <a:round/>
              <a:headEnd/>
              <a:tailEnd/>
            </a:ln>
            <a:effectLst/>
            <a:extLst>
              <a:ext uri="{909E8E84-426E-40DD-AFC4-6F175D3DCCD1}">
                <a14:hiddenFill xmlns:a14="http://schemas.microsoft.com/office/drawing/2010/main">
                  <a:solidFill>
                    <a:srgbClr val="7067A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30" name="Text Box 41"/>
            <p:cNvSpPr txBox="1">
              <a:spLocks noChangeArrowheads="1"/>
            </p:cNvSpPr>
            <p:nvPr/>
          </p:nvSpPr>
          <p:spPr bwMode="auto">
            <a:xfrm>
              <a:off x="2972" y="3405"/>
              <a:ext cx="485" cy="212"/>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600" b="1" dirty="0">
                  <a:solidFill>
                    <a:srgbClr val="000000"/>
                  </a:solidFill>
                  <a:latin typeface="HY헤드라인M" pitchFamily="18" charset="-127"/>
                </a:rPr>
                <a:t>IG-THz</a:t>
              </a:r>
            </a:p>
          </p:txBody>
        </p:sp>
      </p:grpSp>
      <p:grpSp>
        <p:nvGrpSpPr>
          <p:cNvPr id="20517" name="Group 42"/>
          <p:cNvGrpSpPr>
            <a:grpSpLocks/>
          </p:cNvGrpSpPr>
          <p:nvPr/>
        </p:nvGrpSpPr>
        <p:grpSpPr bwMode="auto">
          <a:xfrm>
            <a:off x="6291263" y="4033838"/>
            <a:ext cx="1106487" cy="962025"/>
            <a:chOff x="3987" y="2289"/>
            <a:chExt cx="697" cy="606"/>
          </a:xfrm>
        </p:grpSpPr>
        <p:sp>
          <p:nvSpPr>
            <p:cNvPr id="20524" name="Oval 43"/>
            <p:cNvSpPr>
              <a:spLocks noChangeArrowheads="1"/>
            </p:cNvSpPr>
            <p:nvPr/>
          </p:nvSpPr>
          <p:spPr bwMode="auto">
            <a:xfrm>
              <a:off x="3987" y="2289"/>
              <a:ext cx="697" cy="606"/>
            </a:xfrm>
            <a:prstGeom prst="ellipse">
              <a:avLst/>
            </a:prstGeom>
            <a:gradFill rotWithShape="0">
              <a:gsLst>
                <a:gs pos="0">
                  <a:srgbClr val="BEBFA1"/>
                </a:gs>
                <a:gs pos="100000">
                  <a:srgbClr val="7E7F6B"/>
                </a:gs>
              </a:gsLst>
              <a:lin ang="2700000" scaled="1"/>
            </a:gradFill>
            <a:ln w="1905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0525" name="Text Box 44"/>
            <p:cNvSpPr txBox="1">
              <a:spLocks noChangeArrowheads="1"/>
            </p:cNvSpPr>
            <p:nvPr/>
          </p:nvSpPr>
          <p:spPr bwMode="auto">
            <a:xfrm>
              <a:off x="4096" y="2480"/>
              <a:ext cx="501" cy="212"/>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600" b="1">
                  <a:solidFill>
                    <a:srgbClr val="000000"/>
                  </a:solidFill>
                  <a:latin typeface="HY헤드라인M" pitchFamily="18" charset="-127"/>
                </a:rPr>
                <a:t>IG-VLC</a:t>
              </a:r>
            </a:p>
          </p:txBody>
        </p:sp>
        <p:sp>
          <p:nvSpPr>
            <p:cNvPr id="20526" name="Arc 45"/>
            <p:cNvSpPr>
              <a:spLocks/>
            </p:cNvSpPr>
            <p:nvPr/>
          </p:nvSpPr>
          <p:spPr bwMode="auto">
            <a:xfrm rot="3600000">
              <a:off x="4316" y="2391"/>
              <a:ext cx="300" cy="184"/>
            </a:xfrm>
            <a:custGeom>
              <a:avLst/>
              <a:gdLst>
                <a:gd name="T0" fmla="*/ 0 w 29387"/>
                <a:gd name="T1" fmla="*/ 116 h 21600"/>
                <a:gd name="T2" fmla="*/ 300 w 29387"/>
                <a:gd name="T3" fmla="*/ 18 h 21600"/>
                <a:gd name="T4" fmla="*/ 205 w 29387"/>
                <a:gd name="T5" fmla="*/ 184 h 21600"/>
                <a:gd name="T6" fmla="*/ 0 60000 65536"/>
                <a:gd name="T7" fmla="*/ 0 60000 65536"/>
                <a:gd name="T8" fmla="*/ 0 60000 65536"/>
              </a:gdLst>
              <a:ahLst/>
              <a:cxnLst>
                <a:cxn ang="T6">
                  <a:pos x="T0" y="T1"/>
                </a:cxn>
                <a:cxn ang="T7">
                  <a:pos x="T2" y="T3"/>
                </a:cxn>
                <a:cxn ang="T8">
                  <a:pos x="T4" y="T5"/>
                </a:cxn>
              </a:cxnLst>
              <a:rect l="0" t="0" r="r" b="b"/>
              <a:pathLst>
                <a:path w="29387" h="21600" fill="none" extrusionOk="0">
                  <a:moveTo>
                    <a:pt x="-1" y="13623"/>
                  </a:moveTo>
                  <a:cubicBezTo>
                    <a:pt x="3267" y="5399"/>
                    <a:pt x="11222" y="-1"/>
                    <a:pt x="20073" y="0"/>
                  </a:cubicBezTo>
                  <a:cubicBezTo>
                    <a:pt x="23296" y="0"/>
                    <a:pt x="26478" y="721"/>
                    <a:pt x="29386" y="2111"/>
                  </a:cubicBezTo>
                </a:path>
                <a:path w="29387" h="21600" stroke="0" extrusionOk="0">
                  <a:moveTo>
                    <a:pt x="-1" y="13623"/>
                  </a:moveTo>
                  <a:cubicBezTo>
                    <a:pt x="3267" y="5399"/>
                    <a:pt x="11222" y="-1"/>
                    <a:pt x="20073" y="0"/>
                  </a:cubicBezTo>
                  <a:cubicBezTo>
                    <a:pt x="23296" y="0"/>
                    <a:pt x="26478" y="721"/>
                    <a:pt x="29386" y="2111"/>
                  </a:cubicBezTo>
                  <a:lnTo>
                    <a:pt x="20073" y="21600"/>
                  </a:lnTo>
                  <a:lnTo>
                    <a:pt x="-1" y="13623"/>
                  </a:lnTo>
                  <a:close/>
                </a:path>
              </a:pathLst>
            </a:custGeom>
            <a:noFill/>
            <a:ln w="76200">
              <a:solidFill>
                <a:srgbClr val="FFFFFF"/>
              </a:solidFill>
              <a:round/>
              <a:headEnd/>
              <a:tailEnd/>
            </a:ln>
            <a:effectLst/>
            <a:extLst>
              <a:ext uri="{909E8E84-426E-40DD-AFC4-6F175D3DCCD1}">
                <a14:hiddenFill xmlns:a14="http://schemas.microsoft.com/office/drawing/2010/main">
                  <a:solidFill>
                    <a:srgbClr val="7067A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518" name="Group 46"/>
          <p:cNvGrpSpPr>
            <a:grpSpLocks/>
          </p:cNvGrpSpPr>
          <p:nvPr/>
        </p:nvGrpSpPr>
        <p:grpSpPr bwMode="auto">
          <a:xfrm>
            <a:off x="1208088" y="4059238"/>
            <a:ext cx="1516062" cy="1535112"/>
            <a:chOff x="641" y="2617"/>
            <a:chExt cx="955" cy="967"/>
          </a:xfrm>
        </p:grpSpPr>
        <p:sp>
          <p:nvSpPr>
            <p:cNvPr id="20521" name="Oval 47"/>
            <p:cNvSpPr>
              <a:spLocks noChangeArrowheads="1"/>
            </p:cNvSpPr>
            <p:nvPr/>
          </p:nvSpPr>
          <p:spPr bwMode="auto">
            <a:xfrm>
              <a:off x="641" y="2630"/>
              <a:ext cx="955" cy="954"/>
            </a:xfrm>
            <a:prstGeom prst="ellipse">
              <a:avLst/>
            </a:prstGeom>
            <a:gradFill rotWithShape="0">
              <a:gsLst>
                <a:gs pos="0">
                  <a:srgbClr val="C0C0C0"/>
                </a:gs>
                <a:gs pos="100000">
                  <a:srgbClr val="595959"/>
                </a:gs>
              </a:gsLst>
              <a:lin ang="5400000" scaled="1"/>
            </a:gradFill>
            <a:ln w="19050">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endParaRPr lang="zh-CN" altLang="en-US"/>
            </a:p>
          </p:txBody>
        </p:sp>
        <p:sp>
          <p:nvSpPr>
            <p:cNvPr id="20522" name="Arc 48"/>
            <p:cNvSpPr>
              <a:spLocks/>
            </p:cNvSpPr>
            <p:nvPr/>
          </p:nvSpPr>
          <p:spPr bwMode="auto">
            <a:xfrm rot="3142633">
              <a:off x="1012" y="2767"/>
              <a:ext cx="559" cy="259"/>
            </a:xfrm>
            <a:custGeom>
              <a:avLst/>
              <a:gdLst>
                <a:gd name="T0" fmla="*/ 0 w 35951"/>
                <a:gd name="T1" fmla="*/ 163 h 21600"/>
                <a:gd name="T2" fmla="*/ 559 w 35951"/>
                <a:gd name="T3" fmla="*/ 83 h 21600"/>
                <a:gd name="T4" fmla="*/ 312 w 35951"/>
                <a:gd name="T5" fmla="*/ 259 h 21600"/>
                <a:gd name="T6" fmla="*/ 0 60000 65536"/>
                <a:gd name="T7" fmla="*/ 0 60000 65536"/>
                <a:gd name="T8" fmla="*/ 0 60000 65536"/>
              </a:gdLst>
              <a:ahLst/>
              <a:cxnLst>
                <a:cxn ang="T6">
                  <a:pos x="T0" y="T1"/>
                </a:cxn>
                <a:cxn ang="T7">
                  <a:pos x="T2" y="T3"/>
                </a:cxn>
                <a:cxn ang="T8">
                  <a:pos x="T4" y="T5"/>
                </a:cxn>
              </a:cxnLst>
              <a:rect l="0" t="0" r="r" b="b"/>
              <a:pathLst>
                <a:path w="35951" h="21600" fill="none" extrusionOk="0">
                  <a:moveTo>
                    <a:pt x="-1" y="13623"/>
                  </a:moveTo>
                  <a:cubicBezTo>
                    <a:pt x="3267" y="5399"/>
                    <a:pt x="11222" y="-1"/>
                    <a:pt x="20073" y="0"/>
                  </a:cubicBezTo>
                  <a:cubicBezTo>
                    <a:pt x="26104" y="0"/>
                    <a:pt x="31861" y="2522"/>
                    <a:pt x="35951" y="6955"/>
                  </a:cubicBezTo>
                </a:path>
                <a:path w="35951" h="21600" stroke="0" extrusionOk="0">
                  <a:moveTo>
                    <a:pt x="-1" y="13623"/>
                  </a:moveTo>
                  <a:cubicBezTo>
                    <a:pt x="3267" y="5399"/>
                    <a:pt x="11222" y="-1"/>
                    <a:pt x="20073" y="0"/>
                  </a:cubicBezTo>
                  <a:cubicBezTo>
                    <a:pt x="26104" y="0"/>
                    <a:pt x="31861" y="2522"/>
                    <a:pt x="35951" y="6955"/>
                  </a:cubicBezTo>
                  <a:lnTo>
                    <a:pt x="20073" y="21600"/>
                  </a:lnTo>
                  <a:lnTo>
                    <a:pt x="-1" y="13623"/>
                  </a:lnTo>
                  <a:close/>
                </a:path>
              </a:pathLst>
            </a:custGeom>
            <a:noFill/>
            <a:ln w="76200">
              <a:solidFill>
                <a:srgbClr val="FFFFFF"/>
              </a:solidFill>
              <a:round/>
              <a:headEnd/>
              <a:tailEnd/>
            </a:ln>
            <a:effectLst/>
            <a:extLst>
              <a:ext uri="{909E8E84-426E-40DD-AFC4-6F175D3DCCD1}">
                <a14:hiddenFill xmlns:a14="http://schemas.microsoft.com/office/drawing/2010/main">
                  <a:solidFill>
                    <a:srgbClr val="7067A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3" name="Text Box 49"/>
            <p:cNvSpPr txBox="1">
              <a:spLocks noChangeArrowheads="1"/>
            </p:cNvSpPr>
            <p:nvPr/>
          </p:nvSpPr>
          <p:spPr bwMode="auto">
            <a:xfrm>
              <a:off x="747" y="2854"/>
              <a:ext cx="742" cy="601"/>
            </a:xfrm>
            <a:prstGeom prst="rect">
              <a:avLst/>
            </a:prstGeom>
            <a:noFill/>
            <a:ln>
              <a:noFill/>
            </a:ln>
            <a:effectLst/>
            <a:extLst>
              <a:ext uri="{909E8E84-426E-40DD-AFC4-6F175D3DCCD1}">
                <a14:hiddenFill xmlns:a14="http://schemas.microsoft.com/office/drawing/2010/main">
                  <a:solidFill>
                    <a:srgbClr val="7067A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None/>
              </a:pPr>
              <a:r>
                <a:rPr lang="en-US" altLang="ko-KR" sz="1400" b="1" dirty="0" smtClean="0">
                  <a:solidFill>
                    <a:srgbClr val="000000"/>
                  </a:solidFill>
                  <a:latin typeface="HY헤드라인M" pitchFamily="18" charset="-127"/>
                </a:rPr>
                <a:t>802.11(</a:t>
              </a:r>
              <a:r>
                <a:rPr lang="zh-CN" altLang="en-US" sz="1400" b="1" dirty="0" smtClean="0">
                  <a:solidFill>
                    <a:srgbClr val="000000"/>
                  </a:solidFill>
                  <a:latin typeface="HY헤드라인M" pitchFamily="18" charset="-127"/>
                </a:rPr>
                <a:t>局域网</a:t>
              </a:r>
              <a:r>
                <a:rPr lang="en-US" altLang="ko-KR" sz="1400" b="1" dirty="0" smtClean="0">
                  <a:solidFill>
                    <a:srgbClr val="000000"/>
                  </a:solidFill>
                  <a:latin typeface="HY헤드라인M" pitchFamily="18" charset="-127"/>
                </a:rPr>
                <a:t>)</a:t>
              </a:r>
              <a:endParaRPr lang="en-US" altLang="ko-KR" sz="1400" b="1" dirty="0">
                <a:solidFill>
                  <a:srgbClr val="000000"/>
                </a:solidFill>
                <a:latin typeface="HY헤드라인M" pitchFamily="18" charset="-127"/>
              </a:endParaRPr>
            </a:p>
            <a:p>
              <a:pPr algn="l" eaLnBrk="1" hangingPunct="1">
                <a:buFontTx/>
                <a:buNone/>
              </a:pPr>
              <a:r>
                <a:rPr lang="en-US" altLang="ko-KR" sz="1400" b="1" dirty="0" smtClean="0">
                  <a:solidFill>
                    <a:srgbClr val="000000"/>
                  </a:solidFill>
                  <a:latin typeface="HY헤드라인M" pitchFamily="18" charset="-127"/>
                </a:rPr>
                <a:t>802.16</a:t>
              </a:r>
              <a:r>
                <a:rPr lang="zh-CN" altLang="en-US" sz="1400" b="1" dirty="0" smtClean="0">
                  <a:solidFill>
                    <a:srgbClr val="000000"/>
                  </a:solidFill>
                  <a:latin typeface="HY헤드라인M" pitchFamily="18" charset="-127"/>
                </a:rPr>
                <a:t>（城域网）</a:t>
              </a:r>
              <a:endParaRPr lang="en-US" altLang="ko-KR" sz="1400" b="1" dirty="0">
                <a:solidFill>
                  <a:srgbClr val="000000"/>
                </a:solidFill>
                <a:latin typeface="HY헤드라인M" pitchFamily="18" charset="-127"/>
              </a:endParaRPr>
            </a:p>
          </p:txBody>
        </p:sp>
      </p:grpSp>
      <p:sp>
        <p:nvSpPr>
          <p:cNvPr id="20519" name="Text Box 50"/>
          <p:cNvSpPr txBox="1">
            <a:spLocks noChangeArrowheads="1"/>
          </p:cNvSpPr>
          <p:nvPr/>
        </p:nvSpPr>
        <p:spPr bwMode="auto">
          <a:xfrm>
            <a:off x="706438" y="5761038"/>
            <a:ext cx="7850187" cy="1096962"/>
          </a:xfrm>
          <a:prstGeom prst="rect">
            <a:avLst/>
          </a:prstGeom>
          <a:noFill/>
          <a:ln>
            <a:noFill/>
          </a:ln>
          <a:effectLst/>
          <a:extLst>
            <a:ext uri="{909E8E84-426E-40DD-AFC4-6F175D3DCCD1}">
              <a14:hiddenFill xmlns:a14="http://schemas.microsoft.com/office/drawing/2010/main">
                <a:gradFill rotWithShape="0">
                  <a:gsLst>
                    <a:gs pos="0">
                      <a:srgbClr val="DCF8FF"/>
                    </a:gs>
                    <a:gs pos="100000">
                      <a:srgbClr val="00CCFF"/>
                    </a:gs>
                  </a:gsLst>
                  <a:lin ang="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buFontTx/>
              <a:buChar char="•"/>
            </a:pPr>
            <a:r>
              <a:rPr lang="en-US" altLang="ko-KR" b="1" dirty="0">
                <a:ea typeface="Gulim" panose="020B0600000101010101" pitchFamily="34" charset="-127"/>
              </a:rPr>
              <a:t> IG-THz : contribution 15-07-0623-01, AT&amp;T Labs discussed the Terahertz spectrum band </a:t>
            </a:r>
          </a:p>
          <a:p>
            <a:pPr algn="l" eaLnBrk="1" hangingPunct="1">
              <a:buFontTx/>
              <a:buNone/>
            </a:pPr>
            <a:r>
              <a:rPr lang="en-US" altLang="ko-KR" b="1" dirty="0">
                <a:ea typeface="Gulim" panose="020B0600000101010101" pitchFamily="34" charset="-127"/>
              </a:rPr>
              <a:t>  which covers </a:t>
            </a:r>
            <a:r>
              <a:rPr lang="en-US" altLang="ko-KR" b="1" dirty="0">
                <a:solidFill>
                  <a:srgbClr val="FF0000"/>
                </a:solidFill>
                <a:ea typeface="Gulim" panose="020B0600000101010101" pitchFamily="34" charset="-127"/>
              </a:rPr>
              <a:t>300 GHz to 10 THz</a:t>
            </a:r>
            <a:r>
              <a:rPr lang="en-US" altLang="ko-KR" b="1" dirty="0">
                <a:ea typeface="Gulim" panose="020B0600000101010101" pitchFamily="34" charset="-127"/>
              </a:rPr>
              <a:t>. </a:t>
            </a:r>
          </a:p>
          <a:p>
            <a:pPr algn="l" eaLnBrk="1" hangingPunct="1">
              <a:buFontTx/>
              <a:buChar char="•"/>
            </a:pPr>
            <a:r>
              <a:rPr lang="en-US" altLang="ko-KR" b="1" dirty="0">
                <a:ea typeface="Gulim" panose="020B0600000101010101" pitchFamily="34" charset="-127"/>
              </a:rPr>
              <a:t> This </a:t>
            </a:r>
            <a:r>
              <a:rPr lang="en-US" altLang="ko-KR" b="1" dirty="0" err="1">
                <a:ea typeface="Gulim" panose="020B0600000101010101" pitchFamily="34" charset="-127"/>
              </a:rPr>
              <a:t>mmWave</a:t>
            </a:r>
            <a:r>
              <a:rPr lang="en-US" altLang="ko-KR" b="1" dirty="0">
                <a:ea typeface="Gulim" panose="020B0600000101010101" pitchFamily="34" charset="-127"/>
              </a:rPr>
              <a:t> WPAN will operate in the new and clear band including 57-64 GHz unlicensed band </a:t>
            </a:r>
          </a:p>
          <a:p>
            <a:pPr algn="l" eaLnBrk="1" hangingPunct="1">
              <a:buFontTx/>
              <a:buChar char="•"/>
            </a:pPr>
            <a:r>
              <a:rPr lang="en-US" altLang="ko-KR" b="1" dirty="0">
                <a:ea typeface="Gulim" panose="020B0600000101010101" pitchFamily="34" charset="-127"/>
              </a:rPr>
              <a:t> The millimeter-wave WPAN will allow high coexistence (close physical spacing) </a:t>
            </a:r>
          </a:p>
          <a:p>
            <a:pPr algn="l" eaLnBrk="1" hangingPunct="1">
              <a:buFontTx/>
              <a:buNone/>
            </a:pPr>
            <a:r>
              <a:rPr lang="en-US" altLang="ko-KR" b="1" dirty="0">
                <a:ea typeface="Gulim" panose="020B0600000101010101" pitchFamily="34" charset="-127"/>
              </a:rPr>
              <a:t>  with all other microwave systems in the 802.15 family of WPANs</a:t>
            </a:r>
          </a:p>
        </p:txBody>
      </p:sp>
      <p:sp>
        <p:nvSpPr>
          <p:cNvPr id="20520" name="Rectangle 51"/>
          <p:cNvSpPr>
            <a:spLocks noChangeArrowheads="1"/>
          </p:cNvSpPr>
          <p:nvPr/>
        </p:nvSpPr>
        <p:spPr bwMode="auto">
          <a:xfrm>
            <a:off x="298450" y="77788"/>
            <a:ext cx="81534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latinLnBrk="1">
              <a:spcBef>
                <a:spcPct val="20000"/>
              </a:spcBef>
              <a:buClr>
                <a:schemeClr val="tx1"/>
              </a:buClr>
              <a:buFont typeface="Wingdings" panose="05000000000000000000" pitchFamily="2" charset="2"/>
              <a:buBlip>
                <a:blip r:embed="rId3"/>
              </a:buBlip>
              <a:defRPr kumimoji="1">
                <a:solidFill>
                  <a:schemeClr val="tx1"/>
                </a:solidFill>
                <a:latin typeface="Gulim" panose="020B0600000101010101" pitchFamily="34" charset="-127"/>
                <a:ea typeface="Gulim" panose="020B0600000101010101" pitchFamily="34" charset="-127"/>
              </a:defRPr>
            </a:lvl1pPr>
            <a:lvl2pPr marL="742950" indent="-285750" latinLnBrk="1">
              <a:spcBef>
                <a:spcPct val="20000"/>
              </a:spcBef>
              <a:buClr>
                <a:schemeClr val="tx1"/>
              </a:buClr>
              <a:buSzPct val="80000"/>
              <a:buFont typeface="Monotype Sorts" pitchFamily="2" charset="2"/>
              <a:buBlip>
                <a:blip r:embed="rId4"/>
              </a:buBlip>
              <a:defRPr kumimoji="1" sz="1600">
                <a:solidFill>
                  <a:schemeClr val="tx1"/>
                </a:solidFill>
                <a:latin typeface="Gulim" panose="020B0600000101010101" pitchFamily="34" charset="-127"/>
                <a:ea typeface="Gulim" panose="020B0600000101010101" pitchFamily="34"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Gulim" panose="020B0600000101010101" pitchFamily="34" charset="-127"/>
                <a:ea typeface="Gulim" panose="020B0600000101010101" pitchFamily="34"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Gulim" panose="020B0600000101010101" pitchFamily="34" charset="-127"/>
                <a:ea typeface="Gulim" panose="020B0600000101010101" pitchFamily="34" charset="-127"/>
              </a:defRPr>
            </a:lvl4pPr>
            <a:lvl5pPr marL="2057400" indent="-228600" latinLnBrk="1">
              <a:spcBef>
                <a:spcPct val="20000"/>
              </a:spcBef>
              <a:buClr>
                <a:schemeClr val="accent2"/>
              </a:buClr>
              <a:buChar char="•"/>
              <a:defRPr kumimoji="1" sz="1400">
                <a:solidFill>
                  <a:schemeClr val="tx1"/>
                </a:solidFill>
                <a:latin typeface="Gulim" panose="020B0600000101010101" pitchFamily="34" charset="-127"/>
                <a:ea typeface="Gulim" panose="020B0600000101010101" pitchFamily="34"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Gulim" panose="020B0600000101010101" pitchFamily="34" charset="-127"/>
                <a:ea typeface="Gulim" panose="020B0600000101010101" pitchFamily="34" charset="-127"/>
              </a:defRPr>
            </a:lvl9pPr>
          </a:lstStyle>
          <a:p>
            <a:pPr eaLnBrk="1" hangingPunct="1">
              <a:spcBef>
                <a:spcPct val="0"/>
              </a:spcBef>
              <a:buClrTx/>
              <a:buFontTx/>
              <a:buNone/>
            </a:pPr>
            <a:r>
              <a:rPr lang="en-US" altLang="ko-KR" sz="3200" b="1">
                <a:solidFill>
                  <a:srgbClr val="FFFFFF"/>
                </a:solidFill>
                <a:latin typeface="HY헤드라인M" pitchFamily="18" charset="-127"/>
                <a:ea typeface="HY헤드라인M" pitchFamily="18" charset="-127"/>
              </a:rPr>
              <a:t>Frequency band for VLC</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Arc 100"/>
          <p:cNvSpPr>
            <a:spLocks/>
          </p:cNvSpPr>
          <p:nvPr/>
        </p:nvSpPr>
        <p:spPr bwMode="auto">
          <a:xfrm>
            <a:off x="1058863" y="2366963"/>
            <a:ext cx="3297237" cy="3713162"/>
          </a:xfrm>
          <a:custGeom>
            <a:avLst/>
            <a:gdLst>
              <a:gd name="T0" fmla="*/ 0 w 21599"/>
              <a:gd name="T1" fmla="*/ 0 h 21600"/>
              <a:gd name="T2" fmla="*/ 3297237 w 21599"/>
              <a:gd name="T3" fmla="*/ 3676718 h 21600"/>
              <a:gd name="T4" fmla="*/ 0 w 21599"/>
              <a:gd name="T5" fmla="*/ 3713162 h 21600"/>
              <a:gd name="T6" fmla="*/ 0 60000 65536"/>
              <a:gd name="T7" fmla="*/ 0 60000 65536"/>
              <a:gd name="T8" fmla="*/ 0 60000 65536"/>
            </a:gdLst>
            <a:ahLst/>
            <a:cxnLst>
              <a:cxn ang="T6">
                <a:pos x="T0" y="T1"/>
              </a:cxn>
              <a:cxn ang="T7">
                <a:pos x="T2" y="T3"/>
              </a:cxn>
              <a:cxn ang="T8">
                <a:pos x="T4" y="T5"/>
              </a:cxn>
            </a:cxnLst>
            <a:rect l="0" t="0" r="r" b="b"/>
            <a:pathLst>
              <a:path w="21599" h="21600" fill="none" extrusionOk="0">
                <a:moveTo>
                  <a:pt x="0" y="0"/>
                </a:moveTo>
                <a:cubicBezTo>
                  <a:pt x="11846" y="0"/>
                  <a:pt x="21482" y="9541"/>
                  <a:pt x="21598" y="21388"/>
                </a:cubicBezTo>
              </a:path>
              <a:path w="21599" h="21600" stroke="0" extrusionOk="0">
                <a:moveTo>
                  <a:pt x="0" y="0"/>
                </a:moveTo>
                <a:cubicBezTo>
                  <a:pt x="11846" y="0"/>
                  <a:pt x="21482" y="9541"/>
                  <a:pt x="21598" y="21388"/>
                </a:cubicBezTo>
                <a:lnTo>
                  <a:pt x="0" y="21600"/>
                </a:lnTo>
                <a:lnTo>
                  <a:pt x="0" y="0"/>
                </a:lnTo>
                <a:close/>
              </a:path>
            </a:pathLst>
          </a:custGeom>
          <a:gradFill rotWithShape="1">
            <a:gsLst>
              <a:gs pos="0">
                <a:schemeClr val="bg1"/>
              </a:gs>
              <a:gs pos="100000">
                <a:srgbClr val="FFCC00"/>
              </a:gs>
            </a:gsLst>
            <a:lin ang="189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507" name="Rectangle 101"/>
          <p:cNvSpPr>
            <a:spLocks noChangeArrowheads="1"/>
          </p:cNvSpPr>
          <p:nvPr/>
        </p:nvSpPr>
        <p:spPr bwMode="auto">
          <a:xfrm rot="-5400000">
            <a:off x="-993775" y="3214688"/>
            <a:ext cx="2862263" cy="503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20000"/>
              </a:spcBef>
            </a:pPr>
            <a:r>
              <a:rPr lang="en-US" altLang="ko-KR" sz="1400">
                <a:solidFill>
                  <a:srgbClr val="20405D"/>
                </a:solidFill>
                <a:latin typeface="HY헤드라인M" pitchFamily="18" charset="-127"/>
              </a:rPr>
              <a:t>Data rate (bps)</a:t>
            </a:r>
          </a:p>
        </p:txBody>
      </p:sp>
      <p:sp>
        <p:nvSpPr>
          <p:cNvPr id="21508" name="Rectangle 102"/>
          <p:cNvSpPr>
            <a:spLocks noChangeArrowheads="1"/>
          </p:cNvSpPr>
          <p:nvPr/>
        </p:nvSpPr>
        <p:spPr bwMode="auto">
          <a:xfrm>
            <a:off x="422275" y="5421313"/>
            <a:ext cx="649288"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dirty="0">
                <a:solidFill>
                  <a:srgbClr val="20405D"/>
                </a:solidFill>
                <a:latin typeface="HY헤드라인M" pitchFamily="18" charset="-127"/>
              </a:rPr>
              <a:t>115K</a:t>
            </a:r>
          </a:p>
        </p:txBody>
      </p:sp>
      <p:sp>
        <p:nvSpPr>
          <p:cNvPr id="21509" name="Rectangle 103"/>
          <p:cNvSpPr>
            <a:spLocks noChangeArrowheads="1"/>
          </p:cNvSpPr>
          <p:nvPr/>
        </p:nvSpPr>
        <p:spPr bwMode="auto">
          <a:xfrm>
            <a:off x="585788" y="4792663"/>
            <a:ext cx="59372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4M</a:t>
            </a:r>
          </a:p>
        </p:txBody>
      </p:sp>
      <p:sp>
        <p:nvSpPr>
          <p:cNvPr id="21510" name="Rectangle 104"/>
          <p:cNvSpPr>
            <a:spLocks noChangeArrowheads="1"/>
          </p:cNvSpPr>
          <p:nvPr/>
        </p:nvSpPr>
        <p:spPr bwMode="auto">
          <a:xfrm>
            <a:off x="379413" y="2292350"/>
            <a:ext cx="792162"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100M</a:t>
            </a:r>
          </a:p>
        </p:txBody>
      </p:sp>
      <p:sp>
        <p:nvSpPr>
          <p:cNvPr id="21511" name="Rectangle 105"/>
          <p:cNvSpPr>
            <a:spLocks noChangeArrowheads="1"/>
          </p:cNvSpPr>
          <p:nvPr/>
        </p:nvSpPr>
        <p:spPr bwMode="auto">
          <a:xfrm>
            <a:off x="379413" y="1284288"/>
            <a:ext cx="792162"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480M</a:t>
            </a:r>
          </a:p>
        </p:txBody>
      </p:sp>
      <p:sp>
        <p:nvSpPr>
          <p:cNvPr id="21512" name="Rectangle 106"/>
          <p:cNvSpPr>
            <a:spLocks noChangeArrowheads="1"/>
          </p:cNvSpPr>
          <p:nvPr/>
        </p:nvSpPr>
        <p:spPr bwMode="auto">
          <a:xfrm>
            <a:off x="487363" y="4073525"/>
            <a:ext cx="7366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16M</a:t>
            </a:r>
          </a:p>
        </p:txBody>
      </p:sp>
      <p:sp>
        <p:nvSpPr>
          <p:cNvPr id="21513" name="Rectangle 107"/>
          <p:cNvSpPr>
            <a:spLocks noChangeArrowheads="1"/>
          </p:cNvSpPr>
          <p:nvPr/>
        </p:nvSpPr>
        <p:spPr bwMode="auto">
          <a:xfrm>
            <a:off x="495300" y="3155950"/>
            <a:ext cx="792163"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50M</a:t>
            </a:r>
          </a:p>
        </p:txBody>
      </p:sp>
      <p:sp>
        <p:nvSpPr>
          <p:cNvPr id="1307756" name="Rectangle 108"/>
          <p:cNvSpPr>
            <a:spLocks noChangeArrowheads="1"/>
          </p:cNvSpPr>
          <p:nvPr/>
        </p:nvSpPr>
        <p:spPr bwMode="auto">
          <a:xfrm>
            <a:off x="1065213" y="5761038"/>
            <a:ext cx="936625" cy="288925"/>
          </a:xfrm>
          <a:prstGeom prst="rect">
            <a:avLst/>
          </a:prstGeom>
          <a:gradFill rotWithShape="1">
            <a:gsLst>
              <a:gs pos="0">
                <a:srgbClr val="B5FBD5">
                  <a:gamma/>
                  <a:shade val="46275"/>
                  <a:invGamma/>
                </a:srgbClr>
              </a:gs>
              <a:gs pos="50000">
                <a:srgbClr val="B5FBD5">
                  <a:alpha val="49001"/>
                </a:srgbClr>
              </a:gs>
              <a:gs pos="100000">
                <a:srgbClr val="B5FBD5">
                  <a:gamma/>
                  <a:shade val="46275"/>
                  <a:invGamma/>
                </a:srgbClr>
              </a:gs>
            </a:gsLst>
            <a:lin ang="5400000" scaled="1"/>
          </a:gradFill>
          <a:ln w="9525" algn="ctr">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sp>
        <p:nvSpPr>
          <p:cNvPr id="1307757" name="Rectangle 109"/>
          <p:cNvSpPr>
            <a:spLocks noChangeArrowheads="1"/>
          </p:cNvSpPr>
          <p:nvPr/>
        </p:nvSpPr>
        <p:spPr bwMode="auto">
          <a:xfrm>
            <a:off x="1074738" y="2592388"/>
            <a:ext cx="936625" cy="1800225"/>
          </a:xfrm>
          <a:prstGeom prst="rect">
            <a:avLst/>
          </a:prstGeom>
          <a:gradFill rotWithShape="0">
            <a:gsLst>
              <a:gs pos="0">
                <a:srgbClr val="000099">
                  <a:gamma/>
                  <a:shade val="46275"/>
                  <a:invGamma/>
                </a:srgbClr>
              </a:gs>
              <a:gs pos="50000">
                <a:srgbClr val="000099">
                  <a:alpha val="49001"/>
                </a:srgbClr>
              </a:gs>
              <a:gs pos="100000">
                <a:srgbClr val="000099">
                  <a:gamma/>
                  <a:shade val="46275"/>
                  <a:invGamma/>
                </a:srgbClr>
              </a:gs>
            </a:gsLst>
            <a:lin ang="5400000" scaled="1"/>
          </a:gra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sp>
        <p:nvSpPr>
          <p:cNvPr id="1307758" name="Rectangle 110"/>
          <p:cNvSpPr>
            <a:spLocks noChangeArrowheads="1"/>
          </p:cNvSpPr>
          <p:nvPr/>
        </p:nvSpPr>
        <p:spPr bwMode="auto">
          <a:xfrm>
            <a:off x="1074738" y="4392613"/>
            <a:ext cx="936625" cy="720725"/>
          </a:xfrm>
          <a:prstGeom prst="rect">
            <a:avLst/>
          </a:prstGeom>
          <a:gradFill rotWithShape="1">
            <a:gsLst>
              <a:gs pos="0">
                <a:srgbClr val="0000CC">
                  <a:gamma/>
                  <a:shade val="46275"/>
                  <a:invGamma/>
                </a:srgbClr>
              </a:gs>
              <a:gs pos="50000">
                <a:srgbClr val="0000CC">
                  <a:alpha val="49001"/>
                </a:srgbClr>
              </a:gs>
              <a:gs pos="100000">
                <a:srgbClr val="0000CC">
                  <a:gamma/>
                  <a:shade val="46275"/>
                  <a:invGamma/>
                </a:srgbClr>
              </a:gs>
            </a:gsLst>
            <a:lin ang="5400000" scaled="1"/>
          </a:gradFill>
          <a:ln w="9525" algn="ctr">
            <a:solidFill>
              <a:srgbClr val="00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sp>
        <p:nvSpPr>
          <p:cNvPr id="1307759" name="Rectangle 111"/>
          <p:cNvSpPr>
            <a:spLocks noChangeArrowheads="1"/>
          </p:cNvSpPr>
          <p:nvPr/>
        </p:nvSpPr>
        <p:spPr bwMode="auto">
          <a:xfrm>
            <a:off x="1074738" y="5113338"/>
            <a:ext cx="936625" cy="647700"/>
          </a:xfrm>
          <a:prstGeom prst="rect">
            <a:avLst/>
          </a:prstGeom>
          <a:gradFill rotWithShape="1">
            <a:gsLst>
              <a:gs pos="0">
                <a:srgbClr val="0066FF">
                  <a:gamma/>
                  <a:shade val="46275"/>
                  <a:invGamma/>
                </a:srgbClr>
              </a:gs>
              <a:gs pos="50000">
                <a:srgbClr val="0066FF">
                  <a:alpha val="49001"/>
                </a:srgbClr>
              </a:gs>
              <a:gs pos="100000">
                <a:srgbClr val="0066FF">
                  <a:gamma/>
                  <a:shade val="46275"/>
                  <a:invGamma/>
                </a:srgbClr>
              </a:gs>
            </a:gsLst>
            <a:lin ang="5400000" scaled="1"/>
          </a:gradFill>
          <a:ln w="9525" algn="ctr">
            <a:solidFill>
              <a:srgbClr val="CC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latinLnBrk="1" hangingPunct="1">
              <a:buFont typeface="Wingdings" panose="05000000000000000000" pitchFamily="2" charset="2"/>
              <a:buNone/>
              <a:defRPr/>
            </a:pPr>
            <a:endParaRPr lang="zh-CN" altLang="en-US"/>
          </a:p>
        </p:txBody>
      </p:sp>
      <p:sp>
        <p:nvSpPr>
          <p:cNvPr id="21526" name="Rectangle 112"/>
          <p:cNvSpPr>
            <a:spLocks noChangeArrowheads="1"/>
          </p:cNvSpPr>
          <p:nvPr/>
        </p:nvSpPr>
        <p:spPr bwMode="auto">
          <a:xfrm>
            <a:off x="1187450" y="3406775"/>
            <a:ext cx="7921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2000" dirty="0">
                <a:solidFill>
                  <a:schemeClr val="bg1"/>
                </a:solidFill>
                <a:latin typeface="HY헤드라인M" pitchFamily="18" charset="-127"/>
              </a:rPr>
              <a:t>UFIR</a:t>
            </a:r>
          </a:p>
        </p:txBody>
      </p:sp>
      <p:sp>
        <p:nvSpPr>
          <p:cNvPr id="21527" name="Rectangle 113"/>
          <p:cNvSpPr>
            <a:spLocks noChangeArrowheads="1"/>
          </p:cNvSpPr>
          <p:nvPr/>
        </p:nvSpPr>
        <p:spPr bwMode="auto">
          <a:xfrm>
            <a:off x="1266825" y="4651375"/>
            <a:ext cx="792163"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2000">
                <a:solidFill>
                  <a:schemeClr val="bg1"/>
                </a:solidFill>
                <a:latin typeface="HY헤드라인M" pitchFamily="18" charset="-127"/>
              </a:rPr>
              <a:t>FIR</a:t>
            </a:r>
          </a:p>
        </p:txBody>
      </p:sp>
      <p:sp>
        <p:nvSpPr>
          <p:cNvPr id="21528" name="Rectangle 114"/>
          <p:cNvSpPr>
            <a:spLocks noChangeArrowheads="1"/>
          </p:cNvSpPr>
          <p:nvPr/>
        </p:nvSpPr>
        <p:spPr bwMode="auto">
          <a:xfrm>
            <a:off x="1304925" y="5708650"/>
            <a:ext cx="530225" cy="38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2000">
                <a:solidFill>
                  <a:srgbClr val="20405D"/>
                </a:solidFill>
                <a:latin typeface="HY헤드라인M" pitchFamily="18" charset="-127"/>
              </a:rPr>
              <a:t>IR</a:t>
            </a:r>
          </a:p>
        </p:txBody>
      </p:sp>
      <p:sp>
        <p:nvSpPr>
          <p:cNvPr id="21529" name="Rectangle 115"/>
          <p:cNvSpPr>
            <a:spLocks noChangeArrowheads="1"/>
          </p:cNvSpPr>
          <p:nvPr/>
        </p:nvSpPr>
        <p:spPr bwMode="auto">
          <a:xfrm>
            <a:off x="1252538" y="5280025"/>
            <a:ext cx="792162"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sz="2000" dirty="0">
                <a:solidFill>
                  <a:schemeClr val="bg1"/>
                </a:solidFill>
                <a:latin typeface="HY헤드라인M" pitchFamily="18" charset="-127"/>
              </a:rPr>
              <a:t>VIR</a:t>
            </a:r>
          </a:p>
        </p:txBody>
      </p:sp>
      <p:sp>
        <p:nvSpPr>
          <p:cNvPr id="21530" name="Rectangle 116"/>
          <p:cNvSpPr>
            <a:spLocks noChangeArrowheads="1"/>
          </p:cNvSpPr>
          <p:nvPr/>
        </p:nvSpPr>
        <p:spPr bwMode="auto">
          <a:xfrm>
            <a:off x="2195513" y="4365625"/>
            <a:ext cx="1223962"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20000"/>
              </a:spcBef>
            </a:pPr>
            <a:r>
              <a:rPr lang="en-US" altLang="ko-KR" sz="2000">
                <a:solidFill>
                  <a:srgbClr val="20405D"/>
                </a:solidFill>
                <a:latin typeface="HY헤드라인M" pitchFamily="18" charset="-127"/>
              </a:rPr>
              <a:t>VLC</a:t>
            </a:r>
          </a:p>
        </p:txBody>
      </p:sp>
      <p:sp>
        <p:nvSpPr>
          <p:cNvPr id="21531" name="Line 117"/>
          <p:cNvSpPr>
            <a:spLocks noChangeShapeType="1"/>
          </p:cNvSpPr>
          <p:nvPr/>
        </p:nvSpPr>
        <p:spPr bwMode="auto">
          <a:xfrm>
            <a:off x="1023938" y="6092825"/>
            <a:ext cx="7993062" cy="1588"/>
          </a:xfrm>
          <a:prstGeom prst="line">
            <a:avLst/>
          </a:prstGeom>
          <a:noFill/>
          <a:ln w="762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1532" name="Line 118"/>
          <p:cNvSpPr>
            <a:spLocks noChangeShapeType="1"/>
          </p:cNvSpPr>
          <p:nvPr/>
        </p:nvSpPr>
        <p:spPr bwMode="auto">
          <a:xfrm flipV="1">
            <a:off x="1042988" y="1287463"/>
            <a:ext cx="1587" cy="4826000"/>
          </a:xfrm>
          <a:prstGeom prst="line">
            <a:avLst/>
          </a:prstGeom>
          <a:noFill/>
          <a:ln w="7620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21533" name="Oval 119"/>
          <p:cNvSpPr>
            <a:spLocks noChangeArrowheads="1"/>
          </p:cNvSpPr>
          <p:nvPr/>
        </p:nvSpPr>
        <p:spPr bwMode="gray">
          <a:xfrm>
            <a:off x="1979613" y="1125538"/>
            <a:ext cx="1728787" cy="863600"/>
          </a:xfrm>
          <a:prstGeom prst="ellipse">
            <a:avLst/>
          </a:prstGeom>
          <a:gradFill rotWithShape="1">
            <a:gsLst>
              <a:gs pos="0">
                <a:srgbClr val="E9940B"/>
              </a:gs>
              <a:gs pos="100000">
                <a:srgbClr val="492E03"/>
              </a:gs>
            </a:gsLst>
            <a:path path="shape">
              <a:fillToRect l="50000" t="50000" r="50000" b="50000"/>
            </a:path>
          </a:gradFill>
          <a:ln>
            <a:noFill/>
          </a:ln>
          <a:effectLst>
            <a:prstShdw prst="shdw12" dist="76200" dir="10800000">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latinLnBrk="0">
              <a:buFontTx/>
              <a:buNone/>
            </a:pPr>
            <a:r>
              <a:rPr kumimoji="0" lang="en-US" altLang="ko-KR" sz="2000" dirty="0">
                <a:solidFill>
                  <a:srgbClr val="FFFFFF"/>
                </a:solidFill>
                <a:ea typeface="Gulim" panose="020B0600000101010101" pitchFamily="34" charset="-127"/>
              </a:rPr>
              <a:t>HDR UWB</a:t>
            </a:r>
          </a:p>
        </p:txBody>
      </p:sp>
      <p:sp>
        <p:nvSpPr>
          <p:cNvPr id="21534" name="Rectangle 120"/>
          <p:cNvSpPr>
            <a:spLocks noChangeArrowheads="1"/>
          </p:cNvSpPr>
          <p:nvPr/>
        </p:nvSpPr>
        <p:spPr bwMode="auto">
          <a:xfrm>
            <a:off x="1866900" y="6130925"/>
            <a:ext cx="4318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1</a:t>
            </a:r>
          </a:p>
        </p:txBody>
      </p:sp>
      <p:sp>
        <p:nvSpPr>
          <p:cNvPr id="21535" name="Rectangle 121"/>
          <p:cNvSpPr>
            <a:spLocks noChangeArrowheads="1"/>
          </p:cNvSpPr>
          <p:nvPr/>
        </p:nvSpPr>
        <p:spPr bwMode="auto">
          <a:xfrm>
            <a:off x="6764338" y="6130925"/>
            <a:ext cx="4318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11</a:t>
            </a:r>
          </a:p>
        </p:txBody>
      </p:sp>
      <p:sp>
        <p:nvSpPr>
          <p:cNvPr id="21536" name="Rectangle 122"/>
          <p:cNvSpPr>
            <a:spLocks noChangeArrowheads="1"/>
          </p:cNvSpPr>
          <p:nvPr/>
        </p:nvSpPr>
        <p:spPr bwMode="auto">
          <a:xfrm>
            <a:off x="3524250" y="6130925"/>
            <a:ext cx="4318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3</a:t>
            </a:r>
          </a:p>
        </p:txBody>
      </p:sp>
      <p:sp>
        <p:nvSpPr>
          <p:cNvPr id="21537" name="Rectangle 123"/>
          <p:cNvSpPr>
            <a:spLocks noChangeArrowheads="1"/>
          </p:cNvSpPr>
          <p:nvPr/>
        </p:nvSpPr>
        <p:spPr bwMode="auto">
          <a:xfrm>
            <a:off x="3695700" y="6526213"/>
            <a:ext cx="2578100" cy="331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eaLnBrk="1" hangingPunct="1">
              <a:spcBef>
                <a:spcPct val="20000"/>
              </a:spcBef>
            </a:pPr>
            <a:r>
              <a:rPr lang="en-US" altLang="ko-KR" sz="1400">
                <a:solidFill>
                  <a:srgbClr val="20405D"/>
                </a:solidFill>
                <a:latin typeface="HY헤드라인M" pitchFamily="18" charset="-127"/>
              </a:rPr>
              <a:t>Distance (m)</a:t>
            </a:r>
          </a:p>
        </p:txBody>
      </p:sp>
      <p:sp>
        <p:nvSpPr>
          <p:cNvPr id="21538" name="Rectangle 124"/>
          <p:cNvSpPr>
            <a:spLocks noChangeArrowheads="1"/>
          </p:cNvSpPr>
          <p:nvPr/>
        </p:nvSpPr>
        <p:spPr bwMode="auto">
          <a:xfrm>
            <a:off x="2803525" y="6130925"/>
            <a:ext cx="4318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2</a:t>
            </a:r>
          </a:p>
        </p:txBody>
      </p:sp>
      <p:sp>
        <p:nvSpPr>
          <p:cNvPr id="21539" name="Rectangle 125"/>
          <p:cNvSpPr>
            <a:spLocks noChangeArrowheads="1"/>
          </p:cNvSpPr>
          <p:nvPr/>
        </p:nvSpPr>
        <p:spPr bwMode="auto">
          <a:xfrm>
            <a:off x="4675188" y="6130925"/>
            <a:ext cx="4318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6</a:t>
            </a:r>
          </a:p>
        </p:txBody>
      </p:sp>
      <p:sp>
        <p:nvSpPr>
          <p:cNvPr id="21540" name="Rectangle 126"/>
          <p:cNvSpPr>
            <a:spLocks noChangeArrowheads="1"/>
          </p:cNvSpPr>
          <p:nvPr/>
        </p:nvSpPr>
        <p:spPr bwMode="auto">
          <a:xfrm>
            <a:off x="7700963" y="6130925"/>
            <a:ext cx="4318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20</a:t>
            </a:r>
          </a:p>
        </p:txBody>
      </p:sp>
      <p:sp>
        <p:nvSpPr>
          <p:cNvPr id="21541" name="Rectangle 127"/>
          <p:cNvSpPr>
            <a:spLocks noChangeArrowheads="1"/>
          </p:cNvSpPr>
          <p:nvPr/>
        </p:nvSpPr>
        <p:spPr bwMode="auto">
          <a:xfrm>
            <a:off x="8491538" y="6130925"/>
            <a:ext cx="431800" cy="287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algn="l" eaLnBrk="1" hangingPunct="1">
              <a:spcBef>
                <a:spcPct val="20000"/>
              </a:spcBef>
            </a:pPr>
            <a:r>
              <a:rPr lang="en-US" altLang="ko-KR">
                <a:solidFill>
                  <a:srgbClr val="20405D"/>
                </a:solidFill>
                <a:latin typeface="HY헤드라인M" pitchFamily="18" charset="-127"/>
              </a:rPr>
              <a:t>50</a:t>
            </a:r>
          </a:p>
        </p:txBody>
      </p:sp>
      <p:sp>
        <p:nvSpPr>
          <p:cNvPr id="21542" name="Oval 128"/>
          <p:cNvSpPr>
            <a:spLocks noChangeArrowheads="1"/>
          </p:cNvSpPr>
          <p:nvPr/>
        </p:nvSpPr>
        <p:spPr bwMode="gray">
          <a:xfrm>
            <a:off x="3563938" y="1916113"/>
            <a:ext cx="2016125" cy="720725"/>
          </a:xfrm>
          <a:prstGeom prst="ellipse">
            <a:avLst/>
          </a:prstGeom>
          <a:gradFill rotWithShape="1">
            <a:gsLst>
              <a:gs pos="0">
                <a:srgbClr val="B4C763"/>
              </a:gs>
              <a:gs pos="100000">
                <a:srgbClr val="404723"/>
              </a:gs>
            </a:gsLst>
            <a:path path="shape">
              <a:fillToRect l="50000" t="50000" r="50000" b="50000"/>
            </a:path>
          </a:gradFill>
          <a:ln>
            <a:noFill/>
          </a:ln>
          <a:effectLst>
            <a:prstShdw prst="shdw12" dist="76200" dir="10800000">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latinLnBrk="0">
              <a:buFontTx/>
              <a:buNone/>
            </a:pPr>
            <a:r>
              <a:rPr kumimoji="0" lang="en-US" altLang="ko-KR" sz="2000" dirty="0">
                <a:solidFill>
                  <a:srgbClr val="FFFFFF"/>
                </a:solidFill>
                <a:ea typeface="Gulim" panose="020B0600000101010101" pitchFamily="34" charset="-127"/>
              </a:rPr>
              <a:t>UWB</a:t>
            </a:r>
          </a:p>
        </p:txBody>
      </p:sp>
      <p:sp>
        <p:nvSpPr>
          <p:cNvPr id="21543" name="Oval 129"/>
          <p:cNvSpPr>
            <a:spLocks noChangeArrowheads="1"/>
          </p:cNvSpPr>
          <p:nvPr/>
        </p:nvSpPr>
        <p:spPr bwMode="gray">
          <a:xfrm>
            <a:off x="6156325" y="2924175"/>
            <a:ext cx="2376488" cy="720725"/>
          </a:xfrm>
          <a:prstGeom prst="ellipse">
            <a:avLst/>
          </a:prstGeom>
          <a:gradFill rotWithShape="1">
            <a:gsLst>
              <a:gs pos="0">
                <a:srgbClr val="5DA9A5"/>
              </a:gs>
              <a:gs pos="100000">
                <a:srgbClr val="203A39"/>
              </a:gs>
            </a:gsLst>
            <a:path path="shape">
              <a:fillToRect l="50000" t="50000" r="50000" b="50000"/>
            </a:path>
          </a:gradFill>
          <a:ln>
            <a:noFill/>
          </a:ln>
          <a:effectLst>
            <a:prstShdw prst="shdw12" dist="76200" dir="10800000">
              <a:schemeClr val="bg2">
                <a:alpha val="50000"/>
              </a:schemeClr>
            </a:prstShdw>
          </a:effectLst>
          <a:extLst>
            <a:ext uri="{91240B29-F687-4F45-9708-019B960494DF}">
              <a14:hiddenLine xmlns:a14="http://schemas.microsoft.com/office/drawing/2010/main" w="9525">
                <a:solidFill>
                  <a:srgbClr val="333389"/>
                </a:solidFill>
                <a:round/>
                <a:headEnd/>
                <a:tailEnd/>
              </a14:hiddenLine>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latinLnBrk="0">
              <a:buFontTx/>
              <a:buNone/>
            </a:pPr>
            <a:r>
              <a:rPr kumimoji="0" lang="en-US" altLang="ko-KR" sz="2000" dirty="0">
                <a:solidFill>
                  <a:srgbClr val="FFFFFF"/>
                </a:solidFill>
                <a:ea typeface="Gulim" panose="020B0600000101010101" pitchFamily="34" charset="-127"/>
              </a:rPr>
              <a:t>802.11a</a:t>
            </a:r>
          </a:p>
        </p:txBody>
      </p:sp>
      <p:sp>
        <p:nvSpPr>
          <p:cNvPr id="21544" name="Oval 130"/>
          <p:cNvSpPr>
            <a:spLocks noChangeArrowheads="1"/>
          </p:cNvSpPr>
          <p:nvPr/>
        </p:nvSpPr>
        <p:spPr bwMode="gray">
          <a:xfrm>
            <a:off x="6229350" y="3859213"/>
            <a:ext cx="1727200" cy="792162"/>
          </a:xfrm>
          <a:prstGeom prst="ellipse">
            <a:avLst/>
          </a:prstGeom>
          <a:gradFill rotWithShape="1">
            <a:gsLst>
              <a:gs pos="0">
                <a:srgbClr val="5F8ADF"/>
              </a:gs>
              <a:gs pos="100000">
                <a:srgbClr val="223150"/>
              </a:gs>
            </a:gsLst>
            <a:path path="shape">
              <a:fillToRect l="50000" t="50000" r="50000" b="50000"/>
            </a:path>
          </a:gradFill>
          <a:ln>
            <a:noFill/>
          </a:ln>
          <a:effectLst>
            <a:prstShdw prst="shdw12" dist="76200" dir="10800000">
              <a:schemeClr val="bg2">
                <a:alpha val="50000"/>
              </a:schemeClr>
            </a:prstShdw>
          </a:effectLst>
          <a:extLst>
            <a:ext uri="{91240B29-F687-4F45-9708-019B960494DF}">
              <a14:hiddenLine xmlns:a14="http://schemas.microsoft.com/office/drawing/2010/main" w="9525">
                <a:solidFill>
                  <a:srgbClr val="333389"/>
                </a:solidFill>
                <a:round/>
                <a:headEnd/>
                <a:tailEnd/>
              </a14:hiddenLine>
            </a:ext>
          </a:extLst>
        </p:spPr>
        <p:txBody>
          <a:bodyPr wrap="none" anchor="ctr"/>
          <a:lstStyle>
            <a:lvl1pPr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1pPr>
            <a:lvl2pPr marL="742950" indent="-28575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2pPr>
            <a:lvl3pPr marL="11430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3pPr>
            <a:lvl4pPr marL="16002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4pPr>
            <a:lvl5pPr marL="2057400" indent="-228600" algn="ctr" latinLnBrk="1">
              <a:buFont typeface="Wingdings" panose="05000000000000000000" pitchFamily="2" charset="2"/>
              <a:defRPr kumimoji="1" sz="1200">
                <a:solidFill>
                  <a:schemeClr val="tx1"/>
                </a:solidFill>
                <a:latin typeface="Arial" panose="020B0604020202020204" pitchFamily="34" charset="0"/>
                <a:ea typeface="HY헤드라인M" pitchFamily="18" charset="-127"/>
              </a:defRPr>
            </a:lvl5pPr>
            <a:lvl6pPr marL="25146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6pPr>
            <a:lvl7pPr marL="29718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7pPr>
            <a:lvl8pPr marL="34290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8pPr>
            <a:lvl9pPr marL="3886200" indent="-228600" algn="ctr" eaLnBrk="0" fontAlgn="base" latinLnBrk="1" hangingPunct="0">
              <a:spcBef>
                <a:spcPct val="0"/>
              </a:spcBef>
              <a:spcAft>
                <a:spcPct val="0"/>
              </a:spcAft>
              <a:buFont typeface="Wingdings" panose="05000000000000000000" pitchFamily="2" charset="2"/>
              <a:defRPr kumimoji="1" sz="1200">
                <a:solidFill>
                  <a:schemeClr val="tx1"/>
                </a:solidFill>
                <a:latin typeface="Arial" panose="020B0604020202020204" pitchFamily="34" charset="0"/>
                <a:ea typeface="HY헤드라인M" pitchFamily="18" charset="-127"/>
              </a:defRPr>
            </a:lvl9pPr>
          </a:lstStyle>
          <a:p>
            <a:pPr latinLnBrk="0">
              <a:buFontTx/>
              <a:buNone/>
            </a:pPr>
            <a:r>
              <a:rPr kumimoji="0" lang="en-US" altLang="ko-KR" sz="2000">
                <a:solidFill>
                  <a:srgbClr val="FFFFFF"/>
                </a:solidFill>
                <a:ea typeface="Gulim" panose="020B0600000101010101" pitchFamily="34" charset="-127"/>
              </a:rPr>
              <a:t>802.11b</a:t>
            </a:r>
          </a:p>
        </p:txBody>
      </p:sp>
      <p:sp>
        <p:nvSpPr>
          <p:cNvPr id="1307779" name="Oval 131"/>
          <p:cNvSpPr>
            <a:spLocks noChangeArrowheads="1"/>
          </p:cNvSpPr>
          <p:nvPr/>
        </p:nvSpPr>
        <p:spPr bwMode="gray">
          <a:xfrm>
            <a:off x="3203575" y="5084763"/>
            <a:ext cx="3889375" cy="49847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prstShdw prst="shdw12" dist="76200" dir="10800000">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defRPr/>
            </a:pPr>
            <a:r>
              <a:rPr kumimoji="0" lang="en-US" altLang="ko-KR" sz="2000">
                <a:solidFill>
                  <a:srgbClr val="FFFFFF"/>
                </a:solidFill>
                <a:ea typeface="Gulim" panose="020B0600000101010101" pitchFamily="34" charset="-127"/>
              </a:rPr>
              <a:t>Bluetooth</a:t>
            </a:r>
          </a:p>
        </p:txBody>
      </p:sp>
      <p:sp>
        <p:nvSpPr>
          <p:cNvPr id="1307780" name="Oval 132"/>
          <p:cNvSpPr>
            <a:spLocks noChangeArrowheads="1"/>
          </p:cNvSpPr>
          <p:nvPr/>
        </p:nvSpPr>
        <p:spPr bwMode="gray">
          <a:xfrm>
            <a:off x="5724525" y="5589588"/>
            <a:ext cx="2879725" cy="498475"/>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prstShdw prst="shdw12" dist="76200" dir="10800000">
              <a:schemeClr val="bg2">
                <a:alpha val="50000"/>
              </a:schemeClr>
            </a:prstShdw>
          </a:effectLst>
          <a:extLst>
            <a:ext uri="{91240B29-F687-4F45-9708-019B960494DF}">
              <a14:hiddenLine xmlns:a14="http://schemas.microsoft.com/office/drawing/2010/main" w="9525">
                <a:solidFill>
                  <a:schemeClr val="tx1"/>
                </a:solidFill>
                <a:round/>
                <a:headEnd/>
                <a:tailEnd/>
              </a14:hiddenLine>
            </a:ext>
          </a:extLst>
        </p:spPr>
        <p:txBody>
          <a:bodyPr wrap="none" anchor="ctr"/>
          <a:lstStyle/>
          <a:p>
            <a:pPr algn="ctr">
              <a:defRPr/>
            </a:pPr>
            <a:r>
              <a:rPr kumimoji="0" lang="en-US" altLang="ko-KR" sz="2000" dirty="0">
                <a:solidFill>
                  <a:srgbClr val="FFFFFF"/>
                </a:solidFill>
                <a:ea typeface="Gulim" panose="020B0600000101010101" pitchFamily="34" charset="-127"/>
              </a:rPr>
              <a:t>ZigBee</a:t>
            </a:r>
          </a:p>
        </p:txBody>
      </p:sp>
      <p:sp>
        <p:nvSpPr>
          <p:cNvPr id="21547" name="Rectangle 135"/>
          <p:cNvSpPr>
            <a:spLocks noChangeArrowheads="1"/>
          </p:cNvSpPr>
          <p:nvPr/>
        </p:nvSpPr>
        <p:spPr bwMode="auto">
          <a:xfrm>
            <a:off x="298450" y="77788"/>
            <a:ext cx="8153400"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latinLnBrk="1">
              <a:spcBef>
                <a:spcPct val="20000"/>
              </a:spcBef>
              <a:buClr>
                <a:schemeClr val="tx1"/>
              </a:buClr>
              <a:buFont typeface="Wingdings" panose="05000000000000000000" pitchFamily="2" charset="2"/>
              <a:buBlip>
                <a:blip r:embed="rId3"/>
              </a:buBlip>
              <a:defRPr kumimoji="1">
                <a:solidFill>
                  <a:schemeClr val="tx1"/>
                </a:solidFill>
                <a:latin typeface="HY헤드라인M" pitchFamily="18" charset="-127"/>
                <a:ea typeface="HY헤드라인M" pitchFamily="18" charset="-127"/>
              </a:defRPr>
            </a:lvl1pPr>
            <a:lvl2pPr marL="742950" indent="-285750" latinLnBrk="1">
              <a:spcBef>
                <a:spcPct val="20000"/>
              </a:spcBef>
              <a:buClr>
                <a:schemeClr val="tx1"/>
              </a:buClr>
              <a:buSzPct val="80000"/>
              <a:buFont typeface="Monotype Sorts" pitchFamily="2" charset="2"/>
              <a:buBlip>
                <a:blip r:embed="rId4"/>
              </a:buBlip>
              <a:defRPr kumimoji="1" sz="1600">
                <a:solidFill>
                  <a:schemeClr val="tx1"/>
                </a:solidFill>
                <a:latin typeface="HY헤드라인M" pitchFamily="18" charset="-127"/>
                <a:ea typeface="HY헤드라인M" pitchFamily="18" charset="-127"/>
              </a:defRPr>
            </a:lvl2pPr>
            <a:lvl3pPr marL="1143000" indent="-228600" latinLnBrk="1">
              <a:spcBef>
                <a:spcPct val="20000"/>
              </a:spcBef>
              <a:buClr>
                <a:schemeClr val="tx1"/>
              </a:buClr>
              <a:buSzPct val="60000"/>
              <a:buFont typeface="Monotype Sorts" pitchFamily="2" charset="2"/>
              <a:buChar char="l"/>
              <a:defRPr kumimoji="1" sz="1400">
                <a:solidFill>
                  <a:schemeClr val="tx1"/>
                </a:solidFill>
                <a:latin typeface="HY헤드라인M" pitchFamily="18" charset="-127"/>
                <a:ea typeface="HY헤드라인M" pitchFamily="18" charset="-127"/>
              </a:defRPr>
            </a:lvl3pPr>
            <a:lvl4pPr marL="1600200" indent="-228600" latinLnBrk="1">
              <a:spcBef>
                <a:spcPct val="20000"/>
              </a:spcBef>
              <a:buClr>
                <a:schemeClr val="tx1"/>
              </a:buClr>
              <a:buSzPct val="60000"/>
              <a:buFont typeface="Wingdings" panose="05000000000000000000" pitchFamily="2" charset="2"/>
              <a:buChar char="Ø"/>
              <a:defRPr kumimoji="1" sz="1400">
                <a:solidFill>
                  <a:schemeClr val="tx1"/>
                </a:solidFill>
                <a:latin typeface="HY헤드라인M" pitchFamily="18" charset="-127"/>
                <a:ea typeface="HY헤드라인M" pitchFamily="18" charset="-127"/>
              </a:defRPr>
            </a:lvl4pPr>
            <a:lvl5pPr marL="2057400" indent="-228600" latinLnBrk="1">
              <a:spcBef>
                <a:spcPct val="20000"/>
              </a:spcBef>
              <a:buClr>
                <a:schemeClr val="accent2"/>
              </a:buClr>
              <a:buChar char="•"/>
              <a:defRPr kumimoji="1" sz="1400">
                <a:solidFill>
                  <a:schemeClr val="tx1"/>
                </a:solidFill>
                <a:latin typeface="HY헤드라인M" pitchFamily="18" charset="-127"/>
                <a:ea typeface="HY헤드라인M" pitchFamily="18" charset="-127"/>
              </a:defRPr>
            </a:lvl5pPr>
            <a:lvl6pPr marL="25146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6pPr>
            <a:lvl7pPr marL="29718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7pPr>
            <a:lvl8pPr marL="34290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8pPr>
            <a:lvl9pPr marL="3886200" indent="-228600" eaLnBrk="0" fontAlgn="base" latinLnBrk="1" hangingPunct="0">
              <a:spcBef>
                <a:spcPct val="20000"/>
              </a:spcBef>
              <a:spcAft>
                <a:spcPct val="0"/>
              </a:spcAft>
              <a:buClr>
                <a:schemeClr val="accent2"/>
              </a:buClr>
              <a:buChar char="•"/>
              <a:defRPr kumimoji="1" sz="1400">
                <a:solidFill>
                  <a:schemeClr val="tx1"/>
                </a:solidFill>
                <a:latin typeface="HY헤드라인M" pitchFamily="18" charset="-127"/>
                <a:ea typeface="HY헤드라인M" pitchFamily="18" charset="-127"/>
              </a:defRPr>
            </a:lvl9pPr>
          </a:lstStyle>
          <a:p>
            <a:pPr eaLnBrk="1" hangingPunct="1">
              <a:spcBef>
                <a:spcPct val="0"/>
              </a:spcBef>
              <a:buClrTx/>
              <a:buFontTx/>
              <a:buNone/>
            </a:pPr>
            <a:r>
              <a:rPr lang="en-US" altLang="ko-KR" sz="3200" b="1">
                <a:solidFill>
                  <a:srgbClr val="FFFFFF"/>
                </a:solidFill>
              </a:rPr>
              <a:t>VLC Characteristic</a:t>
            </a:r>
          </a:p>
        </p:txBody>
      </p:sp>
      <p:sp>
        <p:nvSpPr>
          <p:cNvPr id="2" name="矩形 1"/>
          <p:cNvSpPr/>
          <p:nvPr/>
        </p:nvSpPr>
        <p:spPr>
          <a:xfrm>
            <a:off x="448636" y="5783263"/>
            <a:ext cx="524503" cy="276999"/>
          </a:xfrm>
          <a:prstGeom prst="rect">
            <a:avLst/>
          </a:prstGeom>
        </p:spPr>
        <p:txBody>
          <a:bodyPr wrap="none">
            <a:spAutoFit/>
          </a:bodyPr>
          <a:lstStyle/>
          <a:p>
            <a:r>
              <a:rPr lang="en-US" altLang="zh-CN" dirty="0" smtClean="0"/>
              <a:t>2400</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Gulim"/>
        <a:ea typeface="Gulim"/>
        <a:cs typeface=""/>
      </a:majorFont>
      <a:minorFont>
        <a:latin typeface="HY헤드라인M"/>
        <a:ea typeface="HY헤드라인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lnDef>
  </a:objectDefaults>
  <a:extraClrSchemeLst>
    <a:extraClrScheme>
      <a:clrScheme name="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Joonoo_TN_02">
  <a:themeElements>
    <a:clrScheme name="2_Joonoo_TN_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Joonoo_TN_02">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lnDef>
  </a:objectDefaults>
  <a:extraClrSchemeLst>
    <a:extraClrScheme>
      <a:clrScheme name="2_Joonoo_TN_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Joonoo_TN_0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Joonoo_TN_0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Joonoo_TN_0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Joonoo_TN_0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Joonoo_TN_0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Joonoo_TN_0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Joonoo_TN_0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Joonoo_TN_0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Joonoo_TN_0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Joonoo_TN_0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Joonoo_TN_0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Joonoo_TN_02">
  <a:themeElements>
    <a:clrScheme name="3_Joonoo_TN_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Joonoo_TN_02">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lnDef>
  </a:objectDefaults>
  <a:extraClrSchemeLst>
    <a:extraClrScheme>
      <a:clrScheme name="3_Joonoo_TN_02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Joonoo_TN_02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Joonoo_TN_02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Joonoo_TN_02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Joonoo_TN_02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Joonoo_TN_02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Joonoo_TN_02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Joonoo_TN_02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Joonoo_TN_02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Joonoo_TN_02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Joonoo_TN_02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Joonoo_TN_02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Blank Presentation">
  <a:themeElements>
    <a:clrScheme name="1_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_Blank Presentation">
      <a:majorFont>
        <a:latin typeface="Gulim"/>
        <a:ea typeface="Gulim"/>
        <a:cs typeface=""/>
      </a:majorFont>
      <a:minorFont>
        <a:latin typeface="Gulim"/>
        <a:ea typeface="Guli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lnDef>
  </a:objectDefaults>
  <a:extraClrSchemeLst>
    <a:extraClrScheme>
      <a:clrScheme name="1_Blank Presentation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1_Blank Presentation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Blank Presentation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Blank Presentation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Blank Presentation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1_Blank Presentation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Isis Standard Presentation 1.12.05">
  <a:themeElements>
    <a:clrScheme name="">
      <a:dk1>
        <a:srgbClr val="FFFFFF"/>
      </a:dk1>
      <a:lt1>
        <a:srgbClr val="FFFFFF"/>
      </a:lt1>
      <a:dk2>
        <a:srgbClr val="FFFFFF"/>
      </a:dk2>
      <a:lt2>
        <a:srgbClr val="808080"/>
      </a:lt2>
      <a:accent1>
        <a:srgbClr val="8C9AC2"/>
      </a:accent1>
      <a:accent2>
        <a:srgbClr val="FFFFFF"/>
      </a:accent2>
      <a:accent3>
        <a:srgbClr val="FFFFFF"/>
      </a:accent3>
      <a:accent4>
        <a:srgbClr val="DADADA"/>
      </a:accent4>
      <a:accent5>
        <a:srgbClr val="C5CADD"/>
      </a:accent5>
      <a:accent6>
        <a:srgbClr val="E7E7E7"/>
      </a:accent6>
      <a:hlink>
        <a:srgbClr val="8C9AC2"/>
      </a:hlink>
      <a:folHlink>
        <a:srgbClr val="C50000"/>
      </a:folHlink>
    </a:clrScheme>
    <a:fontScheme name="Isis Standard Presentation 1.12.05">
      <a:majorFont>
        <a:latin typeface="Verdana"/>
        <a:ea typeface="ヒラギノ角ゴ Pro W3"/>
        <a:cs typeface=""/>
      </a:majorFont>
      <a:minorFont>
        <a:latin typeface="Verdana"/>
        <a:ea typeface="ヒラギノ角ゴ Pro W3"/>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1" hangingPunct="1">
          <a:lnSpc>
            <a:spcPct val="100000"/>
          </a:lnSpc>
          <a:spcBef>
            <a:spcPct val="0"/>
          </a:spcBef>
          <a:spcAft>
            <a:spcPct val="0"/>
          </a:spcAft>
          <a:buClrTx/>
          <a:buSzTx/>
          <a:buFont typeface="Wingdings" panose="05000000000000000000" pitchFamily="2" charset="2"/>
          <a:buNone/>
          <a:tabLst/>
          <a:defRPr kumimoji="1" lang="ko-KR" altLang="en-US" sz="1200" b="0" i="0" u="none" strike="noStrike" cap="none" normalizeH="0" baseline="0" smtClean="0">
            <a:ln>
              <a:noFill/>
            </a:ln>
            <a:solidFill>
              <a:schemeClr val="tx1"/>
            </a:solidFill>
            <a:effectLst/>
            <a:latin typeface="Arial" panose="020B0604020202020204" pitchFamily="34" charset="0"/>
            <a:ea typeface="HY헤드라인M" pitchFamily="18" charset="-127"/>
          </a:defRPr>
        </a:defPPr>
      </a:lstStyle>
    </a:lnDef>
  </a:objectDefaults>
  <a:extraClrSchemeLst>
    <a:extraClrScheme>
      <a:clrScheme name="Isis Standard Presentation 1.12.05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tandard Presentation 1.12.05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tandard Presentation 1.12.05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tandard Presentation 1.12.05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tandard Presentation 1.12.05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tandard Presentation 1.12.05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tandard Presentation 1.12.05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tandard Presentation 1.12.05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tandard Presentation 1.12.05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tandard Presentation 1.12.05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tandard Presentation 1.12.05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tandard Presentation 1.12.05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17402</TotalTime>
  <Words>2893</Words>
  <Application>Microsoft Office PowerPoint</Application>
  <PresentationFormat>全屏显示(4:3)</PresentationFormat>
  <Paragraphs>747</Paragraphs>
  <Slides>51</Slides>
  <Notes>14</Notes>
  <HiddenSlides>0</HiddenSlides>
  <MMClips>0</MMClips>
  <ScaleCrop>false</ScaleCrop>
  <HeadingPairs>
    <vt:vector size="8" baseType="variant">
      <vt:variant>
        <vt:lpstr>已用的字体</vt:lpstr>
      </vt:variant>
      <vt:variant>
        <vt:i4>13</vt:i4>
      </vt:variant>
      <vt:variant>
        <vt:lpstr>主题</vt:lpstr>
      </vt:variant>
      <vt:variant>
        <vt:i4>5</vt:i4>
      </vt:variant>
      <vt:variant>
        <vt:lpstr>嵌入 OLE 服务器</vt:lpstr>
      </vt:variant>
      <vt:variant>
        <vt:i4>2</vt:i4>
      </vt:variant>
      <vt:variant>
        <vt:lpstr>幻灯片标题</vt:lpstr>
      </vt:variant>
      <vt:variant>
        <vt:i4>51</vt:i4>
      </vt:variant>
    </vt:vector>
  </HeadingPairs>
  <TitlesOfParts>
    <vt:vector size="71" baseType="lpstr">
      <vt:lpstr>Gulim</vt:lpstr>
      <vt:lpstr>굴림체</vt:lpstr>
      <vt:lpstr>HY견고딕</vt:lpstr>
      <vt:lpstr>HY헤드라인M</vt:lpstr>
      <vt:lpstr>맑은 고딕</vt:lpstr>
      <vt:lpstr>Monotype Sorts</vt:lpstr>
      <vt:lpstr>새굴림</vt:lpstr>
      <vt:lpstr>ヒラギノ角ゴ Pro W3</vt:lpstr>
      <vt:lpstr>Arial</vt:lpstr>
      <vt:lpstr>Symbol</vt:lpstr>
      <vt:lpstr>Times New Roman</vt:lpstr>
      <vt:lpstr>Verdana</vt:lpstr>
      <vt:lpstr>Wingdings</vt:lpstr>
      <vt:lpstr>Blank Presentation</vt:lpstr>
      <vt:lpstr>2_Joonoo_TN_02</vt:lpstr>
      <vt:lpstr>3_Joonoo_TN_02</vt:lpstr>
      <vt:lpstr>1_Blank Presentation</vt:lpstr>
      <vt:lpstr>Isis Standard Presentation 1.12.05</vt:lpstr>
      <vt:lpstr>Drawing</vt:lpstr>
      <vt:lpstr>Equation</vt:lpstr>
      <vt:lpstr>PowerPoint 演示文稿</vt:lpstr>
      <vt:lpstr>Outline</vt:lpstr>
      <vt:lpstr>VLC introduction</vt:lpstr>
      <vt:lpstr>VLC introduction （2）</vt:lpstr>
      <vt:lpstr>PowerPoint 演示文稿</vt:lpstr>
      <vt:lpstr>PowerPoint 演示文稿</vt:lpstr>
      <vt:lpstr>PowerPoint 演示文稿</vt:lpstr>
      <vt:lpstr>PowerPoint 演示文稿</vt:lpstr>
      <vt:lpstr>PowerPoint 演示文稿</vt:lpstr>
      <vt:lpstr>VLC Characteristic</vt:lpstr>
      <vt:lpstr>PowerPoint 演示文稿</vt:lpstr>
      <vt:lpstr>VLC motivation</vt:lpstr>
      <vt:lpstr>Outline</vt:lpstr>
      <vt:lpstr>LED technical evolution</vt:lpstr>
      <vt:lpstr>PowerPoint 演示文稿</vt:lpstr>
      <vt:lpstr>LED Market Forecast</vt:lpstr>
      <vt:lpstr>LED application</vt:lpstr>
      <vt:lpstr>LED modulation characteristics</vt:lpstr>
      <vt:lpstr>Outline</vt:lpstr>
      <vt:lpstr>VLC application</vt:lpstr>
      <vt:lpstr>PowerPoint 演示文稿</vt:lpstr>
      <vt:lpstr>Requirements (Indoor application)</vt:lpstr>
      <vt:lpstr>Outdoor application</vt:lpstr>
      <vt:lpstr>PowerPoint 演示文稿</vt:lpstr>
      <vt:lpstr>Indoor navigation scheme</vt:lpstr>
      <vt:lpstr>PowerPoint 演示文稿</vt:lpstr>
      <vt:lpstr>Demonstrations</vt:lpstr>
      <vt:lpstr>PowerPoint 演示文稿</vt:lpstr>
      <vt:lpstr>Overview</vt:lpstr>
      <vt:lpstr>VLC Sources</vt:lpstr>
      <vt:lpstr>LED Modulation</vt:lpstr>
      <vt:lpstr>Improvement of LED response</vt:lpstr>
      <vt:lpstr>Improvement of channel response</vt:lpstr>
      <vt:lpstr>Channel modelling</vt:lpstr>
      <vt:lpstr>VLC modelling</vt:lpstr>
      <vt:lpstr>Room Power Distribution </vt:lpstr>
      <vt:lpstr>Noise sources</vt:lpstr>
      <vt:lpstr>Optical receiver</vt:lpstr>
      <vt:lpstr>Optical receiver: constant radiance theorem (常辐射定理)</vt:lpstr>
      <vt:lpstr>Receiver performance: figure of merit (品质因数)</vt:lpstr>
      <vt:lpstr>Typical link: components</vt:lpstr>
      <vt:lpstr>Typical link: illumination</vt:lpstr>
      <vt:lpstr>Typical link: BER performance</vt:lpstr>
      <vt:lpstr>Bandwidth improvement: post equalisation</vt:lpstr>
      <vt:lpstr>Retro-reflecting link (回复反射链路)</vt:lpstr>
      <vt:lpstr>Retro-reflecting link demonstration system</vt:lpstr>
      <vt:lpstr>Future developments: optical MIMO</vt:lpstr>
      <vt:lpstr>MIMO VLC: simulation system</vt:lpstr>
      <vt:lpstr>MIMO VLC: preliminary Results</vt:lpstr>
      <vt:lpstr>Future technical challenges</vt:lpstr>
      <vt:lpstr>Homework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李全忠</dc:creator>
  <cp:lastModifiedBy>李 全忠</cp:lastModifiedBy>
  <cp:revision>2007</cp:revision>
  <dcterms:modified xsi:type="dcterms:W3CDTF">2019-05-23T00:52:46Z</dcterms:modified>
</cp:coreProperties>
</file>